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0"/>
  </p:notesMasterIdLst>
  <p:handoutMasterIdLst>
    <p:handoutMasterId r:id="rId21"/>
  </p:handoutMasterIdLst>
  <p:sldIdLst>
    <p:sldId id="279" r:id="rId4"/>
    <p:sldId id="259" r:id="rId5"/>
    <p:sldId id="307" r:id="rId6"/>
    <p:sldId id="306" r:id="rId7"/>
    <p:sldId id="312" r:id="rId8"/>
    <p:sldId id="310" r:id="rId9"/>
    <p:sldId id="308" r:id="rId10"/>
    <p:sldId id="297" r:id="rId11"/>
    <p:sldId id="301" r:id="rId12"/>
    <p:sldId id="298" r:id="rId13"/>
    <p:sldId id="300" r:id="rId14"/>
    <p:sldId id="303" r:id="rId15"/>
    <p:sldId id="309" r:id="rId16"/>
    <p:sldId id="311" r:id="rId17"/>
    <p:sldId id="305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C7E7FB"/>
    <a:srgbClr val="CEDBF4"/>
    <a:srgbClr val="FFFF99"/>
    <a:srgbClr val="000000"/>
    <a:srgbClr val="FFFF00"/>
    <a:srgbClr val="CCFF33"/>
    <a:srgbClr val="C78E01"/>
    <a:srgbClr val="FF9C85"/>
    <a:srgbClr val="FF6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99" autoAdjust="0"/>
  </p:normalViewPr>
  <p:slideViewPr>
    <p:cSldViewPr snapToGrid="0">
      <p:cViewPr>
        <p:scale>
          <a:sx n="100" d="100"/>
          <a:sy n="100" d="100"/>
        </p:scale>
        <p:origin x="119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171BD-44C2-486C-A04B-5A7F58ADE3A6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471A4-36A0-4B85-B392-0B6D2BE695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980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70B4D-8E9B-40BE-BFA7-166D04D852CD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FE5E3-45E0-401A-BDC7-016727830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6434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661FDA-BC26-44BB-B3F3-79B0124A84FD}" type="slidenum">
              <a:rPr lang="en-US" altLang="zh-CN">
                <a:solidFill>
                  <a:srgbClr val="000000"/>
                </a:solidFill>
              </a:rPr>
              <a:pPr/>
              <a:t>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各位老师，大家好。我是第二组</a:t>
            </a:r>
            <a:r>
              <a:rPr lang="en-US" altLang="zh-CN" dirty="0"/>
              <a:t>6</a:t>
            </a:r>
            <a:r>
              <a:rPr lang="zh-CN" altLang="en-US" dirty="0"/>
              <a:t>号杨一雄。我的毕业设计选题是超高速、高精度数控振荡器。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04329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如右上图所示，</a:t>
            </a:r>
            <a:endParaRPr lang="en-US" altLang="zh-CN" dirty="0"/>
          </a:p>
          <a:p>
            <a:r>
              <a:rPr lang="en-US" altLang="zh-CN" dirty="0"/>
              <a:t>PC</a:t>
            </a:r>
            <a:r>
              <a:rPr lang="zh-CN" altLang="en-US" dirty="0"/>
              <a:t>模块的索引压缩会产生周期性噪声，影响杂散性能</a:t>
            </a:r>
            <a:endParaRPr lang="en-US" altLang="zh-CN" dirty="0"/>
          </a:p>
          <a:p>
            <a:r>
              <a:rPr lang="en-US" altLang="zh-CN" dirty="0"/>
              <a:t>PAC</a:t>
            </a:r>
            <a:r>
              <a:rPr lang="zh-CN" altLang="en-US" dirty="0"/>
              <a:t>模块的输出量化会产生高斯白噪声，影响底噪。</a:t>
            </a:r>
            <a:endParaRPr lang="en-US" altLang="zh-CN" dirty="0"/>
          </a:p>
          <a:p>
            <a:r>
              <a:rPr lang="zh-CN" altLang="en-US" dirty="0"/>
              <a:t>为实现高精度，必须提高索引位数和量化位数。同时索引的分配也需要注意，否则可能会增大噪声</a:t>
            </a:r>
            <a:r>
              <a:rPr lang="zh-CN" altLang="en-US" baseline="0" dirty="0"/>
              <a:t>。</a:t>
            </a:r>
            <a:endParaRPr lang="en-US" altLang="zh-CN" dirty="0"/>
          </a:p>
          <a:p>
            <a:r>
              <a:rPr lang="zh-CN" altLang="en-US" dirty="0"/>
              <a:t>下表显示了两种版本的差别，</a:t>
            </a:r>
            <a:r>
              <a:rPr lang="en-US" altLang="zh-CN" dirty="0"/>
              <a:t>16 bit</a:t>
            </a:r>
            <a:r>
              <a:rPr lang="zh-CN" altLang="en-US" dirty="0"/>
              <a:t> 版本在 最大杂散分量</a:t>
            </a:r>
            <a:r>
              <a:rPr lang="en-US" altLang="zh-CN" dirty="0"/>
              <a:t>SFDR &amp; SNR </a:t>
            </a:r>
            <a:r>
              <a:rPr lang="zh-CN" altLang="en-US" dirty="0"/>
              <a:t>都有相当大的提高。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142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进展情况这部分首先展示仿真平台的功能性仿真的结果</a:t>
            </a:r>
            <a:endParaRPr lang="en-US" altLang="zh-CN" dirty="0"/>
          </a:p>
          <a:p>
            <a:r>
              <a:rPr lang="zh-CN" altLang="en-US" dirty="0"/>
              <a:t>上图是</a:t>
            </a:r>
            <a:r>
              <a:rPr lang="en-US" altLang="zh-CN" dirty="0" err="1"/>
              <a:t>modelsim</a:t>
            </a:r>
            <a:r>
              <a:rPr lang="zh-CN" altLang="en-US" dirty="0"/>
              <a:t>生成的正弦比和线性相位</a:t>
            </a:r>
            <a:endParaRPr lang="en-US" altLang="zh-CN" dirty="0"/>
          </a:p>
          <a:p>
            <a:r>
              <a:rPr lang="zh-CN" altLang="en-US" dirty="0"/>
              <a:t>将上图的波形导入</a:t>
            </a:r>
            <a:r>
              <a:rPr lang="en-US" altLang="zh-CN" dirty="0" err="1"/>
              <a:t>matlab</a:t>
            </a:r>
            <a:r>
              <a:rPr lang="zh-CN" altLang="en-US" dirty="0"/>
              <a:t>中进行</a:t>
            </a:r>
            <a:r>
              <a:rPr lang="en-US" altLang="zh-CN" dirty="0" err="1"/>
              <a:t>fft</a:t>
            </a:r>
            <a:r>
              <a:rPr lang="zh-CN" altLang="en-US" dirty="0"/>
              <a:t>分析得到下图，找出</a:t>
            </a:r>
            <a:r>
              <a:rPr lang="en-US" altLang="zh-CN" dirty="0"/>
              <a:t>16bit SFDR</a:t>
            </a:r>
            <a:r>
              <a:rPr lang="zh-CN" altLang="en-US" dirty="0"/>
              <a:t>值为</a:t>
            </a:r>
            <a:r>
              <a:rPr lang="en-US" altLang="zh-CN" dirty="0"/>
              <a:t>100 </a:t>
            </a:r>
            <a:r>
              <a:rPr lang="en-US" altLang="zh-CN" dirty="0" err="1"/>
              <a:t>dBc</a:t>
            </a:r>
            <a:r>
              <a:rPr lang="zh-CN" altLang="en-US" dirty="0"/>
              <a:t>，相比</a:t>
            </a:r>
            <a:r>
              <a:rPr lang="en-US" altLang="zh-CN" dirty="0"/>
              <a:t>10 bit</a:t>
            </a:r>
            <a:r>
              <a:rPr lang="zh-CN" altLang="en-US" dirty="0"/>
              <a:t>版提升了</a:t>
            </a:r>
            <a:r>
              <a:rPr lang="en-US" altLang="zh-CN" dirty="0"/>
              <a:t>42 </a:t>
            </a:r>
            <a:r>
              <a:rPr lang="en-US" altLang="zh-CN" dirty="0" err="1"/>
              <a:t>dBc</a:t>
            </a:r>
            <a:endParaRPr lang="en-US" altLang="zh-CN" dirty="0"/>
          </a:p>
          <a:p>
            <a:r>
              <a:rPr lang="zh-CN" altLang="en-US" dirty="0"/>
              <a:t>通过两平台相互验证，能说明方案设计基本正确。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999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最后的进展是将</a:t>
            </a:r>
            <a:r>
              <a:rPr lang="en-US" altLang="zh-CN" dirty="0"/>
              <a:t>16 bit</a:t>
            </a:r>
            <a:r>
              <a:rPr lang="zh-CN" altLang="en-US" dirty="0"/>
              <a:t>流水线</a:t>
            </a:r>
            <a:r>
              <a:rPr lang="en-US" altLang="zh-CN" dirty="0"/>
              <a:t>DDS</a:t>
            </a:r>
            <a:r>
              <a:rPr lang="zh-CN" altLang="en-US" dirty="0"/>
              <a:t>用</a:t>
            </a:r>
            <a:r>
              <a:rPr lang="en-US" altLang="zh-CN" dirty="0"/>
              <a:t>design compiler </a:t>
            </a:r>
            <a:r>
              <a:rPr lang="zh-CN" altLang="en-US" dirty="0"/>
              <a:t>进行综合，显示最高时钟频率约为</a:t>
            </a:r>
            <a:r>
              <a:rPr lang="en-US" altLang="zh-CN" dirty="0"/>
              <a:t>1.3GHz</a:t>
            </a:r>
          </a:p>
          <a:p>
            <a:r>
              <a:rPr lang="zh-CN" altLang="en-US" dirty="0"/>
              <a:t>将综合结果导入到</a:t>
            </a:r>
            <a:r>
              <a:rPr lang="en-US" altLang="zh-CN" dirty="0" err="1"/>
              <a:t>modelsim</a:t>
            </a:r>
            <a:r>
              <a:rPr lang="en-US" altLang="zh-CN" dirty="0"/>
              <a:t> </a:t>
            </a:r>
            <a:r>
              <a:rPr lang="zh-CN" altLang="en-US" dirty="0"/>
              <a:t>中以</a:t>
            </a:r>
            <a:r>
              <a:rPr lang="en-US" altLang="zh-CN" dirty="0"/>
              <a:t>1.25GHz</a:t>
            </a:r>
            <a:r>
              <a:rPr lang="zh-CN" altLang="en-US" dirty="0"/>
              <a:t>测试时序，结果正确</a:t>
            </a:r>
            <a:endParaRPr lang="en-US" altLang="zh-CN" dirty="0"/>
          </a:p>
          <a:p>
            <a:r>
              <a:rPr lang="zh-CN" altLang="en-US" dirty="0"/>
              <a:t>在综合结果中显示，系统的关键路径分别在</a:t>
            </a:r>
            <a:r>
              <a:rPr lang="en-US" altLang="zh-CN" dirty="0"/>
              <a:t>PAC </a:t>
            </a:r>
            <a:r>
              <a:rPr lang="zh-CN" altLang="en-US" dirty="0"/>
              <a:t>模块中的</a:t>
            </a:r>
            <a:r>
              <a:rPr lang="en-US" altLang="zh-CN" dirty="0"/>
              <a:t>Rom</a:t>
            </a:r>
            <a:r>
              <a:rPr lang="zh-CN" altLang="en-US" dirty="0"/>
              <a:t>和</a:t>
            </a:r>
            <a:r>
              <a:rPr lang="en-US" altLang="zh-CN" dirty="0" err="1"/>
              <a:t>cordic</a:t>
            </a:r>
            <a:r>
              <a:rPr lang="en-US" altLang="zh-CN" dirty="0"/>
              <a:t> cell</a:t>
            </a:r>
            <a:r>
              <a:rPr lang="zh-CN" altLang="en-US" dirty="0"/>
              <a:t>，其最长延时路径为</a:t>
            </a:r>
            <a:r>
              <a:rPr lang="en-US" altLang="zh-CN" dirty="0"/>
              <a:t>0.674ns</a:t>
            </a:r>
            <a:r>
              <a:rPr lang="zh-CN" altLang="en-US" dirty="0"/>
              <a:t>， 在时序结果中显示分别用黄框标出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264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最后附上改进</a:t>
            </a:r>
            <a:r>
              <a:rPr lang="en-US" altLang="zh-CN" dirty="0" err="1"/>
              <a:t>cordic</a:t>
            </a:r>
            <a:r>
              <a:rPr lang="zh-CN" altLang="en-US" dirty="0"/>
              <a:t>公式的推导</a:t>
            </a:r>
            <a:endParaRPr lang="en-US" altLang="zh-CN" dirty="0"/>
          </a:p>
          <a:p>
            <a:r>
              <a:rPr lang="zh-CN" altLang="en-US" dirty="0"/>
              <a:t>利用一处近似条件，减少了计算量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390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我的中期报告结束了，谢谢老师聆听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265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我的报告分为五个部分：课题背景、课题目标、实施方案、进展情况、后续计划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18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对数控振荡器的描述如左上方图所示，数控振荡器需根据给定的频率控制字，输出对应周期的正弦波信号。</a:t>
            </a:r>
            <a:endParaRPr lang="en-US" altLang="zh-CN" dirty="0"/>
          </a:p>
          <a:p>
            <a:r>
              <a:rPr lang="zh-CN" altLang="en-US" dirty="0"/>
              <a:t>数控振荡器的应用主要分两大块，一块是无线通信系系统、军用雷达；另一块包括计算平台和网络设备等</a:t>
            </a:r>
            <a:endParaRPr lang="en-US" altLang="zh-CN" dirty="0"/>
          </a:p>
          <a:p>
            <a:r>
              <a:rPr lang="zh-CN" altLang="en-US" dirty="0"/>
              <a:t>我实现数控振荡器的方法是直接数字式</a:t>
            </a:r>
            <a:r>
              <a:rPr lang="en-US" altLang="zh-CN" dirty="0"/>
              <a:t>DDS</a:t>
            </a:r>
            <a:r>
              <a:rPr lang="zh-CN" altLang="en-US" dirty="0"/>
              <a:t>，包括生成相位的相位累加器</a:t>
            </a:r>
            <a:r>
              <a:rPr lang="en-US" altLang="zh-CN" dirty="0"/>
              <a:t>(PA)</a:t>
            </a:r>
            <a:r>
              <a:rPr lang="zh-CN" altLang="en-US" dirty="0"/>
              <a:t>模块，将相位转化为正弦波幅度的相位幅度转换器</a:t>
            </a:r>
            <a:r>
              <a:rPr lang="en-US" altLang="zh-CN" dirty="0"/>
              <a:t>(PAC)</a:t>
            </a:r>
            <a:r>
              <a:rPr lang="zh-CN" altLang="en-US" dirty="0"/>
              <a:t>模块，以及连接</a:t>
            </a:r>
            <a:r>
              <a:rPr lang="en-US" altLang="zh-CN" dirty="0"/>
              <a:t>PA/PAC</a:t>
            </a:r>
            <a:r>
              <a:rPr lang="zh-CN" altLang="en-US" dirty="0"/>
              <a:t>，进行相位压缩的</a:t>
            </a:r>
            <a:r>
              <a:rPr lang="en-US" altLang="zh-CN" dirty="0"/>
              <a:t>PC</a:t>
            </a:r>
            <a:r>
              <a:rPr lang="zh-CN" altLang="en-US" dirty="0"/>
              <a:t>模块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100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实现方法，核心是利用一个大查找表，将相位直接映射成对应的幅度，但在实现高速、高精度上遇到了很大的挑战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每提升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1bit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精度，面积、功耗开销翻倍，速度受限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存储器的访存速度比较慢，是限制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速度性能的瓶颈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为解决以上问题，优化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有三个方向：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）压缩查找表，使用更小更快的存储器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）用矩阵乘法产生旋转操作，替代查表法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内实现相位到幅度的映射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我的解结思路是查找表和矩阵旋转结合的方法，兼具速度和精度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同时在算法上改进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530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实现方法，核心是利用一个大查找表，将相位直接映射成对应的幅度，但在实现高速、高精度上遇到了很大的挑战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每提升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1bit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精度，面积、功耗开销翻倍，速度受限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存储器的访存速度比较慢，是限制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速度性能的瓶颈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为解决以上问题，优化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有三个方向：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）压缩查找表，使用更小更快的存储器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）用矩阵乘法产生旋转操作，替代查表法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内实现相位到幅度的映射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我的解结思路是查找表和矩阵旋转结合的方法，兼具速度和精度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同时在算法上改进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834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实现方法，核心是利用一个大查找表，将相位直接映射成对应的幅度，但在实现高速、高精度上遇到了很大的挑战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每提升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1bit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精度，面积、功耗开销翻倍，速度受限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存储器的访存速度比较慢，是限制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速度性能的瓶颈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为解决以上问题，优化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有三个方向：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）压缩查找表，使用更小更快的存储器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）用矩阵乘法产生旋转操作，替代查表法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内实现相位到幅度的映射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我的解结思路是查找表和矩阵旋转结合的方法，兼具速度和精度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同时在算法上改进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456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实现方法，核心是利用一个大查找表，将相位直接映射成对应的幅度，但在实现高速、高精度上遇到了很大的挑战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每提升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1bit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精度，面积、功耗开销翻倍，速度受限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存储器的访存速度比较慢，是限制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速度性能的瓶颈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为解决以上问题，优化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有三个方向：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）压缩查找表，使用更小更快的存储器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）用矩阵乘法产生旋转操作，替代查表法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内实现相位到幅度的映射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我的解结思路是查找表和矩阵旋转结合的方法，兼具速度和精度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同时在算法上改进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857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实施方案首相介绍一下我的系统架构，仍是</a:t>
            </a:r>
            <a:r>
              <a:rPr lang="en-US" altLang="zh-CN" dirty="0"/>
              <a:t>PA/PC/PAC</a:t>
            </a:r>
            <a:r>
              <a:rPr lang="zh-CN" altLang="en-US" dirty="0"/>
              <a:t>模块构成，</a:t>
            </a:r>
            <a:r>
              <a:rPr lang="en-US" altLang="zh-CN" dirty="0"/>
              <a:t>PA</a:t>
            </a:r>
            <a:r>
              <a:rPr lang="zh-CN" altLang="en-US" dirty="0"/>
              <a:t>是一个</a:t>
            </a:r>
            <a:r>
              <a:rPr lang="en-US" altLang="zh-CN" dirty="0"/>
              <a:t>16</a:t>
            </a:r>
            <a:r>
              <a:rPr lang="zh-CN" altLang="en-US" dirty="0"/>
              <a:t>位累加器，</a:t>
            </a:r>
            <a:r>
              <a:rPr lang="en-US" altLang="zh-CN" dirty="0"/>
              <a:t>PC</a:t>
            </a:r>
            <a:r>
              <a:rPr lang="zh-CN" altLang="en-US" dirty="0"/>
              <a:t>把相位分割并转换成了象限、</a:t>
            </a:r>
            <a:r>
              <a:rPr lang="en-US" altLang="zh-CN" dirty="0"/>
              <a:t>Rom</a:t>
            </a:r>
            <a:r>
              <a:rPr lang="zh-CN" altLang="en-US" dirty="0"/>
              <a:t>地址、旋转索引三部分。</a:t>
            </a:r>
            <a:endParaRPr lang="en-US" altLang="zh-CN" dirty="0"/>
          </a:p>
          <a:p>
            <a:r>
              <a:rPr lang="zh-CN" altLang="en-US" dirty="0"/>
              <a:t>着重讲我的</a:t>
            </a:r>
            <a:r>
              <a:rPr lang="en-US" altLang="zh-CN" dirty="0"/>
              <a:t>PAC</a:t>
            </a:r>
            <a:r>
              <a:rPr lang="zh-CN" altLang="en-US" dirty="0"/>
              <a:t>模块，由三块构成，对应三步操作：</a:t>
            </a:r>
            <a:endParaRPr lang="en-US" altLang="zh-CN" dirty="0"/>
          </a:p>
          <a:p>
            <a:r>
              <a:rPr lang="zh-CN" altLang="en-US" dirty="0"/>
              <a:t>第一步是</a:t>
            </a:r>
            <a:r>
              <a:rPr lang="en-US" altLang="zh-CN" dirty="0"/>
              <a:t>Rom </a:t>
            </a:r>
            <a:r>
              <a:rPr lang="zh-CN" altLang="en-US" dirty="0"/>
              <a:t>地址查找，得到粗定位的幅度</a:t>
            </a:r>
            <a:r>
              <a:rPr lang="en-US" altLang="zh-CN" dirty="0"/>
              <a:t>cos(</a:t>
            </a:r>
            <a:r>
              <a:rPr lang="en-US" altLang="zh-CN" dirty="0" err="1"/>
              <a:t>theta_M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第二步是</a:t>
            </a:r>
            <a:r>
              <a:rPr lang="en-US" altLang="zh-CN" dirty="0" err="1"/>
              <a:t>cordic</a:t>
            </a:r>
            <a:r>
              <a:rPr lang="en-US" altLang="zh-CN" dirty="0"/>
              <a:t> </a:t>
            </a:r>
            <a:r>
              <a:rPr lang="zh-CN" altLang="en-US" dirty="0"/>
              <a:t>矩阵旋转，微调角度</a:t>
            </a:r>
            <a:r>
              <a:rPr lang="en-US" altLang="zh-CN" dirty="0" err="1"/>
              <a:t>theta_R</a:t>
            </a:r>
            <a:endParaRPr lang="en-US" altLang="zh-CN" dirty="0"/>
          </a:p>
          <a:p>
            <a:r>
              <a:rPr lang="zh-CN" altLang="en-US" dirty="0"/>
              <a:t>第三步是</a:t>
            </a:r>
            <a:r>
              <a:rPr lang="en-US" altLang="zh-CN" dirty="0" err="1"/>
              <a:t>Mirro</a:t>
            </a:r>
            <a:r>
              <a:rPr lang="en-US" altLang="zh-CN" dirty="0"/>
              <a:t> </a:t>
            </a:r>
            <a:r>
              <a:rPr lang="zh-CN" altLang="en-US" dirty="0"/>
              <a:t>对称操作，将幅度对应到正确的象限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77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</a:t>
            </a:r>
            <a:r>
              <a:rPr lang="en-US" altLang="zh-CN" dirty="0" err="1"/>
              <a:t>cordic</a:t>
            </a:r>
            <a:r>
              <a:rPr lang="zh-CN" altLang="en-US" dirty="0"/>
              <a:t>矩阵旋转模块的计算量比较大，需要用流水线加速。</a:t>
            </a:r>
            <a:endParaRPr lang="en-US" altLang="zh-CN" dirty="0"/>
          </a:p>
          <a:p>
            <a:r>
              <a:rPr lang="zh-CN" altLang="en-US" dirty="0"/>
              <a:t>通过改进的</a:t>
            </a:r>
            <a:r>
              <a:rPr lang="en-US" altLang="zh-CN" dirty="0" err="1"/>
              <a:t>cordic</a:t>
            </a:r>
            <a:r>
              <a:rPr lang="zh-CN" altLang="en-US" dirty="0"/>
              <a:t>算法，我得到了迭代公式如红框所示，如右下角所示，</a:t>
            </a:r>
            <a:r>
              <a:rPr lang="en-US" altLang="zh-CN" dirty="0" err="1"/>
              <a:t>cordic</a:t>
            </a:r>
            <a:r>
              <a:rPr lang="en-US" altLang="zh-CN" dirty="0"/>
              <a:t> cell</a:t>
            </a:r>
            <a:r>
              <a:rPr lang="zh-CN" altLang="en-US" dirty="0"/>
              <a:t>为其电路实现，</a:t>
            </a:r>
            <a:endParaRPr lang="en-US" altLang="zh-CN" dirty="0"/>
          </a:p>
          <a:p>
            <a:r>
              <a:rPr lang="zh-CN" altLang="en-US" dirty="0"/>
              <a:t>通过级联</a:t>
            </a:r>
            <a:r>
              <a:rPr lang="en-US" altLang="zh-CN" dirty="0" err="1"/>
              <a:t>cordic</a:t>
            </a:r>
            <a:r>
              <a:rPr lang="en-US" altLang="zh-CN" dirty="0"/>
              <a:t> cell </a:t>
            </a:r>
            <a:r>
              <a:rPr lang="zh-CN" altLang="en-US" dirty="0"/>
              <a:t>级联实现了公式迭代的效果。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754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97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00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491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05002"/>
            <a:ext cx="7772400" cy="1470025"/>
          </a:xfrm>
        </p:spPr>
        <p:txBody>
          <a:bodyPr/>
          <a:lstStyle>
            <a:lvl1pPr>
              <a:defRPr sz="33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1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A2B1EF6-71E6-44AD-9173-9174553532C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7416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5164" y="381002"/>
            <a:ext cx="141763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7" name="Picture 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0" y="1066800"/>
            <a:ext cx="295275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21" name="Line 13"/>
          <p:cNvSpPr>
            <a:spLocks noChangeShapeType="1"/>
          </p:cNvSpPr>
          <p:nvPr userDrawn="1"/>
        </p:nvSpPr>
        <p:spPr bwMode="auto">
          <a:xfrm flipV="1">
            <a:off x="304800" y="3352800"/>
            <a:ext cx="8686800" cy="0"/>
          </a:xfrm>
          <a:prstGeom prst="line">
            <a:avLst/>
          </a:prstGeom>
          <a:noFill/>
          <a:ln w="3810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srgbClr val="000000"/>
              </a:solidFill>
              <a:latin typeface="Berlin Sans FB Demi" pitchFamily="34" charset="0"/>
            </a:endParaRPr>
          </a:p>
        </p:txBody>
      </p:sp>
      <p:sp>
        <p:nvSpPr>
          <p:cNvPr id="17424" name="Line 16"/>
          <p:cNvSpPr>
            <a:spLocks noChangeShapeType="1"/>
          </p:cNvSpPr>
          <p:nvPr userDrawn="1"/>
        </p:nvSpPr>
        <p:spPr bwMode="auto">
          <a:xfrm>
            <a:off x="533400" y="2743200"/>
            <a:ext cx="0" cy="838200"/>
          </a:xfrm>
          <a:prstGeom prst="line">
            <a:avLst/>
          </a:prstGeom>
          <a:noFill/>
          <a:ln w="3810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srgbClr val="000000"/>
              </a:solidFill>
              <a:latin typeface="Berlin Sans FB Demi" pitchFamily="34" charset="0"/>
            </a:endParaRPr>
          </a:p>
        </p:txBody>
      </p:sp>
      <p:pic>
        <p:nvPicPr>
          <p:cNvPr id="17425" name="Picture 1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04802"/>
            <a:ext cx="1619250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28022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FD989E-576A-4A47-ACAA-0F47C3705AB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982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1B5A4-A263-49AF-9825-D68381CBB9B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21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769E8B-FCBB-4966-85C7-936D856CA5C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315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1C040-8170-4177-8C23-5D668560FCB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91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6E23B-99C5-413E-AA4B-2F51126571B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8105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1A4F5-8B74-43FF-B744-F0675C23B39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5326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4789C-8C44-4517-8694-8532A5667C7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01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289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528984-C295-43CE-98EE-5D5C7664F22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5674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9BB60-63B7-4151-9757-2953C390103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5980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940B0-170F-4EDD-B5BF-875BDC64A17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6605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05000"/>
            <a:ext cx="7772400" cy="1470025"/>
          </a:xfrm>
        </p:spPr>
        <p:txBody>
          <a:bodyPr/>
          <a:lstStyle>
            <a:lvl1pPr>
              <a:defRPr sz="44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8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A2B1EF6-71E6-44AD-9173-9174553532C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7416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5163" y="381000"/>
            <a:ext cx="141763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7" name="Picture 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0" y="1066800"/>
            <a:ext cx="295275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21" name="Line 13"/>
          <p:cNvSpPr>
            <a:spLocks noChangeShapeType="1"/>
          </p:cNvSpPr>
          <p:nvPr userDrawn="1"/>
        </p:nvSpPr>
        <p:spPr bwMode="auto">
          <a:xfrm flipV="1">
            <a:off x="304800" y="3352800"/>
            <a:ext cx="8686800" cy="0"/>
          </a:xfrm>
          <a:prstGeom prst="line">
            <a:avLst/>
          </a:prstGeom>
          <a:noFill/>
          <a:ln w="3810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Berlin Sans FB Demi" pitchFamily="34" charset="0"/>
            </a:endParaRPr>
          </a:p>
        </p:txBody>
      </p:sp>
      <p:sp>
        <p:nvSpPr>
          <p:cNvPr id="17424" name="Line 16"/>
          <p:cNvSpPr>
            <a:spLocks noChangeShapeType="1"/>
          </p:cNvSpPr>
          <p:nvPr userDrawn="1"/>
        </p:nvSpPr>
        <p:spPr bwMode="auto">
          <a:xfrm>
            <a:off x="533400" y="2743200"/>
            <a:ext cx="0" cy="838200"/>
          </a:xfrm>
          <a:prstGeom prst="line">
            <a:avLst/>
          </a:prstGeom>
          <a:noFill/>
          <a:ln w="3810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Berlin Sans FB Demi" pitchFamily="34" charset="0"/>
            </a:endParaRPr>
          </a:p>
        </p:txBody>
      </p:sp>
      <p:pic>
        <p:nvPicPr>
          <p:cNvPr id="17425" name="Picture 1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04800"/>
            <a:ext cx="1619250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728602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FD989E-576A-4A47-ACAA-0F47C3705AB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7148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1B5A4-A263-49AF-9825-D68381CBB9B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6065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769E8B-FCBB-4966-85C7-936D856CA5C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4603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1C040-8170-4177-8C23-5D668560FCB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5157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6E23B-99C5-413E-AA4B-2F51126571B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1876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1A4F5-8B74-43FF-B744-F0675C23B39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26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7186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4789C-8C44-4517-8694-8532A5667C7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5545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528984-C295-43CE-98EE-5D5C7664F22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1814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9BB60-63B7-4151-9757-2953C390103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449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940B0-170F-4EDD-B5BF-875BDC64A17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72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20/22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82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20/22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32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20/22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98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20/22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738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20/22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04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20/22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5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49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305800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66D6D4-C708-4873-B594-387B6E218892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041" name="Picture 17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23015"/>
            <a:ext cx="1219200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" name="Picture 1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53400" y="630872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3" name="Picture 19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96200" y="6665913"/>
            <a:ext cx="1371600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4" name="Line 20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715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srgbClr val="000000"/>
              </a:solidFill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00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305800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66D6D4-C708-4873-B594-387B6E218892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041" name="Picture 17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23013"/>
            <a:ext cx="1219200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" name="Picture 1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53400" y="630872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3" name="Picture 19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96200" y="6665913"/>
            <a:ext cx="1371600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4" name="Line 20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715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69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0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emf"/><Relationship Id="rId5" Type="http://schemas.openxmlformats.org/officeDocument/2006/relationships/image" Target="../media/image23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0.png"/><Relationship Id="rId4" Type="http://schemas.openxmlformats.org/officeDocument/2006/relationships/image" Target="../media/image2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15" Type="http://schemas.openxmlformats.org/officeDocument/2006/relationships/image" Target="../media/image14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2" name="Rectangle 36"/>
          <p:cNvSpPr>
            <a:spLocks noGrp="1" noChangeArrowheads="1"/>
          </p:cNvSpPr>
          <p:nvPr>
            <p:ph type="ctrTitle"/>
          </p:nvPr>
        </p:nvSpPr>
        <p:spPr>
          <a:xfrm>
            <a:off x="531845" y="1915551"/>
            <a:ext cx="8416212" cy="1828800"/>
          </a:xfrm>
        </p:spPr>
        <p:txBody>
          <a:bodyPr/>
          <a:lstStyle/>
          <a:p>
            <a:r>
              <a:rPr lang="zh-CN" altLang="en-US" sz="3800" dirty="0" smtClean="0"/>
              <a:t>超高速、高</a:t>
            </a:r>
            <a:r>
              <a:rPr lang="zh-CN" altLang="en-US" sz="3800" dirty="0"/>
              <a:t>精度数控振荡器</a:t>
            </a:r>
            <a:r>
              <a:rPr lang="en-US" altLang="zh-CN" sz="3800" dirty="0"/>
              <a:t>(NCO)</a:t>
            </a:r>
            <a:r>
              <a:rPr lang="zh-CN" altLang="en-US" sz="3800" dirty="0" smtClean="0"/>
              <a:t>设计</a:t>
            </a:r>
            <a:endParaRPr lang="zh-CN" altLang="en-US" sz="3800" b="1" dirty="0"/>
          </a:p>
        </p:txBody>
      </p:sp>
      <p:sp>
        <p:nvSpPr>
          <p:cNvPr id="4133" name="Rectangle 37"/>
          <p:cNvSpPr>
            <a:spLocks noGrp="1" noChangeArrowheads="1"/>
          </p:cNvSpPr>
          <p:nvPr>
            <p:ph type="subTitle" idx="1"/>
          </p:nvPr>
        </p:nvSpPr>
        <p:spPr>
          <a:xfrm>
            <a:off x="3195350" y="3744351"/>
            <a:ext cx="3245667" cy="2247314"/>
          </a:xfrm>
        </p:spPr>
        <p:txBody>
          <a:bodyPr/>
          <a:lstStyle/>
          <a:p>
            <a:pPr algn="l"/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姓名：杨一雄</a:t>
            </a:r>
            <a:endParaRPr lang="en-US" altLang="zh-CN" dirty="0">
              <a:latin typeface="华文细黑" pitchFamily="2" charset="-122"/>
              <a:ea typeface="华文细黑" pitchFamily="2" charset="-122"/>
            </a:endParaRPr>
          </a:p>
          <a:p>
            <a:pPr algn="l"/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班级：无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38</a:t>
            </a:r>
          </a:p>
          <a:p>
            <a:pPr algn="l"/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学号：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2013011248</a:t>
            </a:r>
          </a:p>
          <a:p>
            <a:pPr algn="l"/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指导老师：杨华中</a:t>
            </a:r>
            <a:endParaRPr lang="en-US" altLang="zh-CN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01535" y="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  <a:cs typeface="+mj-cs"/>
              </a:rPr>
              <a:t>论文答辩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48000" y="6527223"/>
            <a:ext cx="2895600" cy="476250"/>
          </a:xfrm>
        </p:spPr>
        <p:txBody>
          <a:bodyPr/>
          <a:lstStyle/>
          <a:p>
            <a:r>
              <a:rPr lang="en-US" altLang="zh-CN" sz="1200" smtClean="0">
                <a:solidFill>
                  <a:srgbClr val="000000"/>
                </a:solidFill>
              </a:rPr>
              <a:t>1/13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846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70291"/>
          </a:xfrm>
        </p:spPr>
        <p:txBody>
          <a:bodyPr/>
          <a:lstStyle/>
          <a:p>
            <a:r>
              <a:rPr lang="zh-CN" altLang="en-US" sz="3600" dirty="0"/>
              <a:t>实施方案</a:t>
            </a:r>
            <a:r>
              <a:rPr lang="en-US" altLang="zh-CN" sz="3600" dirty="0"/>
              <a:t>——</a:t>
            </a:r>
            <a:r>
              <a:rPr lang="zh-CN" altLang="en-US" sz="3600" dirty="0"/>
              <a:t>抑制噪声</a:t>
            </a:r>
          </a:p>
        </p:txBody>
      </p:sp>
      <p:grpSp>
        <p:nvGrpSpPr>
          <p:cNvPr id="75" name="组合 74"/>
          <p:cNvGrpSpPr/>
          <p:nvPr/>
        </p:nvGrpSpPr>
        <p:grpSpPr>
          <a:xfrm>
            <a:off x="2119408" y="3215850"/>
            <a:ext cx="5617425" cy="459500"/>
            <a:chOff x="745438" y="5437288"/>
            <a:chExt cx="6164414" cy="555527"/>
          </a:xfrm>
        </p:grpSpPr>
        <p:sp>
          <p:nvSpPr>
            <p:cNvPr id="78" name="左大括号 77"/>
            <p:cNvSpPr/>
            <p:nvPr/>
          </p:nvSpPr>
          <p:spPr>
            <a:xfrm rot="16200000">
              <a:off x="1400555" y="4952108"/>
              <a:ext cx="135376" cy="1105735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左大括号 78"/>
            <p:cNvSpPr/>
            <p:nvPr/>
          </p:nvSpPr>
          <p:spPr>
            <a:xfrm rot="16200000">
              <a:off x="3076698" y="4414322"/>
              <a:ext cx="163986" cy="2209920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左大括号 79"/>
            <p:cNvSpPr/>
            <p:nvPr/>
          </p:nvSpPr>
          <p:spPr>
            <a:xfrm rot="16200000">
              <a:off x="5521069" y="4212490"/>
              <a:ext cx="163984" cy="2613583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745438" y="5542311"/>
              <a:ext cx="1458611" cy="450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/>
                <a:t>象限索引</a:t>
              </a: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2030747" y="5542315"/>
              <a:ext cx="2255886" cy="334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/>
                <a:t>查找表索引</a:t>
              </a: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296269" y="5544965"/>
              <a:ext cx="2613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/>
                <a:t>旋转索引</a:t>
              </a:r>
            </a:p>
          </p:txBody>
        </p:sp>
      </p:grpSp>
      <p:graphicFrame>
        <p:nvGraphicFramePr>
          <p:cNvPr id="84" name="表格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350171"/>
              </p:ext>
            </p:extLst>
          </p:nvPr>
        </p:nvGraphicFramePr>
        <p:xfrm>
          <a:off x="2234514" y="2786141"/>
          <a:ext cx="5462576" cy="348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4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</a:tblGrid>
              <a:tr h="348304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文本框 85"/>
          <p:cNvSpPr txBox="1"/>
          <p:nvPr/>
        </p:nvSpPr>
        <p:spPr>
          <a:xfrm>
            <a:off x="686455" y="2765469"/>
            <a:ext cx="170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16 bit</a:t>
            </a:r>
            <a:r>
              <a:rPr lang="zh-CN" altLang="en-US" sz="1600" dirty="0"/>
              <a:t>索引</a:t>
            </a:r>
            <a:endParaRPr lang="en-US" altLang="zh-CN" sz="1600" dirty="0"/>
          </a:p>
        </p:txBody>
      </p:sp>
      <p:sp>
        <p:nvSpPr>
          <p:cNvPr id="88" name="内容占位符 2"/>
          <p:cNvSpPr>
            <a:spLocks noGrp="1"/>
          </p:cNvSpPr>
          <p:nvPr>
            <p:ph idx="1"/>
          </p:nvPr>
        </p:nvSpPr>
        <p:spPr>
          <a:xfrm>
            <a:off x="327111" y="1140314"/>
            <a:ext cx="4528908" cy="1222242"/>
          </a:xfrm>
        </p:spPr>
        <p:txBody>
          <a:bodyPr/>
          <a:lstStyle/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增加索引位数和量化位数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索引截断产生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周期性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噪声，影响杂散性能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量化截断产生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高斯白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噪声，影响底噪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smtClean="0">
                <a:solidFill>
                  <a:srgbClr val="000000"/>
                </a:solidFill>
              </a:rPr>
              <a:t>7/13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4DD9D7DF-D2A9-48F0-8613-66CCA440EF90}"/>
              </a:ext>
            </a:extLst>
          </p:cNvPr>
          <p:cNvGrpSpPr/>
          <p:nvPr/>
        </p:nvGrpSpPr>
        <p:grpSpPr>
          <a:xfrm>
            <a:off x="4942334" y="1092555"/>
            <a:ext cx="3514003" cy="1270001"/>
            <a:chOff x="4942334" y="1092555"/>
            <a:chExt cx="3514003" cy="1270001"/>
          </a:xfrm>
        </p:grpSpPr>
        <p:grpSp>
          <p:nvGrpSpPr>
            <p:cNvPr id="9" name="组合 8"/>
            <p:cNvGrpSpPr/>
            <p:nvPr/>
          </p:nvGrpSpPr>
          <p:grpSpPr>
            <a:xfrm>
              <a:off x="5004315" y="1092555"/>
              <a:ext cx="3452022" cy="1270001"/>
              <a:chOff x="5400531" y="1092555"/>
              <a:chExt cx="3452022" cy="1270001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5400531" y="1092555"/>
                <a:ext cx="3452022" cy="1270001"/>
                <a:chOff x="5349084" y="1247734"/>
                <a:chExt cx="3452022" cy="1270001"/>
              </a:xfrm>
            </p:grpSpPr>
            <p:grpSp>
              <p:nvGrpSpPr>
                <p:cNvPr id="6" name="组合 5"/>
                <p:cNvGrpSpPr/>
                <p:nvPr/>
              </p:nvGrpSpPr>
              <p:grpSpPr>
                <a:xfrm>
                  <a:off x="5399911" y="1288461"/>
                  <a:ext cx="3401194" cy="1225950"/>
                  <a:chOff x="5518572" y="1228017"/>
                  <a:chExt cx="3401194" cy="1225950"/>
                </a:xfrm>
              </p:grpSpPr>
              <p:grpSp>
                <p:nvGrpSpPr>
                  <p:cNvPr id="3" name="组合 2"/>
                  <p:cNvGrpSpPr/>
                  <p:nvPr/>
                </p:nvGrpSpPr>
                <p:grpSpPr>
                  <a:xfrm>
                    <a:off x="5518572" y="1228017"/>
                    <a:ext cx="3346918" cy="1012027"/>
                    <a:chOff x="6391950" y="1668269"/>
                    <a:chExt cx="3346918" cy="1012027"/>
                  </a:xfrm>
                </p:grpSpPr>
                <p:sp>
                  <p:nvSpPr>
                    <p:cNvPr id="25" name="矩形 24"/>
                    <p:cNvSpPr/>
                    <p:nvPr/>
                  </p:nvSpPr>
                  <p:spPr>
                    <a:xfrm>
                      <a:off x="7152539" y="1932296"/>
                      <a:ext cx="522879" cy="748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6" name="箭头: 右 26"/>
                    <p:cNvSpPr/>
                    <p:nvPr/>
                  </p:nvSpPr>
                  <p:spPr>
                    <a:xfrm>
                      <a:off x="6391950" y="2239161"/>
                      <a:ext cx="674274" cy="140970"/>
                    </a:xfrm>
                    <a:prstGeom prst="rightArrow">
                      <a:avLst>
                        <a:gd name="adj1" fmla="val 31100"/>
                        <a:gd name="adj2" fmla="val 76937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27" name="图片 26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6408877" y="1668269"/>
                      <a:ext cx="640842" cy="45774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8" name="矩形 27"/>
                    <p:cNvSpPr/>
                    <p:nvPr/>
                  </p:nvSpPr>
                  <p:spPr>
                    <a:xfrm>
                      <a:off x="8418753" y="1922013"/>
                      <a:ext cx="537044" cy="75828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PAC</a:t>
                      </a:r>
                    </a:p>
                  </p:txBody>
                </p:sp>
                <p:sp>
                  <p:nvSpPr>
                    <p:cNvPr id="29" name="箭头: 右 29"/>
                    <p:cNvSpPr/>
                    <p:nvPr/>
                  </p:nvSpPr>
                  <p:spPr>
                    <a:xfrm>
                      <a:off x="7727968" y="2234441"/>
                      <a:ext cx="640038" cy="140970"/>
                    </a:xfrm>
                    <a:prstGeom prst="rightArrow">
                      <a:avLst>
                        <a:gd name="adj1" fmla="val 31100"/>
                        <a:gd name="adj2" fmla="val 76937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30" name="箭头: 右 30"/>
                    <p:cNvSpPr/>
                    <p:nvPr/>
                  </p:nvSpPr>
                  <p:spPr>
                    <a:xfrm>
                      <a:off x="9032641" y="2234441"/>
                      <a:ext cx="706227" cy="140970"/>
                    </a:xfrm>
                    <a:prstGeom prst="rightArrow">
                      <a:avLst>
                        <a:gd name="adj1" fmla="val 31100"/>
                        <a:gd name="adj2" fmla="val 76937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pic>
                  <p:nvPicPr>
                    <p:cNvPr id="31" name="图片 30"/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073641" y="1668269"/>
                      <a:ext cx="562459" cy="457744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6742003" y="1869192"/>
                    <a:ext cx="871454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索引</a:t>
                    </a:r>
                    <a:endPara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  <a:p>
                    <a:pPr algn="ctr"/>
                    <a:r>
                      <a: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压缩</a:t>
                    </a:r>
                    <a:endPara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8" name="文本框 37"/>
                  <p:cNvSpPr txBox="1"/>
                  <p:nvPr/>
                </p:nvSpPr>
                <p:spPr>
                  <a:xfrm>
                    <a:off x="8048312" y="1863193"/>
                    <a:ext cx="871454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输出</a:t>
                    </a:r>
                    <a:endPara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  <a:p>
                    <a:pPr algn="ctr"/>
                    <a:r>
                      <a: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量化</a:t>
                    </a:r>
                  </a:p>
                </p:txBody>
              </p:sp>
            </p:grpSp>
            <p:sp>
              <p:nvSpPr>
                <p:cNvPr id="40" name="矩形 39"/>
                <p:cNvSpPr/>
                <p:nvPr/>
              </p:nvSpPr>
              <p:spPr>
                <a:xfrm>
                  <a:off x="5349084" y="1247734"/>
                  <a:ext cx="3452022" cy="1270001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>
                <a:off x="6842187" y="1289099"/>
                <a:ext cx="478929" cy="299509"/>
                <a:chOff x="6800667" y="1437994"/>
                <a:chExt cx="325747" cy="203713"/>
              </a:xfrm>
            </p:grpSpPr>
            <p:pic>
              <p:nvPicPr>
                <p:cNvPr id="42" name="图片 41"/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56178" r="74704"/>
                <a:stretch/>
              </p:blipFill>
              <p:spPr>
                <a:xfrm>
                  <a:off x="6800667" y="1441116"/>
                  <a:ext cx="162108" cy="200591"/>
                </a:xfrm>
                <a:prstGeom prst="rect">
                  <a:avLst/>
                </a:prstGeom>
              </p:spPr>
            </p:pic>
            <p:pic>
              <p:nvPicPr>
                <p:cNvPr id="43" name="图片 42"/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56178" r="74704"/>
                <a:stretch/>
              </p:blipFill>
              <p:spPr>
                <a:xfrm>
                  <a:off x="6964306" y="1437994"/>
                  <a:ext cx="162108" cy="200591"/>
                </a:xfrm>
                <a:prstGeom prst="rect">
                  <a:avLst/>
                </a:prstGeom>
              </p:spPr>
            </p:pic>
          </p:grpSp>
        </p:grpSp>
        <p:sp>
          <p:nvSpPr>
            <p:cNvPr id="49" name="文本框 48"/>
            <p:cNvSpPr txBox="1"/>
            <p:nvPr/>
          </p:nvSpPr>
          <p:spPr>
            <a:xfrm>
              <a:off x="4942334" y="1745170"/>
              <a:ext cx="8714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16bit</a:t>
              </a:r>
            </a:p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相位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内容占位符 2">
                <a:extLst>
                  <a:ext uri="{FF2B5EF4-FFF2-40B4-BE49-F238E27FC236}">
                    <a16:creationId xmlns="" xmlns:a16="http://schemas.microsoft.com/office/drawing/2014/main" id="{046C888F-2A1E-465C-80A4-AACC140F0EA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27111" y="3821033"/>
                <a:ext cx="7130964" cy="23038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57175" indent="-257175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1pPr>
                <a:lvl2pPr marL="557213" indent="-214313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1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2pPr>
                <a:lvl3pPr marL="8572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3pPr>
                <a:lvl4pPr marL="12001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15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4pPr>
                <a:lvl5pPr marL="15430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5pPr>
                <a:lvl6pPr marL="18859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2288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5717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29146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lvl="1"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zh-CN" altLang="en-US" sz="22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合理分配索引</a:t>
                </a:r>
                <a:endParaRPr lang="en-US" altLang="zh-CN" sz="2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lvl="2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zh-CN" altLang="en-US" sz="15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旋转操作累加的截断噪声</a:t>
                </a:r>
                <a:endParaRPr lang="en-US" altLang="zh-CN" sz="1500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3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zh-CN" altLang="en-US" dirty="0"/>
                  <a:t>旋转索引位数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不宜过大</a:t>
                </a:r>
                <a:endParaRPr lang="en-US" altLang="zh-CN" dirty="0"/>
              </a:p>
              <a:p>
                <a:pPr lvl="2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zh-CN" altLang="en-US" sz="15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缩放因子</a:t>
                </a:r>
                <a:r>
                  <a:rPr lang="en-US" altLang="zh-CN" sz="15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  <a:r>
                  <a:rPr lang="zh-CN" altLang="en-US" sz="15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产生的近似</a:t>
                </a:r>
                <a:endParaRPr lang="en-US" altLang="zh-CN" sz="1500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3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zh-CN" altLang="en-US" dirty="0"/>
                  <a:t>近似条件：</a:t>
                </a:r>
                <a:r>
                  <a:rPr lang="zh-CN" altLang="zh-CN" sz="1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nor/>
                          </m:rPr>
                          <a:rPr lang="en-US" altLang="zh-CN" sz="1400"/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1400" i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400" i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14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14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zh-CN" sz="14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(常数)</m:t>
                    </m:r>
                  </m:oMath>
                </a14:m>
                <a:r>
                  <a:rPr lang="en-US" altLang="zh-CN" sz="11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sz="1300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3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zh-CN" altLang="en-US" dirty="0"/>
                  <a:t>约束条件：查找表索引 </a:t>
                </a:r>
                <a:r>
                  <a:rPr lang="en-US" altLang="zh-CN" dirty="0"/>
                  <a:t>+ 2 &gt; </a:t>
                </a:r>
                <a:r>
                  <a:rPr lang="zh-CN" altLang="en-US" dirty="0"/>
                  <a:t>旋转索引</a:t>
                </a:r>
                <a:endParaRPr lang="zh-CN" altLang="en-US" sz="1400" dirty="0"/>
              </a:p>
              <a:p>
                <a:pPr lvl="3">
                  <a:spcBef>
                    <a:spcPts val="300"/>
                  </a:spcBef>
                  <a:spcAft>
                    <a:spcPts val="300"/>
                  </a:spcAft>
                </a:pPr>
                <a:endParaRPr lang="en-US" altLang="zh-CN" sz="1300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6" name="内容占位符 2">
                <a:extLst>
                  <a:ext uri="{FF2B5EF4-FFF2-40B4-BE49-F238E27FC236}">
                    <a16:creationId xmlns:a16="http://schemas.microsoft.com/office/drawing/2014/main" id="{046C888F-2A1E-465C-80A4-AACC140F0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111" y="3821033"/>
                <a:ext cx="7130964" cy="2303896"/>
              </a:xfrm>
              <a:prstGeom prst="rect">
                <a:avLst/>
              </a:prstGeom>
              <a:blipFill>
                <a:blip r:embed="rId5"/>
                <a:stretch>
                  <a:fillRect t="-343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693878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86563"/>
          </a:xfrm>
        </p:spPr>
        <p:txBody>
          <a:bodyPr/>
          <a:lstStyle/>
          <a:p>
            <a:r>
              <a:rPr lang="zh-CN" altLang="en-US" sz="3600" dirty="0"/>
              <a:t>进展情况</a:t>
            </a:r>
            <a:r>
              <a:rPr lang="en-US" altLang="zh-CN" sz="3600" dirty="0"/>
              <a:t>——</a:t>
            </a:r>
            <a:r>
              <a:rPr lang="zh-CN" altLang="en-US" sz="3600" dirty="0"/>
              <a:t>功能性仿真</a:t>
            </a:r>
          </a:p>
        </p:txBody>
      </p:sp>
      <p:grpSp>
        <p:nvGrpSpPr>
          <p:cNvPr id="86" name="组合 85"/>
          <p:cNvGrpSpPr/>
          <p:nvPr/>
        </p:nvGrpSpPr>
        <p:grpSpPr>
          <a:xfrm>
            <a:off x="1243326" y="1930351"/>
            <a:ext cx="6716110" cy="1475210"/>
            <a:chOff x="3132128" y="1795894"/>
            <a:chExt cx="6781376" cy="1618240"/>
          </a:xfrm>
        </p:grpSpPr>
        <p:sp>
          <p:nvSpPr>
            <p:cNvPr id="85" name="矩形 84"/>
            <p:cNvSpPr/>
            <p:nvPr/>
          </p:nvSpPr>
          <p:spPr>
            <a:xfrm>
              <a:off x="3132128" y="1795894"/>
              <a:ext cx="945618" cy="16182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3140807" y="1795894"/>
              <a:ext cx="6772697" cy="1618240"/>
              <a:chOff x="587186" y="1795894"/>
              <a:chExt cx="6772697" cy="1618240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589332" y="1840122"/>
                <a:ext cx="92262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chemeClr val="bg1"/>
                    </a:solidFill>
                  </a:rPr>
                  <a:t>时钟</a:t>
                </a: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589332" y="2051160"/>
                <a:ext cx="9122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chemeClr val="bg1"/>
                    </a:solidFill>
                  </a:rPr>
                  <a:t>频率控制字</a:t>
                </a:r>
              </a:p>
            </p:txBody>
          </p:sp>
          <p:cxnSp>
            <p:nvCxnSpPr>
              <p:cNvPr id="32" name="直接连接符 31"/>
              <p:cNvCxnSpPr>
                <a:cxnSpLocks/>
              </p:cNvCxnSpPr>
              <p:nvPr/>
            </p:nvCxnSpPr>
            <p:spPr>
              <a:xfrm flipH="1">
                <a:off x="589332" y="2056865"/>
                <a:ext cx="9255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>
                <a:cxnSpLocks/>
              </p:cNvCxnSpPr>
              <p:nvPr/>
            </p:nvCxnSpPr>
            <p:spPr>
              <a:xfrm flipH="1">
                <a:off x="589332" y="2300305"/>
                <a:ext cx="9255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>
                <a:cxnSpLocks/>
              </p:cNvCxnSpPr>
              <p:nvPr/>
            </p:nvCxnSpPr>
            <p:spPr>
              <a:xfrm flipH="1">
                <a:off x="589332" y="2523583"/>
                <a:ext cx="9255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>
                <a:cxnSpLocks/>
              </p:cNvCxnSpPr>
              <p:nvPr/>
            </p:nvCxnSpPr>
            <p:spPr>
              <a:xfrm flipH="1">
                <a:off x="589332" y="2961105"/>
                <a:ext cx="9255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>
                <a:cxnSpLocks/>
              </p:cNvCxnSpPr>
              <p:nvPr/>
            </p:nvCxnSpPr>
            <p:spPr>
              <a:xfrm flipH="1">
                <a:off x="589332" y="3384389"/>
                <a:ext cx="9255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7" name="文本框 66"/>
              <p:cNvSpPr txBox="1"/>
              <p:nvPr/>
            </p:nvSpPr>
            <p:spPr>
              <a:xfrm>
                <a:off x="587186" y="2278186"/>
                <a:ext cx="9143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chemeClr val="bg1"/>
                    </a:solidFill>
                  </a:rPr>
                  <a:t>相位控制字</a:t>
                </a:r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589332" y="2614017"/>
                <a:ext cx="9239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chemeClr val="bg1"/>
                    </a:solidFill>
                  </a:rPr>
                  <a:t>输出波形</a:t>
                </a:r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589332" y="3053108"/>
                <a:ext cx="9239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chemeClr val="bg1"/>
                    </a:solidFill>
                  </a:rPr>
                  <a:t>生成相位</a:t>
                </a:r>
              </a:p>
            </p:txBody>
          </p:sp>
          <p:grpSp>
            <p:nvGrpSpPr>
              <p:cNvPr id="75" name="组合 74"/>
              <p:cNvGrpSpPr/>
              <p:nvPr/>
            </p:nvGrpSpPr>
            <p:grpSpPr>
              <a:xfrm>
                <a:off x="1514914" y="1795894"/>
                <a:ext cx="5844969" cy="1618240"/>
                <a:chOff x="1514914" y="1326470"/>
                <a:chExt cx="5844969" cy="1989956"/>
              </a:xfrm>
            </p:grpSpPr>
            <p:pic>
              <p:nvPicPr>
                <p:cNvPr id="17" name="图片 16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5379"/>
                <a:stretch/>
              </p:blipFill>
              <p:spPr>
                <a:xfrm>
                  <a:off x="1514914" y="2223870"/>
                  <a:ext cx="5844969" cy="1092556"/>
                </a:xfrm>
                <a:prstGeom prst="rect">
                  <a:avLst/>
                </a:prstGeom>
              </p:spPr>
            </p:pic>
            <p:pic>
              <p:nvPicPr>
                <p:cNvPr id="72" name="图片 71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74754"/>
                <a:stretch/>
              </p:blipFill>
              <p:spPr>
                <a:xfrm>
                  <a:off x="1514914" y="1326470"/>
                  <a:ext cx="5844969" cy="89628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" name="组合 2"/>
          <p:cNvGrpSpPr/>
          <p:nvPr/>
        </p:nvGrpSpPr>
        <p:grpSpPr>
          <a:xfrm>
            <a:off x="381000" y="978743"/>
            <a:ext cx="8416897" cy="5755827"/>
            <a:chOff x="381000" y="978743"/>
            <a:chExt cx="8416897" cy="5755827"/>
          </a:xfrm>
        </p:grpSpPr>
        <p:grpSp>
          <p:nvGrpSpPr>
            <p:cNvPr id="83" name="组合 82"/>
            <p:cNvGrpSpPr/>
            <p:nvPr/>
          </p:nvGrpSpPr>
          <p:grpSpPr>
            <a:xfrm>
              <a:off x="381000" y="978743"/>
              <a:ext cx="8416897" cy="5512314"/>
              <a:chOff x="260230" y="978743"/>
              <a:chExt cx="8416897" cy="5512314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260230" y="978743"/>
                <a:ext cx="7727830" cy="5512314"/>
                <a:chOff x="418457" y="1161048"/>
                <a:chExt cx="4547243" cy="5512314"/>
              </a:xfrm>
            </p:grpSpPr>
            <p:sp>
              <p:nvSpPr>
                <p:cNvPr id="14" name="内容占位符 2"/>
                <p:cNvSpPr txBox="1">
                  <a:spLocks/>
                </p:cNvSpPr>
                <p:nvPr/>
              </p:nvSpPr>
              <p:spPr bwMode="auto">
                <a:xfrm>
                  <a:off x="418457" y="1161048"/>
                  <a:ext cx="4547243" cy="55123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Arial Unicode MS" pitchFamily="34" charset="-122"/>
                      <a:ea typeface="Arial Unicode MS" pitchFamily="34" charset="-122"/>
                      <a:cs typeface="Arial Unicode MS" pitchFamily="34" charset="-122"/>
                    </a:defRPr>
                  </a:lvl1pPr>
                  <a:lvl2pPr marL="742950" indent="-28575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Arial Unicode MS" pitchFamily="34" charset="-122"/>
                      <a:ea typeface="Arial Unicode MS" pitchFamily="34" charset="-122"/>
                      <a:cs typeface="Arial Unicode MS" pitchFamily="34" charset="-122"/>
                    </a:defRPr>
                  </a:lvl2pPr>
                  <a:lvl3pPr marL="11430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Arial Unicode MS" pitchFamily="34" charset="-122"/>
                      <a:ea typeface="Arial Unicode MS" pitchFamily="34" charset="-122"/>
                      <a:cs typeface="Arial Unicode MS" pitchFamily="34" charset="-122"/>
                    </a:defRPr>
                  </a:lvl3pPr>
                  <a:lvl4pPr marL="16002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 Unicode MS" pitchFamily="34" charset="-122"/>
                      <a:ea typeface="Arial Unicode MS" pitchFamily="34" charset="-122"/>
                      <a:cs typeface="Arial Unicode MS" pitchFamily="34" charset="-122"/>
                    </a:defRPr>
                  </a:lvl4pPr>
                  <a:lvl5pPr marL="20574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2"/>
                      <a:ea typeface="Arial Unicode MS" pitchFamily="34" charset="-122"/>
                      <a:cs typeface="Arial Unicode MS" pitchFamily="34" charset="-122"/>
                    </a:defRPr>
                  </a:lvl5pPr>
                  <a:lvl6pPr marL="25146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6pPr>
                  <a:lvl7pPr marL="29718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7pPr>
                  <a:lvl8pPr marL="34290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8pPr>
                  <a:lvl9pPr marL="38862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9pPr>
                </a:lstStyle>
                <a:p>
                  <a:pPr marL="257175" indent="-257175"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zh-CN" altLang="en-US" sz="28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功能性仿真结果</a:t>
                  </a:r>
                  <a:endPara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  <a:p>
                  <a:pPr lvl="1">
                    <a:spcBef>
                      <a:spcPts val="600"/>
                    </a:spcBef>
                    <a:spcAft>
                      <a:spcPts val="12600"/>
                    </a:spcAft>
                  </a:pPr>
                  <a:r>
                    <a:rPr lang="en-US" altLang="zh-CN" sz="16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RTL</a:t>
                  </a:r>
                  <a:r>
                    <a:rPr lang="zh-CN" altLang="en-US" sz="16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仿真波形图</a:t>
                  </a:r>
                  <a:endParaRPr lang="en-US" altLang="zh-CN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lvl="1">
                    <a:spcBef>
                      <a:spcPts val="1800"/>
                    </a:spcBef>
                    <a:spcAft>
                      <a:spcPts val="600"/>
                    </a:spcAft>
                  </a:pPr>
                  <a:r>
                    <a:rPr lang="en-US" altLang="zh-CN" sz="1600" kern="0" dirty="0" err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Matlab</a:t>
                  </a:r>
                  <a:r>
                    <a:rPr lang="en-US" altLang="zh-CN" sz="16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FFT </a:t>
                  </a:r>
                  <a:r>
                    <a:rPr lang="zh-CN" altLang="en-US" sz="16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验证</a:t>
                  </a:r>
                  <a:endParaRPr lang="en-US" altLang="zh-CN" sz="160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lvl="1"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altLang="zh-CN" sz="160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7" name="组合 6"/>
                <p:cNvGrpSpPr/>
                <p:nvPr/>
              </p:nvGrpSpPr>
              <p:grpSpPr>
                <a:xfrm>
                  <a:off x="669956" y="4102152"/>
                  <a:ext cx="2727500" cy="2568502"/>
                  <a:chOff x="737364" y="4102152"/>
                  <a:chExt cx="2727500" cy="2568502"/>
                </a:xfrm>
              </p:grpSpPr>
              <p:pic>
                <p:nvPicPr>
                  <p:cNvPr id="8" name="图片 7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37364" y="4102152"/>
                    <a:ext cx="2727500" cy="2568502"/>
                  </a:xfrm>
                  <a:prstGeom prst="rect">
                    <a:avLst/>
                  </a:prstGeom>
                </p:spPr>
              </p:pic>
              <p:cxnSp>
                <p:nvCxnSpPr>
                  <p:cNvPr id="9" name="直接箭头连接符 8"/>
                  <p:cNvCxnSpPr>
                    <a:cxnSpLocks/>
                  </p:cNvCxnSpPr>
                  <p:nvPr/>
                </p:nvCxnSpPr>
                <p:spPr>
                  <a:xfrm flipV="1">
                    <a:off x="1796457" y="4318130"/>
                    <a:ext cx="0" cy="460372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直接箭头连接符 9"/>
                  <p:cNvCxnSpPr>
                    <a:cxnSpLocks/>
                  </p:cNvCxnSpPr>
                  <p:nvPr/>
                </p:nvCxnSpPr>
                <p:spPr>
                  <a:xfrm>
                    <a:off x="1796457" y="5032458"/>
                    <a:ext cx="0" cy="450056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直接连接符 10"/>
                  <p:cNvCxnSpPr>
                    <a:cxnSpLocks/>
                  </p:cNvCxnSpPr>
                  <p:nvPr/>
                </p:nvCxnSpPr>
                <p:spPr>
                  <a:xfrm>
                    <a:off x="1236900" y="4311416"/>
                    <a:ext cx="637542" cy="0"/>
                  </a:xfrm>
                  <a:prstGeom prst="line">
                    <a:avLst/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接连接符 11"/>
                  <p:cNvCxnSpPr>
                    <a:cxnSpLocks/>
                  </p:cNvCxnSpPr>
                  <p:nvPr/>
                </p:nvCxnSpPr>
                <p:spPr>
                  <a:xfrm>
                    <a:off x="1710733" y="5482514"/>
                    <a:ext cx="173831" cy="0"/>
                  </a:xfrm>
                  <a:prstGeom prst="line">
                    <a:avLst/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文本框 12"/>
                  <p:cNvSpPr txBox="1"/>
                  <p:nvPr/>
                </p:nvSpPr>
                <p:spPr>
                  <a:xfrm>
                    <a:off x="1474989" y="4743077"/>
                    <a:ext cx="64293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/>
                      <a:t>100dBc</a:t>
                    </a:r>
                    <a:endParaRPr lang="zh-CN" altLang="en-US" sz="1400" dirty="0"/>
                  </a:p>
                </p:txBody>
              </p:sp>
            </p:grpSp>
          </p:grpSp>
          <p:sp>
            <p:nvSpPr>
              <p:cNvPr id="27" name="矩形 26"/>
              <p:cNvSpPr/>
              <p:nvPr/>
            </p:nvSpPr>
            <p:spPr>
              <a:xfrm>
                <a:off x="5197803" y="4099880"/>
                <a:ext cx="347932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57175" lvl="2" indent="-257175" fontAlgn="base">
                  <a:spcBef>
                    <a:spcPts val="600"/>
                  </a:spcBef>
                  <a:spcAft>
                    <a:spcPts val="1200"/>
                  </a:spcAft>
                  <a:buChar char="•"/>
                </a:pPr>
                <a:r>
                  <a:rPr lang="en-US" altLang="zh-CN" sz="1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Matlab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结果和</a:t>
                </a:r>
                <a:r>
                  <a:rPr lang="en-US" altLang="zh-CN" sz="1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Modelsim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输出相同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 marL="257175" lvl="2" indent="-257175" fontAlgn="base">
                  <a:spcBef>
                    <a:spcPts val="600"/>
                  </a:spcBef>
                  <a:spcAft>
                    <a:spcPts val="1200"/>
                  </a:spcAft>
                  <a:buChar char="•"/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杂散性能：均达到理论值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14375" lvl="3" indent="-257175" fontAlgn="base">
                  <a:spcBef>
                    <a:spcPts val="600"/>
                  </a:spcBef>
                  <a:spcAft>
                    <a:spcPts val="1200"/>
                  </a:spcAft>
                  <a:buChar char="•"/>
                </a:pP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16bit 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版本平均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SFDR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100 </a:t>
                </a:r>
                <a:r>
                  <a:rPr lang="en-US" altLang="zh-CN" sz="1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dBc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8" name="文本框 87"/>
            <p:cNvSpPr txBox="1"/>
            <p:nvPr/>
          </p:nvSpPr>
          <p:spPr>
            <a:xfrm>
              <a:off x="2358933" y="6488349"/>
              <a:ext cx="17000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Fig9 </a:t>
              </a:r>
              <a:r>
                <a:rPr lang="en-US" altLang="zh-CN" sz="1000" kern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fft</a:t>
              </a:r>
              <a:r>
                <a:rPr lang="en-US" altLang="zh-CN" sz="10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0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验证结果</a:t>
              </a:r>
            </a:p>
          </p:txBody>
        </p:sp>
      </p:grpSp>
      <p:sp>
        <p:nvSpPr>
          <p:cNvPr id="89" name="文本框 88"/>
          <p:cNvSpPr txBox="1"/>
          <p:nvPr/>
        </p:nvSpPr>
        <p:spPr>
          <a:xfrm>
            <a:off x="1252755" y="3448083"/>
            <a:ext cx="6706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Fig8 RTL</a:t>
            </a:r>
            <a:r>
              <a: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仿真波形</a:t>
            </a:r>
          </a:p>
        </p:txBody>
      </p:sp>
      <p:sp>
        <p:nvSpPr>
          <p:cNvPr id="33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smtClean="0">
                <a:solidFill>
                  <a:srgbClr val="000000"/>
                </a:solidFill>
              </a:rPr>
              <a:t>9/13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27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87400"/>
          </a:xfrm>
        </p:spPr>
        <p:txBody>
          <a:bodyPr/>
          <a:lstStyle/>
          <a:p>
            <a:r>
              <a:rPr lang="zh-CN" altLang="en-US" sz="3600" dirty="0"/>
              <a:t>进展情况</a:t>
            </a:r>
            <a:r>
              <a:rPr lang="en-US" altLang="zh-CN" sz="3600" dirty="0"/>
              <a:t>——</a:t>
            </a:r>
            <a:r>
              <a:rPr lang="zh-CN" altLang="en-US" sz="3600" dirty="0"/>
              <a:t>前后端结果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90500" y="1303219"/>
            <a:ext cx="4620522" cy="165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7213" lvl="1" indent="-214313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har char="–"/>
            </a:pP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TSMC 65nm 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工艺库综合</a:t>
            </a:r>
            <a:endParaRPr lang="en-US" altLang="zh-CN" sz="2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对关键路径上的电路进行了优化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综合时钟频率 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2.0 GHz </a:t>
            </a: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前仿时序、波形正确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smtClean="0">
                <a:solidFill>
                  <a:srgbClr val="000000"/>
                </a:solidFill>
              </a:rPr>
              <a:t>10/13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0145" y="5283666"/>
            <a:ext cx="40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Fig11 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综合结果时序约束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 descr="C:\Users\win7\AppData\Local\Temp\1495293424(1).png">
            <a:extLst>
              <a:ext uri="{FF2B5EF4-FFF2-40B4-BE49-F238E27FC236}">
                <a16:creationId xmlns="" xmlns:a16="http://schemas.microsoft.com/office/drawing/2014/main" id="{2D2BA207-2233-4ACA-82FE-835DED8C636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45" y="3298950"/>
            <a:ext cx="4025655" cy="1781784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文本框 28">
            <a:extLst>
              <a:ext uri="{FF2B5EF4-FFF2-40B4-BE49-F238E27FC236}">
                <a16:creationId xmlns="" xmlns:a16="http://schemas.microsoft.com/office/drawing/2014/main" id="{21A92C2A-9F8A-44C9-8AF2-6E0A6BBDE87A}"/>
              </a:ext>
            </a:extLst>
          </p:cNvPr>
          <p:cNvSpPr txBox="1"/>
          <p:nvPr/>
        </p:nvSpPr>
        <p:spPr>
          <a:xfrm>
            <a:off x="4429125" y="1303219"/>
            <a:ext cx="4620522" cy="165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7213" lvl="1" indent="-214313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har char="–"/>
            </a:pP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ICC 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布局布线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添加了电源、时钟树、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接口等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布局布线后时钟频率可达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1.7 GHz </a:t>
            </a: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后仿时序、波形正确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="" xmlns:a16="http://schemas.microsoft.com/office/drawing/2014/main" id="{DD62E0AC-DF65-42C7-AC0B-2992FA46EE8A}"/>
              </a:ext>
            </a:extLst>
          </p:cNvPr>
          <p:cNvSpPr txBox="1"/>
          <p:nvPr/>
        </p:nvSpPr>
        <p:spPr>
          <a:xfrm>
            <a:off x="4980615" y="5283665"/>
            <a:ext cx="3629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Fig12 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数字后端版图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F9456A7B-D389-4434-B493-B98BC9629D0B}"/>
              </a:ext>
            </a:extLst>
          </p:cNvPr>
          <p:cNvPicPr/>
          <p:nvPr/>
        </p:nvPicPr>
        <p:blipFill rotWithShape="1">
          <a:blip r:embed="rId4"/>
          <a:srcRect l="17977" t="26123" r="17887" b="25914"/>
          <a:stretch/>
        </p:blipFill>
        <p:spPr bwMode="auto">
          <a:xfrm>
            <a:off x="4980614" y="3217928"/>
            <a:ext cx="3629986" cy="18511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42728825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9C72F44-5573-4C5C-9BDE-903DE9D4C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1"/>
            <a:r>
              <a:rPr lang="zh-CN" altLang="en-US" sz="3600" dirty="0">
                <a:ea typeface="Arial Unicode MS" pitchFamily="34" charset="-122"/>
              </a:rPr>
              <a:t>进展情况</a:t>
            </a:r>
            <a:r>
              <a:rPr lang="en-US" altLang="zh-CN" sz="3600" dirty="0">
                <a:ea typeface="Arial Unicode MS" pitchFamily="34" charset="-122"/>
              </a:rPr>
              <a:t>——</a:t>
            </a:r>
            <a:r>
              <a:rPr lang="zh-CN" altLang="en-US" sz="3600" dirty="0">
                <a:ea typeface="Arial Unicode MS" pitchFamily="34" charset="-122"/>
              </a:rPr>
              <a:t>结果比较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4006F415-CC0A-4D2C-B1BF-6E04DAA3F10F}"/>
              </a:ext>
            </a:extLst>
          </p:cNvPr>
          <p:cNvSpPr txBox="1"/>
          <p:nvPr/>
        </p:nvSpPr>
        <p:spPr>
          <a:xfrm>
            <a:off x="190500" y="1163519"/>
            <a:ext cx="7594600" cy="1577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7213" lvl="1" indent="-214313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har char="–"/>
            </a:pP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毕业设计最终结果</a:t>
            </a: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65nm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工艺，实现一个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 bits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,16 bits 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输出的数控振荡器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设计仿真得到的时钟频率、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SFDR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、系统功耗三项指标，在近几年的研究中均表现优异，综合性能领先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页脚占位符 4">
            <a:extLst>
              <a:ext uri="{FF2B5EF4-FFF2-40B4-BE49-F238E27FC236}">
                <a16:creationId xmlns="" xmlns:a16="http://schemas.microsoft.com/office/drawing/2014/main" id="{698B0707-EE31-4310-A762-FD65345E21B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smtClean="0">
                <a:solidFill>
                  <a:srgbClr val="000000"/>
                </a:solidFill>
              </a:rPr>
              <a:t>11/13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="" xmlns:a16="http://schemas.microsoft.com/office/drawing/2014/main" id="{B8C7FB25-E5EF-45FD-A921-2588A4047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763048"/>
              </p:ext>
            </p:extLst>
          </p:nvPr>
        </p:nvGraphicFramePr>
        <p:xfrm>
          <a:off x="559403" y="3708544"/>
          <a:ext cx="7927372" cy="1963646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505175">
                  <a:extLst>
                    <a:ext uri="{9D8B030D-6E8A-4147-A177-3AD203B41FA5}">
                      <a16:colId xmlns="" xmlns:a16="http://schemas.microsoft.com/office/drawing/2014/main" val="2858620335"/>
                    </a:ext>
                  </a:extLst>
                </a:gridCol>
                <a:gridCol w="2002597">
                  <a:extLst>
                    <a:ext uri="{9D8B030D-6E8A-4147-A177-3AD203B41FA5}">
                      <a16:colId xmlns="" xmlns:a16="http://schemas.microsoft.com/office/drawing/2014/main" val="356612817"/>
                    </a:ext>
                  </a:extLst>
                </a:gridCol>
                <a:gridCol w="895350">
                  <a:extLst>
                    <a:ext uri="{9D8B030D-6E8A-4147-A177-3AD203B41FA5}">
                      <a16:colId xmlns="" xmlns:a16="http://schemas.microsoft.com/office/drawing/2014/main" val="34430468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3383779701"/>
                    </a:ext>
                  </a:extLst>
                </a:gridCol>
                <a:gridCol w="942975">
                  <a:extLst>
                    <a:ext uri="{9D8B030D-6E8A-4147-A177-3AD203B41FA5}">
                      <a16:colId xmlns="" xmlns:a16="http://schemas.microsoft.com/office/drawing/2014/main" val="763895054"/>
                    </a:ext>
                  </a:extLst>
                </a:gridCol>
                <a:gridCol w="727709">
                  <a:extLst>
                    <a:ext uri="{9D8B030D-6E8A-4147-A177-3AD203B41FA5}">
                      <a16:colId xmlns="" xmlns:a16="http://schemas.microsoft.com/office/drawing/2014/main" val="3722313938"/>
                    </a:ext>
                  </a:extLst>
                </a:gridCol>
                <a:gridCol w="1129666">
                  <a:extLst>
                    <a:ext uri="{9D8B030D-6E8A-4147-A177-3AD203B41FA5}">
                      <a16:colId xmlns="" xmlns:a16="http://schemas.microsoft.com/office/drawing/2014/main" val="3933127361"/>
                    </a:ext>
                  </a:extLst>
                </a:gridCol>
              </a:tblGrid>
              <a:tr h="569882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技术</a:t>
                      </a:r>
                      <a:endParaRPr lang="zh-CN" sz="1300" kern="100" dirty="0">
                        <a:effectLst/>
                      </a:endParaRPr>
                    </a:p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方法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CMOS</a:t>
                      </a:r>
                      <a:endParaRPr lang="zh-CN" sz="1300" kern="100" dirty="0">
                        <a:effectLst/>
                      </a:endParaRPr>
                    </a:p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工艺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时钟</a:t>
                      </a:r>
                      <a:endParaRPr lang="zh-CN" sz="1300" kern="100" dirty="0">
                        <a:effectLst/>
                      </a:endParaRPr>
                    </a:p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[MHz]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相位截断</a:t>
                      </a:r>
                      <a:endParaRPr lang="zh-CN" sz="1300" kern="100" dirty="0">
                        <a:effectLst/>
                      </a:endParaRPr>
                    </a:p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[bits]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SFDR</a:t>
                      </a:r>
                      <a:endParaRPr lang="zh-CN" sz="1300" kern="100" dirty="0">
                        <a:effectLst/>
                      </a:endParaRPr>
                    </a:p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[dBc]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 smtClean="0">
                          <a:effectLst/>
                        </a:rPr>
                        <a:t>功耗</a:t>
                      </a:r>
                      <a:r>
                        <a:rPr lang="en-US" altLang="zh-CN" sz="1200" kern="100" dirty="0" smtClean="0">
                          <a:effectLst/>
                        </a:rPr>
                        <a:t>/</a:t>
                      </a:r>
                      <a:r>
                        <a:rPr lang="zh-CN" altLang="en-US" sz="1200" kern="100" dirty="0" smtClean="0">
                          <a:effectLst/>
                        </a:rPr>
                        <a:t>时钟比</a:t>
                      </a:r>
                      <a:endParaRPr lang="zh-CN" sz="1300" kern="100" dirty="0">
                        <a:effectLst/>
                      </a:endParaRPr>
                    </a:p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[</a:t>
                      </a:r>
                      <a:r>
                        <a:rPr lang="en-US" sz="1200" kern="100" dirty="0" err="1" smtClean="0">
                          <a:effectLst/>
                        </a:rPr>
                        <a:t>mW</a:t>
                      </a:r>
                      <a:r>
                        <a:rPr lang="en-US" sz="1200" kern="100" dirty="0" smtClean="0">
                          <a:effectLst/>
                        </a:rPr>
                        <a:t>/GHz]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extLst>
                  <a:ext uri="{0D108BD9-81ED-4DB2-BD59-A6C34878D82A}">
                    <a16:rowId xmlns="" xmlns:a16="http://schemas.microsoft.com/office/drawing/2014/main" val="205457031"/>
                  </a:ext>
                </a:extLst>
              </a:tr>
              <a:tr h="284941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2007 JSSC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Hybrid-CORDIC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0.25um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380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405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extLst>
                  <a:ext uri="{0D108BD9-81ED-4DB2-BD59-A6C34878D82A}">
                    <a16:rowId xmlns="" xmlns:a16="http://schemas.microsoft.com/office/drawing/2014/main" val="129675508"/>
                  </a:ext>
                </a:extLst>
              </a:tr>
              <a:tr h="284941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2011 JSSC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Excess-four CORDIC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0.18um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260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113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63.5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extLst>
                  <a:ext uri="{0D108BD9-81ED-4DB2-BD59-A6C34878D82A}">
                    <a16:rowId xmlns="" xmlns:a16="http://schemas.microsoft.com/office/drawing/2014/main" val="1933070713"/>
                  </a:ext>
                </a:extLst>
              </a:tr>
              <a:tr h="284941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2014 ISCAS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Multiplier CORDIC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FPGA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1000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120</a:t>
                      </a:r>
                      <a:endParaRPr lang="zh-CN" sz="13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54.9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extLst>
                  <a:ext uri="{0D108BD9-81ED-4DB2-BD59-A6C34878D82A}">
                    <a16:rowId xmlns="" xmlns:a16="http://schemas.microsoft.com/office/drawing/2014/main" val="1368412510"/>
                  </a:ext>
                </a:extLst>
              </a:tr>
              <a:tr h="249395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2014 JSSC</a:t>
                      </a:r>
                      <a:endParaRPr lang="zh-CN" altLang="en-US" sz="12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Nonlinear DAC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 nm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  <a:endParaRPr lang="zh-CN" altLang="en-US" sz="12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65.0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extLst>
                  <a:ext uri="{0D108BD9-81ED-4DB2-BD59-A6C34878D82A}">
                    <a16:rowId xmlns="" xmlns:a16="http://schemas.microsoft.com/office/drawing/2014/main" val="3516263648"/>
                  </a:ext>
                </a:extLst>
              </a:tr>
              <a:tr h="284941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本</a:t>
                      </a:r>
                      <a:r>
                        <a:rPr lang="zh-CN" sz="1200" kern="100" dirty="0" smtClean="0">
                          <a:effectLst/>
                        </a:rPr>
                        <a:t>设计</a:t>
                      </a:r>
                      <a:r>
                        <a:rPr lang="en-US" altLang="zh-CN" sz="1200" b="0" kern="100" dirty="0" smtClean="0">
                          <a:effectLst/>
                        </a:rPr>
                        <a:t>(</a:t>
                      </a:r>
                      <a:r>
                        <a:rPr lang="zh-CN" altLang="en-US" sz="1200" b="0" kern="100" dirty="0" smtClean="0">
                          <a:effectLst/>
                        </a:rPr>
                        <a:t>后端仿真</a:t>
                      </a:r>
                      <a:r>
                        <a:rPr lang="en-US" altLang="zh-CN" sz="1200" b="0" kern="100" dirty="0" smtClean="0">
                          <a:effectLst/>
                        </a:rPr>
                        <a:t>)</a:t>
                      </a:r>
                      <a:endParaRPr lang="zh-CN" sz="13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ROM-CORDIC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65 nm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</a:rPr>
                        <a:t>1700</a:t>
                      </a:r>
                      <a:endParaRPr lang="zh-CN" sz="13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16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smtClean="0">
                          <a:solidFill>
                            <a:srgbClr val="FF0000"/>
                          </a:solidFill>
                          <a:effectLst/>
                        </a:rPr>
                        <a:t>13.8</a:t>
                      </a:r>
                      <a:endParaRPr lang="zh-CN" sz="13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extLst>
                  <a:ext uri="{0D108BD9-81ED-4DB2-BD59-A6C34878D82A}">
                    <a16:rowId xmlns="" xmlns:a16="http://schemas.microsoft.com/office/drawing/2014/main" val="3083826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895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9C72F44-5573-4C5C-9BDE-903DE9D4C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1"/>
            <a:r>
              <a:rPr lang="zh-CN" altLang="en-US" sz="3600" dirty="0">
                <a:ea typeface="Arial Unicode MS" pitchFamily="34" charset="-122"/>
              </a:rPr>
              <a:t>进展情况</a:t>
            </a:r>
            <a:r>
              <a:rPr lang="en-US" altLang="zh-CN" sz="3600" dirty="0" smtClean="0">
                <a:ea typeface="Arial Unicode MS" pitchFamily="34" charset="-122"/>
              </a:rPr>
              <a:t>——</a:t>
            </a:r>
            <a:r>
              <a:rPr lang="zh-CN" altLang="en-US" sz="3600" dirty="0">
                <a:ea typeface="Arial Unicode MS" pitchFamily="34" charset="-122"/>
              </a:rPr>
              <a:t>贡献点总结</a:t>
            </a:r>
            <a:endParaRPr lang="zh-CN" altLang="en-US" sz="3600" dirty="0">
              <a:ea typeface="Arial Unicode MS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4006F415-CC0A-4D2C-B1BF-6E04DAA3F10F}"/>
              </a:ext>
            </a:extLst>
          </p:cNvPr>
          <p:cNvSpPr txBox="1"/>
          <p:nvPr/>
        </p:nvSpPr>
        <p:spPr>
          <a:xfrm>
            <a:off x="190500" y="1163519"/>
            <a:ext cx="7594600" cy="1577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7213" lvl="1" indent="-214313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har char="–"/>
            </a:pP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毕业设计最终结果</a:t>
            </a: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65nm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工艺，实现一个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 bits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,16 bits 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输出的数控振荡器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设计仿真得到的时钟频率、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SFDR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、系统功耗三项指标，在近几年的研究中均表现优异，综合性能领先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="" xmlns:a16="http://schemas.microsoft.com/office/drawing/2014/main" id="{B8C7FB25-E5EF-45FD-A921-2588A4047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688471"/>
              </p:ext>
            </p:extLst>
          </p:nvPr>
        </p:nvGraphicFramePr>
        <p:xfrm>
          <a:off x="683228" y="3708544"/>
          <a:ext cx="7927372" cy="1963646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505175">
                  <a:extLst>
                    <a:ext uri="{9D8B030D-6E8A-4147-A177-3AD203B41FA5}">
                      <a16:colId xmlns="" xmlns:a16="http://schemas.microsoft.com/office/drawing/2014/main" val="2858620335"/>
                    </a:ext>
                  </a:extLst>
                </a:gridCol>
                <a:gridCol w="2002597">
                  <a:extLst>
                    <a:ext uri="{9D8B030D-6E8A-4147-A177-3AD203B41FA5}">
                      <a16:colId xmlns="" xmlns:a16="http://schemas.microsoft.com/office/drawing/2014/main" val="356612817"/>
                    </a:ext>
                  </a:extLst>
                </a:gridCol>
                <a:gridCol w="895350">
                  <a:extLst>
                    <a:ext uri="{9D8B030D-6E8A-4147-A177-3AD203B41FA5}">
                      <a16:colId xmlns="" xmlns:a16="http://schemas.microsoft.com/office/drawing/2014/main" val="34430468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3383779701"/>
                    </a:ext>
                  </a:extLst>
                </a:gridCol>
                <a:gridCol w="942975">
                  <a:extLst>
                    <a:ext uri="{9D8B030D-6E8A-4147-A177-3AD203B41FA5}">
                      <a16:colId xmlns="" xmlns:a16="http://schemas.microsoft.com/office/drawing/2014/main" val="763895054"/>
                    </a:ext>
                  </a:extLst>
                </a:gridCol>
                <a:gridCol w="727709">
                  <a:extLst>
                    <a:ext uri="{9D8B030D-6E8A-4147-A177-3AD203B41FA5}">
                      <a16:colId xmlns="" xmlns:a16="http://schemas.microsoft.com/office/drawing/2014/main" val="3722313938"/>
                    </a:ext>
                  </a:extLst>
                </a:gridCol>
                <a:gridCol w="1129666">
                  <a:extLst>
                    <a:ext uri="{9D8B030D-6E8A-4147-A177-3AD203B41FA5}">
                      <a16:colId xmlns="" xmlns:a16="http://schemas.microsoft.com/office/drawing/2014/main" val="3933127361"/>
                    </a:ext>
                  </a:extLst>
                </a:gridCol>
              </a:tblGrid>
              <a:tr h="569882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技术</a:t>
                      </a:r>
                      <a:endParaRPr lang="zh-CN" sz="1300" kern="100" dirty="0">
                        <a:effectLst/>
                      </a:endParaRPr>
                    </a:p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方法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CMOS</a:t>
                      </a:r>
                      <a:endParaRPr lang="zh-CN" sz="1300" kern="100" dirty="0">
                        <a:effectLst/>
                      </a:endParaRPr>
                    </a:p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工艺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时钟</a:t>
                      </a:r>
                      <a:endParaRPr lang="zh-CN" sz="1300" kern="100" dirty="0">
                        <a:effectLst/>
                      </a:endParaRPr>
                    </a:p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[MHz]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相位截断</a:t>
                      </a:r>
                      <a:endParaRPr lang="zh-CN" sz="1300" kern="100" dirty="0">
                        <a:effectLst/>
                      </a:endParaRPr>
                    </a:p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[bits]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SFDR</a:t>
                      </a:r>
                      <a:endParaRPr lang="zh-CN" sz="1300" kern="100" dirty="0">
                        <a:effectLst/>
                      </a:endParaRPr>
                    </a:p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[dBc]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 smtClean="0">
                          <a:effectLst/>
                        </a:rPr>
                        <a:t>功耗</a:t>
                      </a:r>
                      <a:r>
                        <a:rPr lang="en-US" altLang="zh-CN" sz="1200" kern="100" dirty="0" smtClean="0">
                          <a:effectLst/>
                        </a:rPr>
                        <a:t>/</a:t>
                      </a:r>
                      <a:r>
                        <a:rPr lang="zh-CN" altLang="en-US" sz="1200" kern="100" dirty="0" smtClean="0">
                          <a:effectLst/>
                        </a:rPr>
                        <a:t>时钟比</a:t>
                      </a:r>
                      <a:endParaRPr lang="zh-CN" sz="1300" kern="100" dirty="0">
                        <a:effectLst/>
                      </a:endParaRPr>
                    </a:p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[</a:t>
                      </a:r>
                      <a:r>
                        <a:rPr lang="en-US" sz="1200" kern="100" dirty="0" err="1" smtClean="0">
                          <a:effectLst/>
                        </a:rPr>
                        <a:t>mW</a:t>
                      </a:r>
                      <a:r>
                        <a:rPr lang="en-US" sz="1200" kern="100" dirty="0" smtClean="0">
                          <a:effectLst/>
                        </a:rPr>
                        <a:t>/GHz]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extLst>
                  <a:ext uri="{0D108BD9-81ED-4DB2-BD59-A6C34878D82A}">
                    <a16:rowId xmlns="" xmlns:a16="http://schemas.microsoft.com/office/drawing/2014/main" val="205457031"/>
                  </a:ext>
                </a:extLst>
              </a:tr>
              <a:tr h="284941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2007 JSSC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Hybrid-CORDIC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0.25um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380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405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extLst>
                  <a:ext uri="{0D108BD9-81ED-4DB2-BD59-A6C34878D82A}">
                    <a16:rowId xmlns="" xmlns:a16="http://schemas.microsoft.com/office/drawing/2014/main" val="129675508"/>
                  </a:ext>
                </a:extLst>
              </a:tr>
              <a:tr h="284941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2011 JSSC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Excess-four CORDIC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0.18um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260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113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63.5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extLst>
                  <a:ext uri="{0D108BD9-81ED-4DB2-BD59-A6C34878D82A}">
                    <a16:rowId xmlns="" xmlns:a16="http://schemas.microsoft.com/office/drawing/2014/main" val="1933070713"/>
                  </a:ext>
                </a:extLst>
              </a:tr>
              <a:tr h="284941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2014 ISCAS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Multiplier CORDIC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FPGA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1000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120</a:t>
                      </a:r>
                      <a:endParaRPr lang="zh-CN" sz="13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54.9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extLst>
                  <a:ext uri="{0D108BD9-81ED-4DB2-BD59-A6C34878D82A}">
                    <a16:rowId xmlns="" xmlns:a16="http://schemas.microsoft.com/office/drawing/2014/main" val="1368412510"/>
                  </a:ext>
                </a:extLst>
              </a:tr>
              <a:tr h="249395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2014 JSSC</a:t>
                      </a:r>
                      <a:endParaRPr lang="zh-CN" altLang="en-US" sz="12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Nonlinear DAC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 nm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b="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  <a:endParaRPr lang="zh-CN" altLang="en-US" sz="1200" b="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65.0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extLst>
                  <a:ext uri="{0D108BD9-81ED-4DB2-BD59-A6C34878D82A}">
                    <a16:rowId xmlns="" xmlns:a16="http://schemas.microsoft.com/office/drawing/2014/main" val="3516263648"/>
                  </a:ext>
                </a:extLst>
              </a:tr>
              <a:tr h="284941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本</a:t>
                      </a:r>
                      <a:r>
                        <a:rPr lang="zh-CN" sz="1200" kern="100" dirty="0" smtClean="0">
                          <a:effectLst/>
                        </a:rPr>
                        <a:t>设计</a:t>
                      </a:r>
                      <a:r>
                        <a:rPr lang="en-US" altLang="zh-CN" sz="1200" b="0" kern="100" dirty="0" smtClean="0">
                          <a:effectLst/>
                        </a:rPr>
                        <a:t>(</a:t>
                      </a:r>
                      <a:r>
                        <a:rPr lang="zh-CN" altLang="en-US" sz="1200" b="0" kern="100" dirty="0" smtClean="0">
                          <a:effectLst/>
                        </a:rPr>
                        <a:t>后端仿真</a:t>
                      </a:r>
                      <a:r>
                        <a:rPr lang="en-US" altLang="zh-CN" sz="1200" b="0" kern="100" dirty="0" smtClean="0">
                          <a:effectLst/>
                        </a:rPr>
                        <a:t>)</a:t>
                      </a:r>
                      <a:endParaRPr lang="zh-CN" sz="13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ROM-CORDIC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65 nm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</a:rPr>
                        <a:t>1700</a:t>
                      </a:r>
                      <a:endParaRPr lang="zh-CN" sz="13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16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smtClean="0">
                          <a:solidFill>
                            <a:srgbClr val="FF0000"/>
                          </a:solidFill>
                          <a:effectLst/>
                        </a:rPr>
                        <a:t>13.8</a:t>
                      </a:r>
                      <a:endParaRPr lang="zh-CN" sz="13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extLst>
                  <a:ext uri="{0D108BD9-81ED-4DB2-BD59-A6C34878D82A}">
                    <a16:rowId xmlns="" xmlns:a16="http://schemas.microsoft.com/office/drawing/2014/main" val="3083826517"/>
                  </a:ext>
                </a:extLst>
              </a:tr>
            </a:tbl>
          </a:graphicData>
        </a:graphic>
      </p:graphicFrame>
      <p:sp>
        <p:nvSpPr>
          <p:cNvPr id="7" name="页脚占位符 4">
            <a:extLst>
              <a:ext uri="{FF2B5EF4-FFF2-40B4-BE49-F238E27FC236}">
                <a16:creationId xmlns="" xmlns:a16="http://schemas.microsoft.com/office/drawing/2014/main" id="{698B0707-EE31-4310-A762-FD65345E21B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smtClean="0">
                <a:solidFill>
                  <a:srgbClr val="000000"/>
                </a:solidFill>
              </a:rPr>
              <a:t>11/13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964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Appendix——</a:t>
            </a:r>
            <a:r>
              <a:rPr lang="zh-CN" altLang="en-US" sz="3600" dirty="0"/>
              <a:t>改进</a:t>
            </a:r>
            <a:r>
              <a:rPr lang="en-US" altLang="zh-CN" sz="3600" dirty="0" err="1"/>
              <a:t>Cordic</a:t>
            </a:r>
            <a:r>
              <a:rPr lang="zh-CN" altLang="en-US" sz="3600" dirty="0"/>
              <a:t>算法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769164" y="985750"/>
            <a:ext cx="8006662" cy="873180"/>
            <a:chOff x="390524" y="984188"/>
            <a:chExt cx="8006662" cy="873180"/>
          </a:xfrm>
        </p:grpSpPr>
        <p:sp>
          <p:nvSpPr>
            <p:cNvPr id="8" name="矩形 7"/>
            <p:cNvSpPr/>
            <p:nvPr/>
          </p:nvSpPr>
          <p:spPr>
            <a:xfrm>
              <a:off x="390524" y="984188"/>
              <a:ext cx="7535127" cy="87318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603684" y="1001299"/>
                  <a:ext cx="7793502" cy="85606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相角 </a:t>
                  </a:r>
                  <a14:m>
                    <m:oMath xmlns:m="http://schemas.openxmlformats.org/officeDocument/2006/math">
                      <m:r>
                        <a:rPr lang="zh-CN" altLang="en-US" sz="150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𝜃</m:t>
                      </m:r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𝑀</m:t>
                          </m:r>
                        </m:sub>
                      </m:sSub>
                      <m:r>
                        <a:rPr lang="en-US" altLang="zh-CN" sz="15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𝑅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𝑀</m:t>
                          </m:r>
                        </m:sub>
                      </m:sSub>
                    </m:oMath>
                  </a14:m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为前</a:t>
                  </a:r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m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位，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𝑅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为后</a:t>
                  </a:r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r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位</a:t>
                  </a:r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) 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令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𝑀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= </a:t>
                  </a:r>
                  <a:r>
                    <a:rPr lang="en-US" altLang="zh-CN" sz="1500" dirty="0" err="1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cos</a:t>
                  </a:r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),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𝑀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= sin(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)</a:t>
                  </a:r>
                </a:p>
                <a:p>
                  <a:pPr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r>
                        <a:rPr lang="en-US" altLang="zh-CN" sz="15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→</m:t>
                      </m:r>
                    </m:oMath>
                  </a14:m>
                  <a:r>
                    <a:rPr lang="zh-CN" altLang="en-US" sz="15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原始公式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：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5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5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𝑌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5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5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5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5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tan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15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50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50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500" b="0" i="1" smtClean="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𝑅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5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tan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15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50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50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500" b="0" i="1" smtClean="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𝑅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altLang="zh-CN" sz="15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5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5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5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15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5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∗</m:t>
                      </m:r>
                      <m:func>
                        <m:func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5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5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684" y="1001299"/>
                  <a:ext cx="7793502" cy="85606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13" t="-2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/>
          <p:cNvGrpSpPr/>
          <p:nvPr/>
        </p:nvGrpSpPr>
        <p:grpSpPr>
          <a:xfrm>
            <a:off x="769164" y="2275199"/>
            <a:ext cx="7717611" cy="1942941"/>
            <a:chOff x="390524" y="2640819"/>
            <a:chExt cx="7717611" cy="1942941"/>
          </a:xfrm>
        </p:grpSpPr>
        <p:sp>
          <p:nvSpPr>
            <p:cNvPr id="10" name="矩形 9"/>
            <p:cNvSpPr/>
            <p:nvPr/>
          </p:nvSpPr>
          <p:spPr>
            <a:xfrm>
              <a:off x="390524" y="2640819"/>
              <a:ext cx="7535127" cy="1865971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594413" y="2647845"/>
                  <a:ext cx="7513722" cy="193591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限定相位区间为</a:t>
                  </a:r>
                  <a:r>
                    <a:rPr lang="en-US" altLang="zh-CN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[0</a:t>
                  </a:r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，</a:t>
                  </a:r>
                  <a14:m>
                    <m:oMath xmlns:m="http://schemas.openxmlformats.org/officeDocument/2006/math">
                      <m:r>
                        <a:rPr lang="en-US" altLang="zh-CN" sz="150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1/4</m:t>
                      </m:r>
                      <m:r>
                        <a:rPr lang="zh-CN" altLang="en-US" sz="150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𝜋</m:t>
                      </m:r>
                    </m:oMath>
                  </a14:m>
                  <a:r>
                    <a:rPr lang="en-US" altLang="zh-CN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]</a:t>
                  </a:r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𝑚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= </m:t>
                      </m:r>
                      <m:f>
                        <m:f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fPr>
                        <m:num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4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naryPr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15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5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5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50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−</m:t>
                              </m:r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a14:m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𝑟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= </m:t>
                      </m:r>
                      <m:f>
                        <m:f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fPr>
                        <m:num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4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𝑚</m:t>
                          </m:r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𝑚</m:t>
                          </m:r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+</m:t>
                          </m:r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𝑟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15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5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5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−</m:t>
                              </m:r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a14:m>
                  <a:endParaRPr lang="en-US" altLang="zh-CN" sz="1500" dirty="0">
                    <a:solidFill>
                      <a:srgbClr val="FF0000"/>
                    </a:solidFill>
                    <a:ea typeface="微软雅黑" panose="020B0503020204020204" pitchFamily="34" charset="-122"/>
                    <a:cs typeface="Arial Unicode MS" pitchFamily="34" charset="-122"/>
                  </a:endParaRPr>
                </a:p>
                <a:p>
                  <a:pPr>
                    <a:spcAft>
                      <a:spcPts val="600"/>
                    </a:spcAft>
                  </a:pPr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考虑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𝑅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5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→0 </m:t>
                      </m:r>
                    </m:oMath>
                  </a14:m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，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funcPr>
                        <m:fName>
                          <m:r>
                            <a:rPr lang="en-US" altLang="zh-CN" sz="15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5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a14:m>
                  <a:r>
                    <a:rPr lang="zh-CN" altLang="en-US" sz="1500" dirty="0">
                      <a:solidFill>
                        <a:srgbClr val="FF0000"/>
                      </a:solidFill>
                      <a:ea typeface="微软雅黑" panose="020B0503020204020204" pitchFamily="34" charset="-122"/>
                      <a:cs typeface="Arial Unicode MS" pitchFamily="34" charset="-122"/>
                    </a:rPr>
                    <a:t>近似用常数</a:t>
                  </a:r>
                  <a:r>
                    <a:rPr lang="en-US" altLang="zh-CN" sz="1500" dirty="0">
                      <a:solidFill>
                        <a:srgbClr val="FF0000"/>
                      </a:solidFill>
                      <a:ea typeface="微软雅黑" panose="020B0503020204020204" pitchFamily="34" charset="-122"/>
                      <a:cs typeface="Arial Unicode MS" pitchFamily="34" charset="-122"/>
                    </a:rPr>
                    <a:t>K</a:t>
                  </a:r>
                  <a:r>
                    <a:rPr lang="zh-CN" altLang="en-US" sz="1500" dirty="0">
                      <a:solidFill>
                        <a:srgbClr val="FF0000"/>
                      </a:solidFill>
                      <a:ea typeface="微软雅黑" panose="020B0503020204020204" pitchFamily="34" charset="-122"/>
                      <a:cs typeface="Arial Unicode MS" pitchFamily="34" charset="-122"/>
                    </a:rPr>
                    <a:t>代替，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当 </a:t>
                  </a:r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r+2 &gt; m 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满足，近似误差可忽略不计</a:t>
                  </a:r>
                  <a:endParaRPr lang="en-US" altLang="zh-CN" sz="1500" dirty="0">
                    <a:ea typeface="微软雅黑" panose="020B0503020204020204" pitchFamily="34" charset="-122"/>
                    <a:cs typeface="Arial Unicode MS" pitchFamily="34" charset="-122"/>
                  </a:endParaRPr>
                </a:p>
                <a:p>
                  <a:pPr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r>
                        <a:rPr lang="en-US" altLang="zh-CN" sz="1500" b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→</m:t>
                      </m:r>
                    </m:oMath>
                  </a14:m>
                  <a:r>
                    <a:rPr lang="zh-CN" altLang="en-US" sz="15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近似公式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：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500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500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𝑌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500" b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500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500" b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𝑚</m:t>
                                    </m:r>
                                    <m:r>
                                      <a:rPr lang="en-US" altLang="zh-CN" sz="1500" b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𝑟</m:t>
                                    </m:r>
                                    <m:r>
                                      <a:rPr lang="en-US" altLang="zh-CN" sz="1500" b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zh-CN" sz="15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50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500" b="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500" b="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500" b="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altLang="zh-CN" sz="1500" b="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1500" b="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𝑚</m:t>
                                    </m:r>
                                    <m:r>
                                      <a:rPr lang="en-US" altLang="zh-CN" sz="1500" b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𝑟</m:t>
                                    </m:r>
                                    <m:r>
                                      <a:rPr lang="en-US" altLang="zh-CN" sz="1500" b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zh-CN" sz="150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50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500" b="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500" b="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500" b="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altLang="zh-CN" sz="1500" b="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1500" b="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  <m:e>
                                <m:r>
                                  <a:rPr lang="en-US" altLang="zh-CN" sz="1500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5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15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1500" b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∗</m:t>
                      </m:r>
                      <m:r>
                        <a:rPr lang="en-US" altLang="zh-CN" sz="15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𝐾</m:t>
                      </m:r>
                      <m:r>
                        <a:rPr lang="en-US" altLang="zh-CN" sz="1500" b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 </m:t>
                      </m:r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</a:t>
                  </a:r>
                </a:p>
                <a:p>
                  <a:pPr>
                    <a:spcAft>
                      <a:spcPts val="600"/>
                    </a:spcAft>
                  </a:pPr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为了保证矩阵结果不溢出，</a:t>
                  </a:r>
                  <a:r>
                    <a:rPr lang="zh-CN" altLang="en-US" sz="1500" dirty="0">
                      <a:solidFill>
                        <a:srgbClr val="FF0000"/>
                      </a:solidFill>
                      <a:ea typeface="微软雅黑" panose="020B0503020204020204" pitchFamily="34" charset="-122"/>
                      <a:cs typeface="Arial Unicode MS" pitchFamily="34" charset="-122"/>
                    </a:rPr>
                    <a:t>令</a:t>
                  </a:r>
                  <a14:m>
                    <m:oMath xmlns:m="http://schemas.openxmlformats.org/officeDocument/2006/math">
                      <m:r>
                        <a:rPr lang="en-US" altLang="zh-CN" sz="15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𝐾</m:t>
                      </m:r>
                      <m:r>
                        <a:rPr lang="en-US" altLang="zh-CN" sz="1500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 </m:t>
                      </m:r>
                    </m:oMath>
                  </a14:m>
                  <a:r>
                    <a:rPr lang="en-US" altLang="zh-CN" sz="1500" dirty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= min(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funcPr>
                        <m:fName>
                          <m:r>
                            <a:rPr lang="en-US" altLang="zh-CN" sz="15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5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a14:m>
                  <a:r>
                    <a:rPr lang="en-US" altLang="zh-CN" sz="1500" dirty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) =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funcPr>
                        <m:fName>
                          <m:r>
                            <a:rPr lang="en-US" altLang="zh-CN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CN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altLang="zh-CN" sz="1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sup>
                                  <m: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en-US" altLang="zh-CN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altLang="zh-CN" sz="1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sup>
                                  <m:r>
                                    <a:rPr lang="en-US" altLang="zh-CN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𝑚</m:t>
                                  </m:r>
                                  <m:r>
                                    <a:rPr lang="en-US" altLang="zh-CN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+</m:t>
                                  </m:r>
                                  <m:r>
                                    <a:rPr lang="en-US" altLang="zh-CN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𝑟</m:t>
                                  </m:r>
                                </m:sup>
                              </m:sSup>
                              <m:r>
                                <a:rPr lang="en-US" altLang="zh-CN" sz="15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a14:m>
                  <a:endParaRPr lang="en-US" altLang="zh-CN" sz="15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  <a:cs typeface="Arial Unicode MS" pitchFamily="34" charset="-122"/>
                  </a:endParaRPr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413" y="2647845"/>
                  <a:ext cx="7513722" cy="193591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25" t="-169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下箭头 13"/>
          <p:cNvSpPr/>
          <p:nvPr/>
        </p:nvSpPr>
        <p:spPr>
          <a:xfrm>
            <a:off x="4015109" y="1924776"/>
            <a:ext cx="179284" cy="274549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15" name="下箭头 14"/>
          <p:cNvSpPr/>
          <p:nvPr/>
        </p:nvSpPr>
        <p:spPr>
          <a:xfrm>
            <a:off x="4015109" y="4212519"/>
            <a:ext cx="179284" cy="274549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16" name="文本框 15"/>
          <p:cNvSpPr txBox="1"/>
          <p:nvPr/>
        </p:nvSpPr>
        <p:spPr>
          <a:xfrm>
            <a:off x="4479388" y="1908701"/>
            <a:ext cx="12500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近似处理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494052" y="4193439"/>
            <a:ext cx="12138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数值迭代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69164" y="4539337"/>
            <a:ext cx="7631886" cy="1638337"/>
            <a:chOff x="769164" y="4586962"/>
            <a:chExt cx="7631886" cy="1638337"/>
          </a:xfrm>
        </p:grpSpPr>
        <p:grpSp>
          <p:nvGrpSpPr>
            <p:cNvPr id="13" name="组合 12"/>
            <p:cNvGrpSpPr/>
            <p:nvPr/>
          </p:nvGrpSpPr>
          <p:grpSpPr>
            <a:xfrm>
              <a:off x="769164" y="4586962"/>
              <a:ext cx="7631886" cy="1638337"/>
              <a:chOff x="390524" y="4908577"/>
              <a:chExt cx="7631886" cy="1544218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390524" y="4908577"/>
                <a:ext cx="7535127" cy="1544218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矩形 5"/>
                  <p:cNvSpPr/>
                  <p:nvPr/>
                </p:nvSpPr>
                <p:spPr>
                  <a:xfrm>
                    <a:off x="594413" y="4951430"/>
                    <a:ext cx="7427997" cy="15013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>
                      <a:spcAft>
                        <a:spcPts val="300"/>
                      </a:spcAft>
                    </a:pPr>
                    <a:r>
                      <a: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根据近似公式，令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𝑅</m:t>
                            </m:r>
                          </m:sub>
                        </m:sSub>
                      </m:oMath>
                    </a14:m>
                    <a:r>
                      <a:rPr lang="en-US" altLang="zh-CN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 =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fPr>
                          <m:num>
                            <m:r>
                              <a:rPr lang="zh-CN" altLang="en-US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4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𝑀</m:t>
                            </m:r>
                          </m:sub>
                        </m:sSub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∗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𝐾</m:t>
                        </m:r>
                      </m:oMath>
                    </a14:m>
                    <a:r>
                      <a:rPr lang="en-US" altLang="zh-CN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𝑅</m:t>
                            </m:r>
                          </m:sub>
                        </m:sSub>
                      </m:oMath>
                    </a14:m>
                    <a:r>
                      <a:rPr lang="en-US" altLang="zh-CN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 =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fPr>
                          <m:num>
                            <m:r>
                              <a:rPr lang="zh-CN" altLang="en-US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4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𝑀</m:t>
                            </m:r>
                          </m:sub>
                        </m:sSub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∗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𝐾</m:t>
                        </m:r>
                      </m:oMath>
                    </a14:m>
                    <a:r>
                      <a: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，迭代中间量为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，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𝑖</m:t>
                            </m:r>
                          </m:sub>
                        </m:sSub>
                      </m:oMath>
                    </a14:m>
                    <a:endPara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endParaRPr>
                  </a:p>
                  <a:p>
                    <a:pPr>
                      <a:spcAft>
                        <a:spcPts val="300"/>
                      </a:spcAft>
                    </a:pPr>
                    <a14:m>
                      <m:oMath xmlns:m="http://schemas.openxmlformats.org/officeDocument/2006/math">
                        <m:r>
                          <a:rPr lang="en-US" altLang="zh-CN" sz="1500" b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→</m:t>
                        </m:r>
                      </m:oMath>
                    </a14:m>
                    <a:r>
                      <a:rPr lang="zh-CN" altLang="en-US" sz="15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迭代公式</a:t>
                    </a:r>
                    <a:r>
                      <a: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：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𝑖</m:t>
                            </m:r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=[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50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50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15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𝑖</m:t>
                                      </m:r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+</m:t>
                                      </m:r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altLang="zh-CN" sz="15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−</m:t>
                                  </m:r>
                                  <m:r>
                                    <a:rPr lang="en-US" altLang="zh-CN" sz="15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𝑖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−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mr>
                        </m:m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]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5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𝑅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a14:m>
                    <a:r>
                      <a:rPr lang="en-US" altLang="zh-CN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 , </a:t>
                    </a:r>
                    <a:r>
                      <a: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其中初值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𝑀</m:t>
                            </m:r>
                          </m:sub>
                        </m:sSub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∗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𝐾</m:t>
                        </m:r>
                        <m:r>
                          <a:rPr lang="zh-CN" altLang="en-US" sz="15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，</m:t>
                        </m:r>
                        <m:r>
                          <a:rPr lang="zh-CN" altLang="en-US" sz="15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末值</m:t>
                        </m:r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 </m:t>
                        </m:r>
                        <m:r>
                          <m:rPr>
                            <m:brk m:alnAt="7"/>
                          </m:rP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𝑋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𝑖</m:t>
                            </m:r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=</m:t>
                            </m:r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𝑟</m:t>
                            </m:r>
                          </m:sub>
                        </m:sSub>
                      </m:oMath>
                    </a14:m>
                    <a:endPara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endParaRPr>
                  </a:p>
                  <a:p>
                    <a:pPr>
                      <a:spcAft>
                        <a:spcPts val="300"/>
                      </a:spcAft>
                    </a:pPr>
                    <a:r>
                      <a:rPr lang="en-US" altLang="zh-CN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	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𝑖</m:t>
                            </m:r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1500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 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5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5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1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5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Arial Unicode MS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500" b="0" i="0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Arial Unicode MS" pitchFamily="34" charset="-122"/>
                                            </a:rPr>
                                            <m:t>    </m:t>
                                          </m:r>
                                          <m:r>
                                            <a:rPr lang="en-US" altLang="zh-CN" sz="150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Arial Unicode MS" pitchFamily="34" charset="-122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50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Arial Unicode MS" pitchFamily="34" charset="-122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1500" b="0" i="0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Arial Unicode MS" pitchFamily="34" charset="-122"/>
                                            </a:rPr>
                                            <m:t>+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500" b="0" i="0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Arial Unicode MS" pitchFamily="34" charset="-122"/>
                                            </a:rPr>
                                            <m:t>m</m:t>
                                          </m:r>
                                        </m:sub>
                                      </m:sSub>
                                      <m: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−</m:t>
                                      </m:r>
                                      <m: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𝑖</m:t>
                                      </m:r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−</m:t>
                                      </m:r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𝑚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5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𝑅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a14:m>
                    <a:r>
                      <a:rPr lang="en-US" altLang="zh-CN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 , </a:t>
                    </a:r>
                    <a:r>
                      <a: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其中初值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 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𝑀</m:t>
                            </m:r>
                          </m:sub>
                        </m:sSub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∗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𝐾</m:t>
                        </m:r>
                        <m:r>
                          <a:rPr lang="zh-CN" altLang="en-US" sz="15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，</m:t>
                        </m:r>
                        <m:r>
                          <a:rPr lang="zh-CN" altLang="en-US" sz="15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末值</m:t>
                        </m:r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 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𝑌</m:t>
                        </m:r>
                        <m:r>
                          <a:rPr lang="en-US" altLang="zh-CN" sz="1500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 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𝑖</m:t>
                            </m:r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=</m:t>
                            </m:r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𝑟</m:t>
                            </m:r>
                          </m:sub>
                        </m:sSub>
                      </m:oMath>
                    </a14:m>
                    <a:endPara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endParaRPr>
                  </a:p>
                  <a:p>
                    <a:pPr>
                      <a:spcAft>
                        <a:spcPts val="900"/>
                      </a:spcAft>
                    </a:pPr>
                    <a:r>
                      <a:rPr lang="zh-CN" altLang="en-US" sz="1500" dirty="0">
                        <a:ea typeface="微软雅黑" panose="020B0503020204020204" pitchFamily="34" charset="-122"/>
                        <a:cs typeface="Arial Unicode MS" pitchFamily="34" charset="-122"/>
                      </a:rPr>
                      <a:t>相较传统</a:t>
                    </a:r>
                    <a:r>
                      <a:rPr lang="en-US" altLang="zh-CN" sz="1500" dirty="0" err="1">
                        <a:ea typeface="微软雅黑" panose="020B0503020204020204" pitchFamily="34" charset="-122"/>
                        <a:cs typeface="Arial Unicode MS" pitchFamily="34" charset="-122"/>
                      </a:rPr>
                      <a:t>Cordic</a:t>
                    </a:r>
                    <a:r>
                      <a:rPr lang="zh-CN" altLang="en-US" sz="1500" dirty="0">
                        <a:ea typeface="微软雅黑" panose="020B0503020204020204" pitchFamily="34" charset="-122"/>
                        <a:cs typeface="Arial Unicode MS" pitchFamily="34" charset="-122"/>
                      </a:rPr>
                      <a:t>算法，每次迭代运算固定为</a:t>
                    </a:r>
                    <a:r>
                      <a:rPr lang="en-US" altLang="zh-CN" sz="1500" dirty="0">
                        <a:ea typeface="微软雅黑" panose="020B0503020204020204" pitchFamily="34" charset="-122"/>
                        <a:cs typeface="Arial Unicode MS" pitchFamily="34" charset="-122"/>
                      </a:rPr>
                      <a:t>2</a:t>
                    </a:r>
                    <a:r>
                      <a:rPr lang="zh-CN" altLang="en-US" sz="1500" dirty="0">
                        <a:ea typeface="微软雅黑" panose="020B0503020204020204" pitchFamily="34" charset="-122"/>
                        <a:cs typeface="Arial Unicode MS" pitchFamily="34" charset="-122"/>
                      </a:rPr>
                      <a:t>次加法运算，</a:t>
                    </a:r>
                    <a:r>
                      <a:rPr lang="zh-CN" altLang="en-US" sz="1500" dirty="0">
                        <a:solidFill>
                          <a:srgbClr val="FF0000"/>
                        </a:solidFill>
                        <a:ea typeface="微软雅黑" panose="020B0503020204020204" pitchFamily="34" charset="-122"/>
                        <a:cs typeface="Arial Unicode MS" pitchFamily="34" charset="-122"/>
                      </a:rPr>
                      <a:t>减少了</a:t>
                    </a:r>
                    <a:r>
                      <a:rPr lang="en-US" altLang="zh-CN" sz="1500" dirty="0">
                        <a:solidFill>
                          <a:srgbClr val="FF0000"/>
                        </a:solidFill>
                        <a:ea typeface="微软雅黑" panose="020B0503020204020204" pitchFamily="34" charset="-122"/>
                        <a:cs typeface="Arial Unicode MS" pitchFamily="34" charset="-122"/>
                      </a:rPr>
                      <a:t>2</a:t>
                    </a:r>
                    <a:r>
                      <a:rPr lang="zh-CN" altLang="en-US" sz="1500" dirty="0">
                        <a:solidFill>
                          <a:srgbClr val="FF0000"/>
                        </a:solidFill>
                        <a:ea typeface="微软雅黑" panose="020B0503020204020204" pitchFamily="34" charset="-122"/>
                        <a:cs typeface="Arial Unicode MS" pitchFamily="34" charset="-122"/>
                      </a:rPr>
                      <a:t>次比较运算</a:t>
                    </a:r>
                    <a:endParaRPr lang="en-US" altLang="zh-CN" sz="1500" dirty="0">
                      <a:solidFill>
                        <a:srgbClr val="FF0000"/>
                      </a:solidFill>
                      <a:ea typeface="微软雅黑" panose="020B0503020204020204" pitchFamily="34" charset="-122"/>
                      <a:cs typeface="Arial Unicode MS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6" name="矩形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413" y="4951430"/>
                    <a:ext cx="7427997" cy="150136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28" b="-383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" name="矩形 2"/>
            <p:cNvSpPr/>
            <p:nvPr/>
          </p:nvSpPr>
          <p:spPr>
            <a:xfrm>
              <a:off x="2162175" y="5005364"/>
              <a:ext cx="2543175" cy="90966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smtClean="0">
                <a:solidFill>
                  <a:srgbClr val="000000"/>
                </a:solidFill>
              </a:rPr>
              <a:t>12/13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79796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688" y="2892552"/>
            <a:ext cx="8229600" cy="1143000"/>
          </a:xfrm>
        </p:spPr>
        <p:txBody>
          <a:bodyPr/>
          <a:lstStyle/>
          <a:p>
            <a:r>
              <a:rPr lang="zh-CN" altLang="en-US" sz="6600" dirty="0"/>
              <a:t>谢谢！欢迎提问！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smtClean="0">
                <a:solidFill>
                  <a:srgbClr val="000000"/>
                </a:solidFill>
              </a:rPr>
              <a:t>13/13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848944"/>
      </p:ext>
    </p:extLst>
  </p:cSld>
  <p:clrMapOvr>
    <a:masterClrMapping/>
  </p:clrMapOvr>
  <p:transition spd="slow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72102"/>
          </a:xfrm>
        </p:spPr>
        <p:txBody>
          <a:bodyPr/>
          <a:lstStyle/>
          <a:p>
            <a:r>
              <a:rPr lang="zh-CN" altLang="en-US" sz="3600" dirty="0"/>
              <a:t>报告提纲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99" y="1066800"/>
            <a:ext cx="8763001" cy="516572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/>
              <a:t>课题背景</a:t>
            </a:r>
            <a:endParaRPr lang="en-US" altLang="zh-CN" sz="32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/>
              <a:t>实施方案</a:t>
            </a:r>
            <a:endParaRPr lang="en-US" altLang="zh-CN" sz="32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/>
              <a:t>进展情况</a:t>
            </a:r>
            <a:endParaRPr lang="en-US" altLang="zh-CN" sz="3200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smtClean="0">
                <a:solidFill>
                  <a:srgbClr val="000000"/>
                </a:solidFill>
              </a:rPr>
              <a:t>2/13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3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71668"/>
          </a:xfrm>
        </p:spPr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课题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背景</a:t>
            </a:r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——NCO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定义和应用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76671" y="1072336"/>
            <a:ext cx="4297321" cy="1950437"/>
          </a:xfrm>
        </p:spPr>
        <p:txBody>
          <a:bodyPr/>
          <a:lstStyle/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数控振荡器</a:t>
            </a: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en-US" altLang="zh-CN" sz="2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输入：频率控制字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输出：对应频率的正弦波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smtClean="0">
                <a:solidFill>
                  <a:srgbClr val="000000"/>
                </a:solidFill>
              </a:rPr>
              <a:t>3/13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37" name="内容占位符 2"/>
          <p:cNvSpPr txBox="1">
            <a:spLocks/>
          </p:cNvSpPr>
          <p:nvPr/>
        </p:nvSpPr>
        <p:spPr bwMode="auto">
          <a:xfrm>
            <a:off x="392321" y="3029639"/>
            <a:ext cx="4344136" cy="3585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数控振荡器的应用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无线通信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军用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雷达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电路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792974" y="3022774"/>
            <a:ext cx="4168375" cy="3264944"/>
            <a:chOff x="4740098" y="1011172"/>
            <a:chExt cx="4168375" cy="3264944"/>
          </a:xfrm>
        </p:grpSpPr>
        <p:grpSp>
          <p:nvGrpSpPr>
            <p:cNvPr id="20" name="组合 19"/>
            <p:cNvGrpSpPr/>
            <p:nvPr/>
          </p:nvGrpSpPr>
          <p:grpSpPr>
            <a:xfrm>
              <a:off x="4806362" y="1137878"/>
              <a:ext cx="4024308" cy="3023638"/>
              <a:chOff x="1643645" y="2736873"/>
              <a:chExt cx="5642028" cy="4239098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1643645" y="2736873"/>
                <a:ext cx="5642028" cy="4239098"/>
                <a:chOff x="1643645" y="2736873"/>
                <a:chExt cx="5642028" cy="4239098"/>
              </a:xfrm>
            </p:grpSpPr>
            <p:grpSp>
              <p:nvGrpSpPr>
                <p:cNvPr id="23" name="组合 22"/>
                <p:cNvGrpSpPr/>
                <p:nvPr/>
              </p:nvGrpSpPr>
              <p:grpSpPr>
                <a:xfrm>
                  <a:off x="1643645" y="2736873"/>
                  <a:ext cx="5625373" cy="4239098"/>
                  <a:chOff x="1643645" y="2736873"/>
                  <a:chExt cx="5625373" cy="4239098"/>
                </a:xfrm>
              </p:grpSpPr>
              <p:grpSp>
                <p:nvGrpSpPr>
                  <p:cNvPr id="25" name="组合 24"/>
                  <p:cNvGrpSpPr/>
                  <p:nvPr/>
                </p:nvGrpSpPr>
                <p:grpSpPr>
                  <a:xfrm>
                    <a:off x="1643645" y="2736873"/>
                    <a:ext cx="5625373" cy="3928380"/>
                    <a:chOff x="1643645" y="2736873"/>
                    <a:chExt cx="5625373" cy="3928380"/>
                  </a:xfrm>
                </p:grpSpPr>
                <p:grpSp>
                  <p:nvGrpSpPr>
                    <p:cNvPr id="27" name="组合 26"/>
                    <p:cNvGrpSpPr/>
                    <p:nvPr/>
                  </p:nvGrpSpPr>
                  <p:grpSpPr>
                    <a:xfrm>
                      <a:off x="1643645" y="2736873"/>
                      <a:ext cx="5625373" cy="1906976"/>
                      <a:chOff x="1657092" y="2172660"/>
                      <a:chExt cx="5924807" cy="2289038"/>
                    </a:xfrm>
                  </p:grpSpPr>
                  <p:grpSp>
                    <p:nvGrpSpPr>
                      <p:cNvPr id="29" name="组合 28"/>
                      <p:cNvGrpSpPr/>
                      <p:nvPr/>
                    </p:nvGrpSpPr>
                    <p:grpSpPr>
                      <a:xfrm>
                        <a:off x="1908244" y="2172660"/>
                        <a:ext cx="5673655" cy="2289038"/>
                        <a:chOff x="-787511" y="2027981"/>
                        <a:chExt cx="5673655" cy="2289038"/>
                      </a:xfrm>
                    </p:grpSpPr>
                    <p:grpSp>
                      <p:nvGrpSpPr>
                        <p:cNvPr id="31" name="组合 30"/>
                        <p:cNvGrpSpPr/>
                        <p:nvPr/>
                      </p:nvGrpSpPr>
                      <p:grpSpPr>
                        <a:xfrm>
                          <a:off x="-787511" y="3882053"/>
                          <a:ext cx="5007403" cy="434966"/>
                          <a:chOff x="1258965" y="3226933"/>
                          <a:chExt cx="6286582" cy="546081"/>
                        </a:xfrm>
                      </p:grpSpPr>
                      <p:sp>
                        <p:nvSpPr>
                          <p:cNvPr id="33" name="文本框 32"/>
                          <p:cNvSpPr txBox="1"/>
                          <p:nvPr/>
                        </p:nvSpPr>
                        <p:spPr>
                          <a:xfrm>
                            <a:off x="1258965" y="3262817"/>
                            <a:ext cx="1884771" cy="51019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zh-CN" altLang="en-US" sz="1600" b="1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无线通信系统</a:t>
                            </a:r>
                          </a:p>
                        </p:txBody>
                      </p:sp>
                      <p:sp>
                        <p:nvSpPr>
                          <p:cNvPr id="34" name="文本框 33"/>
                          <p:cNvSpPr txBox="1"/>
                          <p:nvPr/>
                        </p:nvSpPr>
                        <p:spPr>
                          <a:xfrm>
                            <a:off x="6207640" y="3226933"/>
                            <a:ext cx="1337907" cy="51019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zh-CN" altLang="en-US" sz="1600" b="1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雷达系统</a:t>
                            </a:r>
                          </a:p>
                        </p:txBody>
                      </p:sp>
                    </p:grpSp>
                    <p:pic>
                      <p:nvPicPr>
                        <p:cNvPr id="32" name="图片 31"/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3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3979" r="4950"/>
                        <a:stretch/>
                      </p:blipFill>
                      <p:spPr>
                        <a:xfrm>
                          <a:off x="2493598" y="2027981"/>
                          <a:ext cx="2392546" cy="1703886"/>
                        </a:xfrm>
                        <a:prstGeom prst="rect">
                          <a:avLst/>
                        </a:prstGeom>
                      </p:spPr>
                    </p:pic>
                  </p:grpSp>
                  <p:pic>
                    <p:nvPicPr>
                      <p:cNvPr id="30" name="Picture 2" descr="“手机通信”的图片搜索结果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092" y="2172660"/>
                        <a:ext cx="2202407" cy="1854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pic>
                  <p:nvPicPr>
                    <p:cNvPr id="28" name="Picture 4" descr="http://www.elecfans.com/uploads/allimg/121030/1027237-1210300Z3001U.jpg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317" t="4690" r="4106" b="4268"/>
                    <a:stretch/>
                  </p:blipFill>
                  <p:spPr bwMode="auto">
                    <a:xfrm>
                      <a:off x="1654956" y="5114366"/>
                      <a:ext cx="2096443" cy="155088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26" name="文本框 25"/>
                  <p:cNvSpPr txBox="1"/>
                  <p:nvPr/>
                </p:nvSpPr>
                <p:spPr>
                  <a:xfrm>
                    <a:off x="1898759" y="6637417"/>
                    <a:ext cx="1425389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1600" b="1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实验计算平台</a:t>
                    </a:r>
                  </a:p>
                </p:txBody>
              </p:sp>
            </p:grpSp>
            <p:pic>
              <p:nvPicPr>
                <p:cNvPr id="24" name="Picture 6" descr="http://www.97wyw.com/images/upload/Image/d/10718/1/2.jpg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8484" b="13339"/>
                <a:stretch/>
              </p:blipFill>
              <p:spPr bwMode="auto">
                <a:xfrm>
                  <a:off x="5008699" y="5021830"/>
                  <a:ext cx="2276974" cy="15523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2" name="文本框 21"/>
              <p:cNvSpPr txBox="1"/>
              <p:nvPr/>
            </p:nvSpPr>
            <p:spPr>
              <a:xfrm>
                <a:off x="5434491" y="6637417"/>
                <a:ext cx="12186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调制解调器</a:t>
                </a:r>
              </a:p>
            </p:txBody>
          </p:sp>
        </p:grpSp>
        <p:sp>
          <p:nvSpPr>
            <p:cNvPr id="3" name="矩形 2"/>
            <p:cNvSpPr/>
            <p:nvPr/>
          </p:nvSpPr>
          <p:spPr>
            <a:xfrm>
              <a:off x="4740098" y="1011172"/>
              <a:ext cx="4168375" cy="32649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792974" y="1282422"/>
            <a:ext cx="4135209" cy="1080400"/>
            <a:chOff x="824942" y="1483152"/>
            <a:chExt cx="3356984" cy="1080400"/>
          </a:xfrm>
        </p:grpSpPr>
        <p:grpSp>
          <p:nvGrpSpPr>
            <p:cNvPr id="5" name="组合 4"/>
            <p:cNvGrpSpPr/>
            <p:nvPr/>
          </p:nvGrpSpPr>
          <p:grpSpPr>
            <a:xfrm>
              <a:off x="824942" y="1483152"/>
              <a:ext cx="3356984" cy="1080400"/>
              <a:chOff x="1052945" y="1504162"/>
              <a:chExt cx="3356984" cy="1080400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1103183" y="1523624"/>
                <a:ext cx="3205958" cy="974887"/>
                <a:chOff x="-249945" y="4921289"/>
                <a:chExt cx="3205958" cy="974887"/>
              </a:xfrm>
            </p:grpSpPr>
            <p:grpSp>
              <p:nvGrpSpPr>
                <p:cNvPr id="56" name="组合 55"/>
                <p:cNvGrpSpPr/>
                <p:nvPr/>
              </p:nvGrpSpPr>
              <p:grpSpPr>
                <a:xfrm>
                  <a:off x="-178765" y="5137893"/>
                  <a:ext cx="3134778" cy="758283"/>
                  <a:chOff x="151324" y="4430751"/>
                  <a:chExt cx="3134778" cy="758283"/>
                </a:xfrm>
              </p:grpSpPr>
              <p:sp>
                <p:nvSpPr>
                  <p:cNvPr id="58" name="矩形 57"/>
                  <p:cNvSpPr/>
                  <p:nvPr/>
                </p:nvSpPr>
                <p:spPr>
                  <a:xfrm>
                    <a:off x="1131525" y="4430751"/>
                    <a:ext cx="1240835" cy="75828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400" dirty="0">
                        <a:solidFill>
                          <a:schemeClr val="tx1"/>
                        </a:solidFill>
                      </a:rPr>
                      <a:t>数控振荡器</a:t>
                    </a:r>
                    <a:endParaRPr lang="en-US" altLang="zh-CN" sz="140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en-US" altLang="zh-CN" sz="1400" dirty="0">
                        <a:solidFill>
                          <a:schemeClr val="tx1"/>
                        </a:solidFill>
                      </a:rPr>
                      <a:t>(NCO)</a:t>
                    </a:r>
                  </a:p>
                </p:txBody>
              </p:sp>
              <p:sp>
                <p:nvSpPr>
                  <p:cNvPr id="59" name="箭头: 右 4"/>
                  <p:cNvSpPr/>
                  <p:nvPr/>
                </p:nvSpPr>
                <p:spPr>
                  <a:xfrm>
                    <a:off x="151324" y="4739407"/>
                    <a:ext cx="896316" cy="140970"/>
                  </a:xfrm>
                  <a:prstGeom prst="rightArrow">
                    <a:avLst>
                      <a:gd name="adj1" fmla="val 31100"/>
                      <a:gd name="adj2" fmla="val 76937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5" name="箭头: 右 30"/>
                  <p:cNvSpPr/>
                  <p:nvPr/>
                </p:nvSpPr>
                <p:spPr>
                  <a:xfrm>
                    <a:off x="2456245" y="4738038"/>
                    <a:ext cx="829857" cy="140970"/>
                  </a:xfrm>
                  <a:prstGeom prst="rightArrow">
                    <a:avLst>
                      <a:gd name="adj1" fmla="val 31100"/>
                      <a:gd name="adj2" fmla="val 76937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57" name="文本框 56"/>
                <p:cNvSpPr txBox="1"/>
                <p:nvPr/>
              </p:nvSpPr>
              <p:spPr>
                <a:xfrm>
                  <a:off x="-249945" y="4921289"/>
                  <a:ext cx="1038676" cy="5924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300"/>
                    </a:spcAft>
                  </a:pPr>
                  <a:r>
                    <a:rPr lang="zh-CN" altLang="en-US" sz="1500" b="1" dirty="0"/>
                    <a:t>频率控制</a:t>
                  </a:r>
                  <a:r>
                    <a:rPr lang="zh-CN" altLang="en-US" sz="1500" b="1" dirty="0" smtClean="0"/>
                    <a:t>字</a:t>
                  </a:r>
                  <a:endParaRPr lang="en-US" altLang="zh-CN" sz="1500" b="1" dirty="0" smtClean="0"/>
                </a:p>
                <a:p>
                  <a:pPr algn="ctr">
                    <a:spcAft>
                      <a:spcPts val="300"/>
                    </a:spcAft>
                  </a:pPr>
                  <a:r>
                    <a:rPr lang="en-US" altLang="zh-CN" sz="1500" b="1" dirty="0" smtClean="0"/>
                    <a:t>(</a:t>
                  </a:r>
                  <a:r>
                    <a:rPr lang="en-US" altLang="zh-CN" sz="1500" b="1" dirty="0" err="1" smtClean="0"/>
                    <a:t>fcw</a:t>
                  </a:r>
                  <a:r>
                    <a:rPr lang="en-US" altLang="zh-CN" sz="1500" b="1" dirty="0" smtClean="0"/>
                    <a:t>) </a:t>
                  </a:r>
                  <a:endParaRPr lang="zh-CN" altLang="en-US" sz="1500" b="1" dirty="0"/>
                </a:p>
              </p:txBody>
            </p:sp>
          </p:grpSp>
          <p:sp>
            <p:nvSpPr>
              <p:cNvPr id="47" name="矩形 46"/>
              <p:cNvSpPr/>
              <p:nvPr/>
            </p:nvSpPr>
            <p:spPr>
              <a:xfrm>
                <a:off x="1052945" y="1504162"/>
                <a:ext cx="3356984" cy="1080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44700" y="1562240"/>
              <a:ext cx="510393" cy="4546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099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-96106"/>
            <a:ext cx="8229600" cy="892226"/>
          </a:xfrm>
        </p:spPr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课题背景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直接数字合成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14301" y="2694849"/>
            <a:ext cx="8724899" cy="1532370"/>
          </a:xfrm>
        </p:spPr>
        <p:txBody>
          <a:bodyPr/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的技术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频率分辨率极高、扫频速度快</a:t>
            </a:r>
            <a:endPara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相比模拟方法更稳定，保证相位、幅度的连续性</a:t>
            </a:r>
            <a:endPara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smtClean="0">
                <a:solidFill>
                  <a:srgbClr val="000000"/>
                </a:solidFill>
              </a:rPr>
              <a:t>4/13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pic>
        <p:nvPicPr>
          <p:cNvPr id="57" name="图片 56" descr="D:\毕设\大四下\lunwen\图片\底噪和杂散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" r="3457" b="2784"/>
          <a:stretch/>
        </p:blipFill>
        <p:spPr bwMode="auto">
          <a:xfrm>
            <a:off x="3829050" y="4385905"/>
            <a:ext cx="5098055" cy="19549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内容占位符 2">
            <a:extLst>
              <a:ext uri="{FF2B5EF4-FFF2-40B4-BE49-F238E27FC236}">
                <a16:creationId xmlns="" xmlns:a16="http://schemas.microsoft.com/office/drawing/2014/main" id="{173EE2C7-4115-41F7-9A14-07F65F3BB05E}"/>
              </a:ext>
            </a:extLst>
          </p:cNvPr>
          <p:cNvSpPr txBox="1">
            <a:spLocks/>
          </p:cNvSpPr>
          <p:nvPr/>
        </p:nvSpPr>
        <p:spPr bwMode="auto">
          <a:xfrm>
            <a:off x="114300" y="836758"/>
            <a:ext cx="8496299" cy="1485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使用直接数字合成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(DDS)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 descr="D:\毕设\大四下\lunwen\图片\DDS传统架构.png">
            <a:extLst>
              <a:ext uri="{FF2B5EF4-FFF2-40B4-BE49-F238E27FC236}">
                <a16:creationId xmlns="" xmlns:a16="http://schemas.microsoft.com/office/drawing/2014/main" id="{2C5E50B7-3E70-460B-A338-BD70B411DA1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991" y="1304132"/>
            <a:ext cx="6672685" cy="124690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114300" y="4304467"/>
            <a:ext cx="4078825" cy="1946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的评价指标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信噪比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(SNR)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最大杂散分量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(SFDR)</a:t>
            </a: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功耗、时钟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频率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620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-96106"/>
            <a:ext cx="8229600" cy="892226"/>
          </a:xfrm>
        </p:spPr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课题背景</a:t>
            </a:r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高速高精度挑战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9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</a:rPr>
              <a:t>5</a:t>
            </a:r>
            <a:r>
              <a:rPr lang="en-US" altLang="zh-CN" sz="1200" dirty="0" smtClean="0">
                <a:solidFill>
                  <a:srgbClr val="000000"/>
                </a:solidFill>
              </a:rPr>
              <a:t>/16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16" name="内容占位符 2">
            <a:extLst>
              <a:ext uri="{FF2B5EF4-FFF2-40B4-BE49-F238E27FC236}">
                <a16:creationId xmlns="" xmlns:a16="http://schemas.microsoft.com/office/drawing/2014/main" id="{772844F7-7D52-4ACF-908A-2B07AD3E014E}"/>
              </a:ext>
            </a:extLst>
          </p:cNvPr>
          <p:cNvSpPr txBox="1">
            <a:spLocks/>
          </p:cNvSpPr>
          <p:nvPr/>
        </p:nvSpPr>
        <p:spPr bwMode="auto">
          <a:xfrm>
            <a:off x="114301" y="3573350"/>
            <a:ext cx="3076768" cy="234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主要优化方法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A)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表压缩方法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B)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角度旋转方法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C)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非线性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内容占位符 2">
            <a:extLst>
              <a:ext uri="{FF2B5EF4-FFF2-40B4-BE49-F238E27FC236}">
                <a16:creationId xmlns="" xmlns:a16="http://schemas.microsoft.com/office/drawing/2014/main" id="{772844F7-7D52-4ACF-908A-2B07AD3E014E}"/>
              </a:ext>
            </a:extLst>
          </p:cNvPr>
          <p:cNvSpPr txBox="1">
            <a:spLocks/>
          </p:cNvSpPr>
          <p:nvPr/>
        </p:nvSpPr>
        <p:spPr bwMode="auto">
          <a:xfrm>
            <a:off x="114300" y="1093406"/>
            <a:ext cx="8286749" cy="2230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传统方法的局限性</a:t>
            </a:r>
            <a:endParaRPr lang="en-US" altLang="zh-CN" sz="2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使用查找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实现“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相位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正弦波幅度”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需要精细的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相位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实现高精度输出，导致存储器大小呈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指数级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增长，速度减慢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实现高速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，往往需要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牺牲系统精度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引入噪声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29218" y="3660550"/>
            <a:ext cx="942784" cy="1187676"/>
          </a:xfrm>
          <a:prstGeom prst="rect">
            <a:avLst/>
          </a:prstGeom>
          <a:pattFill prst="narHorz">
            <a:fgClr>
              <a:schemeClr val="bg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查找表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629217" y="5305425"/>
            <a:ext cx="942784" cy="371476"/>
          </a:xfrm>
          <a:prstGeom prst="rect">
            <a:avLst/>
          </a:prstGeom>
          <a:pattFill prst="narHorz">
            <a:fgClr>
              <a:schemeClr val="bg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查找表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 rot="5400000">
            <a:off x="3969183" y="5015333"/>
            <a:ext cx="262851" cy="122986"/>
          </a:xfrm>
          <a:prstGeom prst="rightArrow">
            <a:avLst>
              <a:gd name="adj1" fmla="val 31980"/>
              <a:gd name="adj2" fmla="val 53495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420048" y="3660550"/>
            <a:ext cx="942784" cy="1187676"/>
          </a:xfrm>
          <a:prstGeom prst="rect">
            <a:avLst/>
          </a:prstGeom>
          <a:pattFill prst="narHorz">
            <a:fgClr>
              <a:schemeClr val="bg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查找表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右箭头 21"/>
          <p:cNvSpPr/>
          <p:nvPr/>
        </p:nvSpPr>
        <p:spPr>
          <a:xfrm rot="5400000">
            <a:off x="5760013" y="5015333"/>
            <a:ext cx="262851" cy="122986"/>
          </a:xfrm>
          <a:prstGeom prst="rightArrow">
            <a:avLst>
              <a:gd name="adj1" fmla="val 31980"/>
              <a:gd name="adj2" fmla="val 53495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5420048" y="5301800"/>
            <a:ext cx="942784" cy="798289"/>
            <a:chOff x="5334001" y="5208252"/>
            <a:chExt cx="1143126" cy="967925"/>
          </a:xfrm>
        </p:grpSpPr>
        <p:sp>
          <p:nvSpPr>
            <p:cNvPr id="18" name="椭圆 17"/>
            <p:cNvSpPr/>
            <p:nvPr/>
          </p:nvSpPr>
          <p:spPr>
            <a:xfrm>
              <a:off x="6105980" y="5846445"/>
              <a:ext cx="256852" cy="2568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＋</a:t>
              </a:r>
            </a:p>
          </p:txBody>
        </p:sp>
        <p:sp>
          <p:nvSpPr>
            <p:cNvPr id="24" name="椭圆 23"/>
            <p:cNvSpPr/>
            <p:nvPr/>
          </p:nvSpPr>
          <p:spPr>
            <a:xfrm>
              <a:off x="6105980" y="5302446"/>
              <a:ext cx="256852" cy="2568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－</a:t>
              </a:r>
            </a:p>
          </p:txBody>
        </p:sp>
        <p:sp>
          <p:nvSpPr>
            <p:cNvPr id="25" name="椭圆 24"/>
            <p:cNvSpPr/>
            <p:nvPr/>
          </p:nvSpPr>
          <p:spPr>
            <a:xfrm>
              <a:off x="5420048" y="5302446"/>
              <a:ext cx="256852" cy="2568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×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5420048" y="5846445"/>
              <a:ext cx="256852" cy="2568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×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直接箭头连接符 22"/>
            <p:cNvCxnSpPr>
              <a:stCxn id="26" idx="7"/>
              <a:endCxn id="24" idx="3"/>
            </p:cNvCxnSpPr>
            <p:nvPr/>
          </p:nvCxnSpPr>
          <p:spPr>
            <a:xfrm flipV="1">
              <a:off x="5639285" y="5521683"/>
              <a:ext cx="504310" cy="3623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25" idx="5"/>
              <a:endCxn id="18" idx="1"/>
            </p:cNvCxnSpPr>
            <p:nvPr/>
          </p:nvCxnSpPr>
          <p:spPr>
            <a:xfrm>
              <a:off x="5639285" y="5521683"/>
              <a:ext cx="504310" cy="3623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6" idx="6"/>
              <a:endCxn id="18" idx="2"/>
            </p:cNvCxnSpPr>
            <p:nvPr/>
          </p:nvCxnSpPr>
          <p:spPr>
            <a:xfrm>
              <a:off x="5676900" y="5974871"/>
              <a:ext cx="4290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25" idx="6"/>
              <a:endCxn id="24" idx="2"/>
            </p:cNvCxnSpPr>
            <p:nvPr/>
          </p:nvCxnSpPr>
          <p:spPr>
            <a:xfrm>
              <a:off x="5676900" y="5430872"/>
              <a:ext cx="4290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5334001" y="5208252"/>
              <a:ext cx="1143126" cy="96792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矩形 39"/>
          <p:cNvSpPr/>
          <p:nvPr/>
        </p:nvSpPr>
        <p:spPr>
          <a:xfrm>
            <a:off x="7210878" y="3660550"/>
            <a:ext cx="942784" cy="1187676"/>
          </a:xfrm>
          <a:prstGeom prst="rect">
            <a:avLst/>
          </a:prstGeom>
          <a:pattFill prst="narHorz">
            <a:fgClr>
              <a:schemeClr val="bg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查找表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右箭头 40"/>
          <p:cNvSpPr/>
          <p:nvPr/>
        </p:nvSpPr>
        <p:spPr>
          <a:xfrm rot="5400000">
            <a:off x="7550843" y="5015333"/>
            <a:ext cx="262851" cy="122986"/>
          </a:xfrm>
          <a:prstGeom prst="rightArrow">
            <a:avLst>
              <a:gd name="adj1" fmla="val 31980"/>
              <a:gd name="adj2" fmla="val 53495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五边形 37"/>
          <p:cNvSpPr/>
          <p:nvPr/>
        </p:nvSpPr>
        <p:spPr>
          <a:xfrm>
            <a:off x="7210878" y="5399619"/>
            <a:ext cx="1054581" cy="693320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非线性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DAC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58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-96106"/>
            <a:ext cx="8229600" cy="892226"/>
          </a:xfrm>
        </p:spPr>
        <p:txBody>
          <a:bodyPr/>
          <a:lstStyle/>
          <a:p>
            <a:r>
              <a:rPr lang="zh-CN" altLang="en-US" sz="3600" dirty="0"/>
              <a:t>课题</a:t>
            </a:r>
            <a:r>
              <a:rPr lang="zh-CN" altLang="en-US" sz="3600" dirty="0" smtClean="0"/>
              <a:t>背景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以往工作</a:t>
            </a:r>
            <a:endParaRPr lang="zh-CN" altLang="en-US" sz="3600" dirty="0"/>
          </a:p>
        </p:txBody>
      </p:sp>
      <p:sp>
        <p:nvSpPr>
          <p:cNvPr id="129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smtClean="0">
                <a:solidFill>
                  <a:srgbClr val="000000"/>
                </a:solidFill>
              </a:rPr>
              <a:t>4/13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644883"/>
              </p:ext>
            </p:extLst>
          </p:nvPr>
        </p:nvGraphicFramePr>
        <p:xfrm>
          <a:off x="3719616" y="1326562"/>
          <a:ext cx="5328285" cy="127000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2611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38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429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2837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7185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 smtClean="0">
                          <a:effectLst/>
                        </a:rPr>
                        <a:t>DDS</a:t>
                      </a:r>
                      <a:r>
                        <a:rPr lang="zh-CN" altLang="en-US" sz="1300" kern="0" dirty="0" smtClean="0">
                          <a:effectLst/>
                        </a:rPr>
                        <a:t>方法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 dirty="0">
                          <a:effectLst/>
                        </a:rPr>
                        <a:t>年份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>
                          <a:effectLst/>
                        </a:rPr>
                        <a:t>工艺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 dirty="0">
                          <a:effectLst/>
                        </a:rPr>
                        <a:t>时钟频率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SFDR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>
                          <a:effectLst/>
                        </a:rPr>
                        <a:t>功耗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3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传统方法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1998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0.8 um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150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52 dBc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0.5 W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300" kern="0" dirty="0" smtClean="0">
                          <a:effectLst/>
                        </a:rPr>
                        <a:t>二阶</a:t>
                      </a:r>
                      <a:r>
                        <a:rPr lang="zh-CN" sz="1300" kern="0" dirty="0" smtClean="0">
                          <a:effectLst/>
                        </a:rPr>
                        <a:t>内插</a:t>
                      </a:r>
                      <a:r>
                        <a:rPr lang="zh-CN" altLang="en-US" sz="1300" kern="0" dirty="0" smtClean="0">
                          <a:effectLst/>
                        </a:rPr>
                        <a:t>法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2010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0.13 um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1.0 GHz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63 dBc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8.2 mW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 dirty="0">
                          <a:effectLst/>
                        </a:rPr>
                        <a:t>角度</a:t>
                      </a:r>
                      <a:r>
                        <a:rPr lang="zh-CN" sz="1300" kern="0" dirty="0" smtClean="0">
                          <a:effectLst/>
                        </a:rPr>
                        <a:t>旋转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2011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0.18 um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260 MHz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113 dBc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16.5 mW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 dirty="0">
                          <a:effectLst/>
                        </a:rPr>
                        <a:t>非线性</a:t>
                      </a:r>
                      <a:r>
                        <a:rPr lang="en-US" sz="1300" kern="0" dirty="0" smtClean="0">
                          <a:effectLst/>
                        </a:rPr>
                        <a:t>DAC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2014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55 nm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2.0 GHz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55 dBc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130 </a:t>
                      </a:r>
                      <a:r>
                        <a:rPr lang="en-US" sz="1300" kern="0" dirty="0" err="1">
                          <a:effectLst/>
                        </a:rPr>
                        <a:t>mW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719616" y="1033582"/>
            <a:ext cx="532828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88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88925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近年代表性工作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="" xmlns:a16="http://schemas.microsoft.com/office/drawing/2014/main" id="{772844F7-7D52-4ACF-908A-2B07AD3E014E}"/>
              </a:ext>
            </a:extLst>
          </p:cNvPr>
          <p:cNvSpPr txBox="1">
            <a:spLocks/>
          </p:cNvSpPr>
          <p:nvPr/>
        </p:nvSpPr>
        <p:spPr bwMode="auto">
          <a:xfrm>
            <a:off x="-152400" y="1033582"/>
            <a:ext cx="3705224" cy="1712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近年来的研究进展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基于二阶内插法的查找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压缩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查找表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乘法器和角度旋转结合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非线性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的压缩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0127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71525"/>
          </a:xfrm>
        </p:spPr>
        <p:txBody>
          <a:bodyPr/>
          <a:lstStyle/>
          <a:p>
            <a:r>
              <a:rPr lang="zh-CN" altLang="en-US" sz="3600" dirty="0"/>
              <a:t>实施方案</a:t>
            </a:r>
            <a:r>
              <a:rPr lang="en-US" altLang="zh-CN" sz="3600" dirty="0"/>
              <a:t>——</a:t>
            </a:r>
            <a:r>
              <a:rPr lang="zh-CN" altLang="en-US" sz="3600" dirty="0"/>
              <a:t>改进点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14301" y="940357"/>
            <a:ext cx="8924924" cy="3374468"/>
          </a:xfrm>
        </p:spPr>
        <p:txBody>
          <a:bodyPr/>
          <a:lstStyle/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ISCAS2014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800" dirty="0"/>
              <a:t>A 1-GHz Direct Digital Frequency Synthesizer in an FPGA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查找表和角度旋转混合方法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ROM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中的冗余，减少乘法次数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使用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DSP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乘法器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不足：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smtClean="0">
                <a:solidFill>
                  <a:srgbClr val="000000"/>
                </a:solidFill>
              </a:rPr>
              <a:t>5/13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D66A4827-A107-4E76-9AFA-A332527FB4C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41767" y="1538706"/>
            <a:ext cx="3568833" cy="2675667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="" xmlns:a16="http://schemas.microsoft.com/office/drawing/2014/main" id="{D7EAE30E-6355-4F16-A9DF-D3AB86615C57}"/>
              </a:ext>
            </a:extLst>
          </p:cNvPr>
          <p:cNvSpPr txBox="1">
            <a:spLocks/>
          </p:cNvSpPr>
          <p:nvPr/>
        </p:nvSpPr>
        <p:spPr bwMode="auto">
          <a:xfrm>
            <a:off x="219076" y="4388421"/>
            <a:ext cx="8924924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CN" altLang="en-US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本次毕设的主要改进点</a:t>
            </a:r>
            <a:endParaRPr lang="en-US" altLang="zh-CN" sz="15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5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使用级联的角度旋转单元替换乘法器，流水线加速实现路径延时减少</a:t>
            </a:r>
            <a:endParaRPr lang="en-US" altLang="zh-CN" sz="15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5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讨论改进算法中缩放因子</a:t>
            </a:r>
            <a:r>
              <a:rPr lang="en-US" altLang="zh-CN" sz="15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5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的近似，给出抑制噪声的约束条件</a:t>
            </a:r>
            <a:endParaRPr lang="en-US" altLang="zh-CN" sz="15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endParaRPr lang="en-US" altLang="zh-CN" sz="19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0"/>
            <a:ext cx="8229600" cy="787585"/>
          </a:xfrm>
        </p:spPr>
        <p:txBody>
          <a:bodyPr/>
          <a:lstStyle/>
          <a:p>
            <a:r>
              <a:rPr lang="zh-CN" altLang="en-US" sz="3600" dirty="0"/>
              <a:t>实施方案</a:t>
            </a:r>
            <a:r>
              <a:rPr lang="en-US" altLang="zh-CN" sz="3600" dirty="0"/>
              <a:t>——</a:t>
            </a:r>
            <a:r>
              <a:rPr lang="zh-CN" altLang="en-US" sz="3600" dirty="0"/>
              <a:t>系统构架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2504" y="1005745"/>
            <a:ext cx="5186295" cy="2715066"/>
          </a:xfrm>
        </p:spPr>
        <p:txBody>
          <a:bodyPr/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相位累加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(PA)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相位压缩和编码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(PC)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相位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幅度转换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(PAC)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地址查找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矩阵旋转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对称操作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graphicFrame>
        <p:nvGraphicFramePr>
          <p:cNvPr id="164" name="表格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241175"/>
              </p:ext>
            </p:extLst>
          </p:nvPr>
        </p:nvGraphicFramePr>
        <p:xfrm>
          <a:off x="5189404" y="2614607"/>
          <a:ext cx="3694305" cy="301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93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93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6934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6934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6934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693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6934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5548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84062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01692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65" name="组合 164"/>
          <p:cNvGrpSpPr/>
          <p:nvPr/>
        </p:nvGrpSpPr>
        <p:grpSpPr>
          <a:xfrm>
            <a:off x="5035000" y="2875389"/>
            <a:ext cx="3871415" cy="496232"/>
            <a:chOff x="682133" y="5437291"/>
            <a:chExt cx="3813514" cy="488809"/>
          </a:xfrm>
        </p:grpSpPr>
        <p:sp>
          <p:nvSpPr>
            <p:cNvPr id="166" name="左大括号 165"/>
            <p:cNvSpPr/>
            <p:nvPr/>
          </p:nvSpPr>
          <p:spPr>
            <a:xfrm rot="16200000">
              <a:off x="1130796" y="5149458"/>
              <a:ext cx="135371" cy="711037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左大括号 166"/>
            <p:cNvSpPr/>
            <p:nvPr/>
          </p:nvSpPr>
          <p:spPr>
            <a:xfrm rot="16200000">
              <a:off x="2224019" y="4786324"/>
              <a:ext cx="135372" cy="1437309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左大括号 167"/>
            <p:cNvSpPr/>
            <p:nvPr/>
          </p:nvSpPr>
          <p:spPr>
            <a:xfrm rot="16200000">
              <a:off x="3680057" y="4786746"/>
              <a:ext cx="135373" cy="1438969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682133" y="5566048"/>
              <a:ext cx="1040114" cy="360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zh-CN" altLang="en-US" sz="1200" dirty="0">
                  <a:latin typeface="Cambria Math" panose="02040503050406030204" pitchFamily="18" charset="0"/>
                </a:rPr>
                <a:t>对称索引</a:t>
              </a:r>
              <a:endParaRPr lang="zh-CN" altLang="en-US" sz="1000" dirty="0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571617" y="5566047"/>
              <a:ext cx="14387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zh-CN" altLang="en-US" sz="1200" dirty="0">
                  <a:latin typeface="Cambria Math" panose="02040503050406030204" pitchFamily="18" charset="0"/>
                </a:rPr>
                <a:t>查找表索引</a:t>
              </a: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3027974" y="5568697"/>
              <a:ext cx="1467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zh-CN" altLang="en-US" sz="1200" dirty="0">
                  <a:latin typeface="Cambria Math" panose="02040503050406030204" pitchFamily="18" charset="0"/>
                </a:rPr>
                <a:t>旋转索引</a:t>
              </a:r>
            </a:p>
          </p:txBody>
        </p:sp>
      </p:grpSp>
      <p:sp>
        <p:nvSpPr>
          <p:cNvPr id="180" name="文本框 179"/>
          <p:cNvSpPr txBox="1"/>
          <p:nvPr/>
        </p:nvSpPr>
        <p:spPr>
          <a:xfrm>
            <a:off x="4131245" y="2519560"/>
            <a:ext cx="1219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Index</a:t>
            </a:r>
          </a:p>
          <a:p>
            <a:pPr algn="ctr"/>
            <a:r>
              <a:rPr lang="en-US" altLang="zh-CN" sz="1400" dirty="0"/>
              <a:t>(PC)</a:t>
            </a:r>
            <a:endParaRPr lang="zh-CN" altLang="en-US" sz="1400" dirty="0"/>
          </a:p>
        </p:txBody>
      </p:sp>
      <p:sp>
        <p:nvSpPr>
          <p:cNvPr id="110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smtClean="0">
                <a:solidFill>
                  <a:srgbClr val="000000"/>
                </a:solidFill>
              </a:rPr>
              <a:t>6/13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4838127" y="6276041"/>
            <a:ext cx="4039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Fig5 PAC </a:t>
            </a:r>
            <a:r>
              <a: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原理示意图</a:t>
            </a:r>
          </a:p>
        </p:txBody>
      </p:sp>
      <p:graphicFrame>
        <p:nvGraphicFramePr>
          <p:cNvPr id="203" name="表格 2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684032"/>
              </p:ext>
            </p:extLst>
          </p:nvPr>
        </p:nvGraphicFramePr>
        <p:xfrm>
          <a:off x="5189404" y="1450068"/>
          <a:ext cx="3694305" cy="301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93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93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6934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6934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6934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693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6934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5548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84062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01692"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06" name="组合 205"/>
          <p:cNvGrpSpPr/>
          <p:nvPr/>
        </p:nvGrpSpPr>
        <p:grpSpPr>
          <a:xfrm>
            <a:off x="5035000" y="1723465"/>
            <a:ext cx="3871415" cy="418589"/>
            <a:chOff x="682133" y="5437291"/>
            <a:chExt cx="3813514" cy="412328"/>
          </a:xfrm>
        </p:grpSpPr>
        <p:sp>
          <p:nvSpPr>
            <p:cNvPr id="207" name="左大括号 206"/>
            <p:cNvSpPr/>
            <p:nvPr/>
          </p:nvSpPr>
          <p:spPr>
            <a:xfrm rot="16200000">
              <a:off x="1130796" y="5149458"/>
              <a:ext cx="135371" cy="711037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左大括号 207"/>
            <p:cNvSpPr/>
            <p:nvPr/>
          </p:nvSpPr>
          <p:spPr>
            <a:xfrm rot="16200000">
              <a:off x="2224019" y="4786324"/>
              <a:ext cx="135372" cy="1437309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左大括号 208"/>
            <p:cNvSpPr/>
            <p:nvPr/>
          </p:nvSpPr>
          <p:spPr>
            <a:xfrm rot="16200000">
              <a:off x="3680057" y="4786746"/>
              <a:ext cx="135373" cy="1438969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682133" y="5550250"/>
              <a:ext cx="10401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altLang="zh-CN" sz="1200" i="1" dirty="0">
                  <a:latin typeface="Cambria Math" panose="02040503050406030204" pitchFamily="18" charset="0"/>
                </a:rPr>
                <a:t>Quadrant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文本框 210"/>
                <p:cNvSpPr txBox="1"/>
                <p:nvPr/>
              </p:nvSpPr>
              <p:spPr>
                <a:xfrm>
                  <a:off x="1571617" y="5534148"/>
                  <a:ext cx="1438740" cy="3154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3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altLang="zh-CN" sz="1200" dirty="0"/>
                </a:p>
              </p:txBody>
            </p:sp>
          </mc:Choice>
          <mc:Fallback xmlns="">
            <p:sp>
              <p:nvSpPr>
                <p:cNvPr id="211" name="文本框 2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1617" y="5534148"/>
                  <a:ext cx="1438740" cy="31547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文本框 211"/>
                <p:cNvSpPr txBox="1"/>
                <p:nvPr/>
              </p:nvSpPr>
              <p:spPr>
                <a:xfrm>
                  <a:off x="3027974" y="5534147"/>
                  <a:ext cx="1467673" cy="3154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3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altLang="zh-CN" sz="1200" dirty="0"/>
                </a:p>
              </p:txBody>
            </p:sp>
          </mc:Choice>
          <mc:Fallback xmlns="">
            <p:sp>
              <p:nvSpPr>
                <p:cNvPr id="212" name="文本框 2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7974" y="5534147"/>
                  <a:ext cx="1467673" cy="31547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3" name="文本框 212"/>
          <p:cNvSpPr txBox="1"/>
          <p:nvPr/>
        </p:nvSpPr>
        <p:spPr>
          <a:xfrm>
            <a:off x="4108698" y="1377964"/>
            <a:ext cx="1219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Phase</a:t>
            </a:r>
          </a:p>
          <a:p>
            <a:pPr algn="ctr"/>
            <a:r>
              <a:rPr lang="en-US" altLang="zh-CN" sz="1400" dirty="0"/>
              <a:t>(PA)</a:t>
            </a:r>
            <a:endParaRPr lang="zh-CN" altLang="en-US" sz="1400" dirty="0"/>
          </a:p>
        </p:txBody>
      </p:sp>
      <p:cxnSp>
        <p:nvCxnSpPr>
          <p:cNvPr id="214" name="直接箭头连接符 213"/>
          <p:cNvCxnSpPr>
            <a:cxnSpLocks/>
          </p:cNvCxnSpPr>
          <p:nvPr/>
        </p:nvCxnSpPr>
        <p:spPr>
          <a:xfrm flipH="1">
            <a:off x="5566740" y="2084648"/>
            <a:ext cx="1" cy="4150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直接箭头连接符 214"/>
          <p:cNvCxnSpPr>
            <a:cxnSpLocks/>
          </p:cNvCxnSpPr>
          <p:nvPr/>
        </p:nvCxnSpPr>
        <p:spPr>
          <a:xfrm flipH="1">
            <a:off x="6655316" y="2101493"/>
            <a:ext cx="1" cy="4150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接箭头连接符 215"/>
          <p:cNvCxnSpPr>
            <a:cxnSpLocks/>
          </p:cNvCxnSpPr>
          <p:nvPr/>
        </p:nvCxnSpPr>
        <p:spPr>
          <a:xfrm flipH="1">
            <a:off x="8141071" y="2109715"/>
            <a:ext cx="1" cy="4150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文本框 230"/>
          <p:cNvSpPr txBox="1"/>
          <p:nvPr/>
        </p:nvSpPr>
        <p:spPr>
          <a:xfrm>
            <a:off x="452505" y="6276041"/>
            <a:ext cx="4150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Fig4 Proposed Architecture</a:t>
            </a:r>
            <a:endParaRPr lang="zh-CN" altLang="en-US" sz="1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7" name="图片 116" descr="D:\毕设\大四下\lunwen\图片\DDS改进架构.png">
            <a:extLst>
              <a:ext uri="{FF2B5EF4-FFF2-40B4-BE49-F238E27FC236}">
                <a16:creationId xmlns="" xmlns:a16="http://schemas.microsoft.com/office/drawing/2014/main" id="{3EDD7146-5C7E-429D-8FC3-A0A66DD752D7}"/>
              </a:ext>
            </a:extLst>
          </p:cNvPr>
          <p:cNvPicPr/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6" y="3533337"/>
            <a:ext cx="3638550" cy="2678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图片 117" descr="D:\毕设\大四下\lunwen\图片\翻转.png">
            <a:extLst>
              <a:ext uri="{FF2B5EF4-FFF2-40B4-BE49-F238E27FC236}">
                <a16:creationId xmlns="" xmlns:a16="http://schemas.microsoft.com/office/drawing/2014/main" id="{B0BE2E15-2878-4CDF-BE22-9BCD2E2B0597}"/>
              </a:ext>
            </a:extLst>
          </p:cNvPr>
          <p:cNvPicPr/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606" y="3848882"/>
            <a:ext cx="3676970" cy="22731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109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83188"/>
          </a:xfrm>
        </p:spPr>
        <p:txBody>
          <a:bodyPr/>
          <a:lstStyle/>
          <a:p>
            <a:r>
              <a:rPr lang="zh-CN" altLang="en-US" sz="3600" dirty="0"/>
              <a:t>实施方案</a:t>
            </a:r>
            <a:r>
              <a:rPr lang="en-US" altLang="zh-CN" sz="3600" dirty="0"/>
              <a:t>——</a:t>
            </a:r>
            <a:r>
              <a:rPr lang="zh-CN" altLang="en-US" sz="3600" dirty="0"/>
              <a:t>流水线加速</a:t>
            </a:r>
          </a:p>
        </p:txBody>
      </p:sp>
      <p:sp>
        <p:nvSpPr>
          <p:cNvPr id="184" name="文本框 183"/>
          <p:cNvSpPr txBox="1"/>
          <p:nvPr/>
        </p:nvSpPr>
        <p:spPr>
          <a:xfrm>
            <a:off x="3364952" y="6304027"/>
            <a:ext cx="5436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Fig6 </a:t>
            </a:r>
            <a:r>
              <a: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流水线结构示意图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659962" y="3551079"/>
            <a:ext cx="3586033" cy="2484013"/>
            <a:chOff x="-9844" y="1548085"/>
            <a:chExt cx="3586033" cy="2484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矩形 162"/>
                <p:cNvSpPr/>
                <p:nvPr/>
              </p:nvSpPr>
              <p:spPr>
                <a:xfrm>
                  <a:off x="-9844" y="1548085"/>
                  <a:ext cx="3586033" cy="248401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557213" lvl="1" indent="-214313" fontAlgn="base">
                    <a:lnSpc>
                      <a:spcPct val="120000"/>
                    </a:lnSpc>
                    <a:spcBef>
                      <a:spcPts val="600"/>
                    </a:spcBef>
                    <a:spcAft>
                      <a:spcPts val="600"/>
                    </a:spcAft>
                    <a:buChar char="–"/>
                  </a:pPr>
                  <a:r>
                    <a:rPr lang="zh-CN" altLang="en-US" sz="22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旋转单元</a:t>
                  </a:r>
                  <a:endParaRPr lang="en-US" altLang="zh-CN" sz="220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marL="714375" lvl="3" indent="-257175" fontAlgn="base">
                    <a:spcBef>
                      <a:spcPts val="600"/>
                    </a:spcBef>
                    <a:spcAft>
                      <a:spcPts val="600"/>
                    </a:spcAft>
                    <a:buChar char="•"/>
                  </a:pPr>
                  <a:r>
                    <a:rPr lang="zh-CN" altLang="en-US" sz="15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移位器、加法器组成迭代单元</a:t>
                  </a:r>
                  <a:endParaRPr lang="en-US" altLang="zh-CN" sz="150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marL="714375" lvl="3" indent="-257175" fontAlgn="base">
                    <a:spcBef>
                      <a:spcPts val="600"/>
                    </a:spcBef>
                    <a:spcAft>
                      <a:spcPts val="1200"/>
                    </a:spcAft>
                    <a:buFontTx/>
                    <a:buChar char="•"/>
                  </a:pPr>
                  <a:r>
                    <a:rPr lang="zh-CN" altLang="en-US" sz="15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通过级联实现迭代公式：</a:t>
                  </a:r>
                  <a:endParaRPr lang="en-US" altLang="zh-CN" sz="150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Arial Unicode MS" pitchFamily="34" charset="-122"/>
                          </a:rPr>
                          <m:t>           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Arial Unicode MS" pitchFamily="34" charset="-122"/>
                              </a:rPr>
                              <m:t>𝑖</m:t>
                            </m:r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Arial Unicode MS" pitchFamily="34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1600">
                            <a:latin typeface="Cambria Math" panose="02040503050406030204" pitchFamily="18" charset="0"/>
                            <a:ea typeface="Arial Unicode MS" pitchFamily="34" charset="-122"/>
                          </a:rPr>
                          <m:t>=[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Arial Unicode MS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  <a:ea typeface="Arial Unicode MS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600">
                                  <a:latin typeface="Cambria Math" panose="02040503050406030204" pitchFamily="18" charset="0"/>
                                  <a:ea typeface="Arial Unicode MS" pitchFamily="34" charset="-12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Arial Unicode MS" pitchFamily="34" charset="-122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𝑖</m:t>
                                      </m:r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+</m:t>
                                      </m:r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  <a:ea typeface="Arial Unicode MS" pitchFamily="34" charset="-12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  <a:ea typeface="Arial Unicode MS" pitchFamily="34" charset="-122"/>
                                    </a:rPr>
                                    <m:t>−</m:t>
                                  </m:r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  <a:ea typeface="Arial Unicode MS" pitchFamily="34" charset="-122"/>
                                    </a:rPr>
                                    <m:t>𝑖</m:t>
                                  </m:r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  <a:ea typeface="Arial Unicode MS" pitchFamily="34" charset="-122"/>
                                    </a:rPr>
                                    <m:t>−</m:t>
                                  </m:r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  <a:ea typeface="Arial Unicode MS" pitchFamily="34" charset="-122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mr>
                        </m:m>
                        <m:r>
                          <a:rPr lang="en-US" altLang="zh-CN" sz="1600">
                            <a:latin typeface="Cambria Math" panose="02040503050406030204" pitchFamily="18" charset="0"/>
                            <a:ea typeface="Arial Unicode MS" pitchFamily="34" charset="-122"/>
                          </a:rPr>
                          <m:t>]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Arial Unicode MS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Arial Unicode MS" pitchFamily="34" charset="-122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𝑅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altLang="zh-CN" sz="1600" dirty="0">
                    <a:ea typeface="Arial Unicode MS" pitchFamily="34" charset="-122"/>
                  </a:endParaRPr>
                </a:p>
                <a:p>
                  <a:pPr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altLang="zh-CN" sz="1600" dirty="0">
                      <a:ea typeface="Arial Unicode MS" pitchFamily="34" charset="-122"/>
                    </a:rPr>
                    <a:t>       </a:t>
                  </a:r>
                  <a14:m>
                    <m:oMath xmlns:m="http://schemas.openxmlformats.org/officeDocument/2006/math">
                      <m:r>
                        <a:rPr lang="en-US" altLang="zh-CN" sz="1600" b="0" i="0" smtClean="0">
                          <a:latin typeface="Cambria Math" panose="02040503050406030204" pitchFamily="18" charset="0"/>
                          <a:ea typeface="Arial Unicode MS" pitchFamily="34" charset="-122"/>
                        </a:rPr>
                        <m:t>  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Arial Unicode MS" pitchFamily="34" charset="-122"/>
                        </a:rPr>
                        <m:t>   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Arial Unicode MS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latin typeface="Cambria Math" panose="02040503050406030204" pitchFamily="18" charset="0"/>
                              <a:ea typeface="Arial Unicode MS" pitchFamily="34" charset="-122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600">
                              <a:latin typeface="Cambria Math" panose="02040503050406030204" pitchFamily="18" charset="0"/>
                              <a:ea typeface="Arial Unicode MS" pitchFamily="34" charset="-122"/>
                            </a:rPr>
                            <m:t>𝑖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  <a:ea typeface="Arial Unicode MS" pitchFamily="34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Arial Unicode MS" pitchFamily="34" charset="-122"/>
                        </a:rPr>
                        <m:t> </m:t>
                      </m:r>
                      <m:r>
                        <a:rPr lang="en-US" altLang="zh-CN" sz="1600">
                          <a:latin typeface="Cambria Math" panose="02040503050406030204" pitchFamily="18" charset="0"/>
                          <a:ea typeface="Arial Unicode MS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  <a:ea typeface="Arial Unicode MS" pitchFamily="34" charset="-122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Arial Unicode MS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>
                                            <a:latin typeface="Cambria Math" panose="02040503050406030204" pitchFamily="18" charset="0"/>
                                            <a:ea typeface="Arial Unicode MS" pitchFamily="34" charset="-122"/>
                                          </a:rPr>
                                          <m:t>   </m:t>
                                        </m:r>
                                        <m:r>
                                          <a:rPr lang="en-US" altLang="zh-CN" sz="1600">
                                            <a:latin typeface="Cambria Math" panose="02040503050406030204" pitchFamily="18" charset="0"/>
                                            <a:ea typeface="Arial Unicode MS" pitchFamily="34" charset="-122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1600">
                                            <a:latin typeface="Cambria Math" panose="02040503050406030204" pitchFamily="18" charset="0"/>
                                            <a:ea typeface="Arial Unicode MS" pitchFamily="34" charset="-122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1600">
                                            <a:latin typeface="Cambria Math" panose="02040503050406030204" pitchFamily="18" charset="0"/>
                                            <a:ea typeface="Arial Unicode MS" pitchFamily="34" charset="-122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>
                                            <a:latin typeface="Cambria Math" panose="02040503050406030204" pitchFamily="18" charset="0"/>
                                            <a:ea typeface="Arial Unicode MS" pitchFamily="34" charset="-122"/>
                                          </a:rPr>
                                          <m:t>m</m:t>
                                        </m:r>
                                      </m:sub>
                                    </m:sSub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𝑖</m:t>
                                    </m:r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𝑚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zh-CN" altLang="en-US" sz="16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endParaRPr lang="en-US" altLang="zh-CN" sz="1600" dirty="0">
                    <a:ea typeface="Arial Unicode MS" pitchFamily="34" charset="-122"/>
                  </a:endParaRPr>
                </a:p>
              </p:txBody>
            </p:sp>
          </mc:Choice>
          <mc:Fallback xmlns="">
            <p:sp>
              <p:nvSpPr>
                <p:cNvPr id="163" name="矩形 1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844" y="1548085"/>
                  <a:ext cx="3586033" cy="2484013"/>
                </a:xfrm>
                <a:prstGeom prst="rect">
                  <a:avLst/>
                </a:prstGeom>
                <a:blipFill>
                  <a:blip r:embed="rId3"/>
                  <a:stretch>
                    <a:fillRect t="-196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5" name="矩形 164"/>
            <p:cNvSpPr/>
            <p:nvPr/>
          </p:nvSpPr>
          <p:spPr>
            <a:xfrm>
              <a:off x="557407" y="2878322"/>
              <a:ext cx="2929204" cy="113437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2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smtClean="0">
                <a:solidFill>
                  <a:srgbClr val="000000"/>
                </a:solidFill>
              </a:rPr>
              <a:t>8/13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grpSp>
        <p:nvGrpSpPr>
          <p:cNvPr id="367" name="组合 366"/>
          <p:cNvGrpSpPr/>
          <p:nvPr/>
        </p:nvGrpSpPr>
        <p:grpSpPr>
          <a:xfrm>
            <a:off x="4830930" y="3229344"/>
            <a:ext cx="2319384" cy="2937032"/>
            <a:chOff x="2934253" y="4097106"/>
            <a:chExt cx="1865074" cy="2390408"/>
          </a:xfrm>
        </p:grpSpPr>
        <p:grpSp>
          <p:nvGrpSpPr>
            <p:cNvPr id="368" name="组合 367"/>
            <p:cNvGrpSpPr/>
            <p:nvPr/>
          </p:nvGrpSpPr>
          <p:grpSpPr>
            <a:xfrm>
              <a:off x="2934253" y="4097106"/>
              <a:ext cx="1865074" cy="2390408"/>
              <a:chOff x="2799943" y="3921595"/>
              <a:chExt cx="1385645" cy="2390408"/>
            </a:xfrm>
          </p:grpSpPr>
          <p:grpSp>
            <p:nvGrpSpPr>
              <p:cNvPr id="373" name="组合 372"/>
              <p:cNvGrpSpPr/>
              <p:nvPr/>
            </p:nvGrpSpPr>
            <p:grpSpPr>
              <a:xfrm>
                <a:off x="2799943" y="3921595"/>
                <a:ext cx="1385645" cy="2390408"/>
                <a:chOff x="2928228" y="3912969"/>
                <a:chExt cx="1385645" cy="2390408"/>
              </a:xfrm>
            </p:grpSpPr>
            <p:grpSp>
              <p:nvGrpSpPr>
                <p:cNvPr id="376" name="组合 375"/>
                <p:cNvGrpSpPr/>
                <p:nvPr/>
              </p:nvGrpSpPr>
              <p:grpSpPr>
                <a:xfrm>
                  <a:off x="2928228" y="4465067"/>
                  <a:ext cx="1385645" cy="1838310"/>
                  <a:chOff x="3901619" y="4426759"/>
                  <a:chExt cx="1385645" cy="1838310"/>
                </a:xfrm>
              </p:grpSpPr>
              <p:grpSp>
                <p:nvGrpSpPr>
                  <p:cNvPr id="379" name="组合 378"/>
                  <p:cNvGrpSpPr/>
                  <p:nvPr/>
                </p:nvGrpSpPr>
                <p:grpSpPr>
                  <a:xfrm>
                    <a:off x="3901619" y="4533610"/>
                    <a:ext cx="1385645" cy="1624609"/>
                    <a:chOff x="6300110" y="3192550"/>
                    <a:chExt cx="2209824" cy="2408757"/>
                  </a:xfrm>
                </p:grpSpPr>
                <p:grpSp>
                  <p:nvGrpSpPr>
                    <p:cNvPr id="386" name="组合 385"/>
                    <p:cNvGrpSpPr/>
                    <p:nvPr/>
                  </p:nvGrpSpPr>
                  <p:grpSpPr>
                    <a:xfrm>
                      <a:off x="6300110" y="3192550"/>
                      <a:ext cx="1842052" cy="2408757"/>
                      <a:chOff x="5382883" y="3055284"/>
                      <a:chExt cx="1842052" cy="2408757"/>
                    </a:xfrm>
                  </p:grpSpPr>
                  <p:grpSp>
                    <p:nvGrpSpPr>
                      <p:cNvPr id="391" name="组合 390"/>
                      <p:cNvGrpSpPr/>
                      <p:nvPr/>
                    </p:nvGrpSpPr>
                    <p:grpSpPr>
                      <a:xfrm>
                        <a:off x="5769346" y="3055284"/>
                        <a:ext cx="1455589" cy="2408757"/>
                        <a:chOff x="5769346" y="3055284"/>
                        <a:chExt cx="1455589" cy="2408757"/>
                      </a:xfrm>
                    </p:grpSpPr>
                    <p:sp>
                      <p:nvSpPr>
                        <p:cNvPr id="401" name="矩形 400"/>
                        <p:cNvSpPr/>
                        <p:nvPr/>
                      </p:nvSpPr>
                      <p:spPr>
                        <a:xfrm>
                          <a:off x="5769346" y="3055284"/>
                          <a:ext cx="1455589" cy="2408757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4"/>
                        </a:lnRef>
                        <a:fillRef idx="1">
                          <a:schemeClr val="lt1"/>
                        </a:fillRef>
                        <a:effectRef idx="0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>
                            <a:spcBef>
                              <a:spcPts val="12000"/>
                            </a:spcBef>
                          </a:pPr>
                          <a:endParaRPr lang="en-US" altLang="zh-CN" sz="1200" dirty="0"/>
                        </a:p>
                        <a:p>
                          <a:pPr algn="ctr">
                            <a:spcBef>
                              <a:spcPts val="12000"/>
                            </a:spcBef>
                          </a:pPr>
                          <a:r>
                            <a:rPr lang="zh-CN" altLang="en-US" sz="1600" dirty="0"/>
                            <a:t>旋转单元</a:t>
                          </a:r>
                          <a:endParaRPr lang="en-US" altLang="zh-CN" sz="1600" dirty="0"/>
                        </a:p>
                      </p:txBody>
                    </p:sp>
                    <p:sp>
                      <p:nvSpPr>
                        <p:cNvPr id="402" name="矩形 401"/>
                        <p:cNvSpPr/>
                        <p:nvPr/>
                      </p:nvSpPr>
                      <p:spPr>
                        <a:xfrm>
                          <a:off x="6017698" y="3269059"/>
                          <a:ext cx="562465" cy="288034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&gt;&gt;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03" name="矩形 402"/>
                        <p:cNvSpPr/>
                        <p:nvPr/>
                      </p:nvSpPr>
                      <p:spPr>
                        <a:xfrm>
                          <a:off x="6017699" y="3705242"/>
                          <a:ext cx="562465" cy="288034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&gt;&gt;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404" name="组合 403"/>
                        <p:cNvGrpSpPr/>
                        <p:nvPr/>
                      </p:nvGrpSpPr>
                      <p:grpSpPr>
                        <a:xfrm>
                          <a:off x="6076951" y="4137103"/>
                          <a:ext cx="475340" cy="440711"/>
                          <a:chOff x="6076951" y="4124684"/>
                          <a:chExt cx="475340" cy="662434"/>
                        </a:xfrm>
                      </p:grpSpPr>
                      <p:cxnSp>
                        <p:nvCxnSpPr>
                          <p:cNvPr id="415" name="直接连接符 414"/>
                          <p:cNvCxnSpPr/>
                          <p:nvPr/>
                        </p:nvCxnSpPr>
                        <p:spPr>
                          <a:xfrm>
                            <a:off x="6076951" y="4166049"/>
                            <a:ext cx="242726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6" name="直接连接符 415"/>
                          <p:cNvCxnSpPr/>
                          <p:nvPr/>
                        </p:nvCxnSpPr>
                        <p:spPr>
                          <a:xfrm>
                            <a:off x="6319678" y="4166049"/>
                            <a:ext cx="229242" cy="30603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7" name="直接连接符 416"/>
                          <p:cNvCxnSpPr/>
                          <p:nvPr/>
                        </p:nvCxnSpPr>
                        <p:spPr>
                          <a:xfrm>
                            <a:off x="6076951" y="4166049"/>
                            <a:ext cx="0" cy="153017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8" name="直接连接符 417"/>
                          <p:cNvCxnSpPr/>
                          <p:nvPr/>
                        </p:nvCxnSpPr>
                        <p:spPr>
                          <a:xfrm>
                            <a:off x="6076951" y="4323567"/>
                            <a:ext cx="104507" cy="13951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9" name="直接连接符 418"/>
                          <p:cNvCxnSpPr/>
                          <p:nvPr/>
                        </p:nvCxnSpPr>
                        <p:spPr>
                          <a:xfrm flipH="1">
                            <a:off x="6076951" y="4467583"/>
                            <a:ext cx="104507" cy="139516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20" name="直接连接符 419"/>
                          <p:cNvCxnSpPr/>
                          <p:nvPr/>
                        </p:nvCxnSpPr>
                        <p:spPr>
                          <a:xfrm>
                            <a:off x="6076951" y="4607099"/>
                            <a:ext cx="0" cy="180019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21" name="直接连接符 420"/>
                          <p:cNvCxnSpPr/>
                          <p:nvPr/>
                        </p:nvCxnSpPr>
                        <p:spPr>
                          <a:xfrm flipH="1">
                            <a:off x="6319678" y="4467583"/>
                            <a:ext cx="232613" cy="31053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22" name="直接连接符 421"/>
                          <p:cNvCxnSpPr/>
                          <p:nvPr/>
                        </p:nvCxnSpPr>
                        <p:spPr>
                          <a:xfrm flipH="1">
                            <a:off x="6076951" y="4787118"/>
                            <a:ext cx="242727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23" name="文本框 422"/>
                          <p:cNvSpPr txBox="1"/>
                          <p:nvPr/>
                        </p:nvSpPr>
                        <p:spPr>
                          <a:xfrm>
                            <a:off x="6142686" y="4124684"/>
                            <a:ext cx="402863" cy="61407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zh-CN" sz="1600" dirty="0"/>
                              <a:t>+</a:t>
                            </a:r>
                            <a:endParaRPr lang="zh-CN" altLang="en-US" sz="1600" dirty="0"/>
                          </a:p>
                        </p:txBody>
                      </p:sp>
                    </p:grpSp>
                    <p:grpSp>
                      <p:nvGrpSpPr>
                        <p:cNvPr id="405" name="组合 404"/>
                        <p:cNvGrpSpPr/>
                        <p:nvPr/>
                      </p:nvGrpSpPr>
                      <p:grpSpPr>
                        <a:xfrm>
                          <a:off x="6083373" y="4708990"/>
                          <a:ext cx="475340" cy="423918"/>
                          <a:chOff x="6076951" y="4149925"/>
                          <a:chExt cx="475340" cy="637193"/>
                        </a:xfrm>
                      </p:grpSpPr>
                      <p:cxnSp>
                        <p:nvCxnSpPr>
                          <p:cNvPr id="406" name="直接连接符 405"/>
                          <p:cNvCxnSpPr/>
                          <p:nvPr/>
                        </p:nvCxnSpPr>
                        <p:spPr>
                          <a:xfrm>
                            <a:off x="6076951" y="4166049"/>
                            <a:ext cx="242726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07" name="直接连接符 406"/>
                          <p:cNvCxnSpPr/>
                          <p:nvPr/>
                        </p:nvCxnSpPr>
                        <p:spPr>
                          <a:xfrm>
                            <a:off x="6319678" y="4166049"/>
                            <a:ext cx="229242" cy="30603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08" name="直接连接符 407"/>
                          <p:cNvCxnSpPr/>
                          <p:nvPr/>
                        </p:nvCxnSpPr>
                        <p:spPr>
                          <a:xfrm>
                            <a:off x="6076951" y="4166049"/>
                            <a:ext cx="0" cy="153017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09" name="直接连接符 408"/>
                          <p:cNvCxnSpPr/>
                          <p:nvPr/>
                        </p:nvCxnSpPr>
                        <p:spPr>
                          <a:xfrm>
                            <a:off x="6076951" y="4323567"/>
                            <a:ext cx="104507" cy="13951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0" name="直接连接符 409"/>
                          <p:cNvCxnSpPr/>
                          <p:nvPr/>
                        </p:nvCxnSpPr>
                        <p:spPr>
                          <a:xfrm flipH="1">
                            <a:off x="6076951" y="4467583"/>
                            <a:ext cx="104507" cy="139516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1" name="直接连接符 410"/>
                          <p:cNvCxnSpPr/>
                          <p:nvPr/>
                        </p:nvCxnSpPr>
                        <p:spPr>
                          <a:xfrm>
                            <a:off x="6076951" y="4607099"/>
                            <a:ext cx="0" cy="180019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2" name="直接连接符 411"/>
                          <p:cNvCxnSpPr/>
                          <p:nvPr/>
                        </p:nvCxnSpPr>
                        <p:spPr>
                          <a:xfrm flipH="1">
                            <a:off x="6319678" y="4467583"/>
                            <a:ext cx="232613" cy="31053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3" name="直接连接符 412"/>
                          <p:cNvCxnSpPr/>
                          <p:nvPr/>
                        </p:nvCxnSpPr>
                        <p:spPr>
                          <a:xfrm flipH="1">
                            <a:off x="6076951" y="4787118"/>
                            <a:ext cx="242727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14" name="文本框 413"/>
                          <p:cNvSpPr txBox="1"/>
                          <p:nvPr/>
                        </p:nvSpPr>
                        <p:spPr>
                          <a:xfrm>
                            <a:off x="6140410" y="4149925"/>
                            <a:ext cx="320264" cy="61731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zh-CN" sz="1600" dirty="0"/>
                              <a:t>+</a:t>
                            </a:r>
                            <a:endParaRPr lang="zh-CN" altLang="en-US" sz="1600" dirty="0"/>
                          </a:p>
                        </p:txBody>
                      </p:sp>
                    </p:grpSp>
                  </p:grpSp>
                  <p:grpSp>
                    <p:nvGrpSpPr>
                      <p:cNvPr id="392" name="组合 391"/>
                      <p:cNvGrpSpPr/>
                      <p:nvPr/>
                    </p:nvGrpSpPr>
                    <p:grpSpPr>
                      <a:xfrm>
                        <a:off x="5382883" y="3417575"/>
                        <a:ext cx="700490" cy="1655451"/>
                        <a:chOff x="5382883" y="3417575"/>
                        <a:chExt cx="700490" cy="1655451"/>
                      </a:xfrm>
                    </p:grpSpPr>
                    <p:cxnSp>
                      <p:nvCxnSpPr>
                        <p:cNvPr id="393" name="直接连接符 392"/>
                        <p:cNvCxnSpPr/>
                        <p:nvPr/>
                      </p:nvCxnSpPr>
                      <p:spPr>
                        <a:xfrm>
                          <a:off x="5382883" y="3426576"/>
                          <a:ext cx="634816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4" name="直接连接符 393"/>
                        <p:cNvCxnSpPr/>
                        <p:nvPr/>
                      </p:nvCxnSpPr>
                      <p:spPr>
                        <a:xfrm>
                          <a:off x="5382883" y="3849257"/>
                          <a:ext cx="634816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5" name="直接连接符 394"/>
                        <p:cNvCxnSpPr/>
                        <p:nvPr/>
                      </p:nvCxnSpPr>
                      <p:spPr>
                        <a:xfrm>
                          <a:off x="5382883" y="4215522"/>
                          <a:ext cx="694068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6" name="直接连接符 395"/>
                        <p:cNvCxnSpPr/>
                        <p:nvPr/>
                      </p:nvCxnSpPr>
                      <p:spPr>
                        <a:xfrm>
                          <a:off x="5963292" y="4521010"/>
                          <a:ext cx="113659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7" name="直接连接符 396"/>
                        <p:cNvCxnSpPr/>
                        <p:nvPr/>
                      </p:nvCxnSpPr>
                      <p:spPr>
                        <a:xfrm>
                          <a:off x="5391509" y="4773574"/>
                          <a:ext cx="691864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8" name="直接连接符 397"/>
                        <p:cNvCxnSpPr/>
                        <p:nvPr/>
                      </p:nvCxnSpPr>
                      <p:spPr>
                        <a:xfrm>
                          <a:off x="5853754" y="5073026"/>
                          <a:ext cx="223197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9" name="直接连接符 398"/>
                        <p:cNvCxnSpPr/>
                        <p:nvPr/>
                      </p:nvCxnSpPr>
                      <p:spPr>
                        <a:xfrm flipV="1">
                          <a:off x="5963292" y="3417575"/>
                          <a:ext cx="0" cy="1103435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00" name="直接连接符 399"/>
                        <p:cNvCxnSpPr/>
                        <p:nvPr/>
                      </p:nvCxnSpPr>
                      <p:spPr>
                        <a:xfrm flipV="1">
                          <a:off x="5853754" y="3849258"/>
                          <a:ext cx="0" cy="1223768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387" name="直接连接符 386"/>
                    <p:cNvCxnSpPr>
                      <a:cxnSpLocks/>
                      <a:stCxn id="402" idx="3"/>
                    </p:cNvCxnSpPr>
                    <p:nvPr/>
                  </p:nvCxnSpPr>
                  <p:spPr>
                    <a:xfrm>
                      <a:off x="7497391" y="3550343"/>
                      <a:ext cx="1012542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8" name="直接连接符 387"/>
                    <p:cNvCxnSpPr>
                      <a:cxnSpLocks/>
                      <a:stCxn id="403" idx="3"/>
                    </p:cNvCxnSpPr>
                    <p:nvPr/>
                  </p:nvCxnSpPr>
                  <p:spPr>
                    <a:xfrm>
                      <a:off x="7497391" y="3986525"/>
                      <a:ext cx="1012543" cy="389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9" name="直接连接符 388"/>
                    <p:cNvCxnSpPr/>
                    <p:nvPr/>
                  </p:nvCxnSpPr>
                  <p:spPr>
                    <a:xfrm>
                      <a:off x="7466146" y="4509040"/>
                      <a:ext cx="1043786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0" name="直接连接符 389"/>
                    <p:cNvCxnSpPr/>
                    <p:nvPr/>
                  </p:nvCxnSpPr>
                  <p:spPr>
                    <a:xfrm>
                      <a:off x="7466146" y="5054597"/>
                      <a:ext cx="1043786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80" name="组合 379"/>
                  <p:cNvGrpSpPr/>
                  <p:nvPr/>
                </p:nvGrpSpPr>
                <p:grpSpPr>
                  <a:xfrm>
                    <a:off x="4024791" y="4426759"/>
                    <a:ext cx="1148950" cy="1838310"/>
                    <a:chOff x="3946933" y="4404587"/>
                    <a:chExt cx="1242332" cy="1882654"/>
                  </a:xfrm>
                </p:grpSpPr>
                <p:cxnSp>
                  <p:nvCxnSpPr>
                    <p:cNvPr id="381" name="直接连接符 380"/>
                    <p:cNvCxnSpPr/>
                    <p:nvPr/>
                  </p:nvCxnSpPr>
                  <p:spPr>
                    <a:xfrm>
                      <a:off x="3947480" y="4404587"/>
                      <a:ext cx="1241783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2" name="直接连接符 381"/>
                    <p:cNvCxnSpPr/>
                    <p:nvPr/>
                  </p:nvCxnSpPr>
                  <p:spPr>
                    <a:xfrm>
                      <a:off x="5189265" y="4404587"/>
                      <a:ext cx="0" cy="1882654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83" name="组合 382"/>
                    <p:cNvGrpSpPr/>
                    <p:nvPr/>
                  </p:nvGrpSpPr>
                  <p:grpSpPr>
                    <a:xfrm rot="10800000">
                      <a:off x="3946933" y="4404587"/>
                      <a:ext cx="1241783" cy="1882654"/>
                      <a:chOff x="4099880" y="4556987"/>
                      <a:chExt cx="1241783" cy="1882654"/>
                    </a:xfrm>
                  </p:grpSpPr>
                  <p:cxnSp>
                    <p:nvCxnSpPr>
                      <p:cNvPr id="384" name="直接连接符 383"/>
                      <p:cNvCxnSpPr/>
                      <p:nvPr/>
                    </p:nvCxnSpPr>
                    <p:spPr>
                      <a:xfrm>
                        <a:off x="4099880" y="4556987"/>
                        <a:ext cx="124178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5" name="直接连接符 384"/>
                      <p:cNvCxnSpPr/>
                      <p:nvPr/>
                    </p:nvCxnSpPr>
                    <p:spPr>
                      <a:xfrm>
                        <a:off x="5341662" y="4556987"/>
                        <a:ext cx="0" cy="1882654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377" name="直接连接符 376"/>
                <p:cNvCxnSpPr>
                  <a:cxnSpLocks/>
                </p:cNvCxnSpPr>
                <p:nvPr/>
              </p:nvCxnSpPr>
              <p:spPr>
                <a:xfrm flipH="1">
                  <a:off x="3048002" y="3912969"/>
                  <a:ext cx="335039" cy="55209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直接连接符 377"/>
                <p:cNvCxnSpPr>
                  <a:cxnSpLocks/>
                </p:cNvCxnSpPr>
                <p:nvPr/>
              </p:nvCxnSpPr>
              <p:spPr>
                <a:xfrm>
                  <a:off x="3806470" y="3916502"/>
                  <a:ext cx="393375" cy="54732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4" name="直接连接符 373"/>
              <p:cNvCxnSpPr>
                <a:cxnSpLocks/>
                <a:stCxn id="401" idx="0"/>
              </p:cNvCxnSpPr>
              <p:nvPr/>
            </p:nvCxnSpPr>
            <p:spPr>
              <a:xfrm flipV="1">
                <a:off x="3498626" y="4239817"/>
                <a:ext cx="2" cy="34072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5" name="文本框 374"/>
              <p:cNvSpPr txBox="1"/>
              <p:nvPr/>
            </p:nvSpPr>
            <p:spPr>
              <a:xfrm>
                <a:off x="3461945" y="4209436"/>
                <a:ext cx="417452" cy="263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500" dirty="0"/>
                  <a:t>sign</a:t>
                </a:r>
                <a:endParaRPr lang="zh-CN" altLang="en-US" sz="1500" dirty="0"/>
              </a:p>
            </p:txBody>
          </p:sp>
        </p:grpSp>
        <p:sp>
          <p:nvSpPr>
            <p:cNvPr id="369" name="矩形 368"/>
            <p:cNvSpPr/>
            <p:nvPr/>
          </p:nvSpPr>
          <p:spPr>
            <a:xfrm>
              <a:off x="4056457" y="4908216"/>
              <a:ext cx="370840" cy="19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reg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0" name="矩形 369"/>
            <p:cNvSpPr/>
            <p:nvPr/>
          </p:nvSpPr>
          <p:spPr>
            <a:xfrm>
              <a:off x="4056457" y="5202404"/>
              <a:ext cx="370840" cy="19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reg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1" name="矩形 370"/>
            <p:cNvSpPr/>
            <p:nvPr/>
          </p:nvSpPr>
          <p:spPr>
            <a:xfrm>
              <a:off x="4054104" y="5554356"/>
              <a:ext cx="370840" cy="19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reg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2" name="矩形 371"/>
            <p:cNvSpPr/>
            <p:nvPr/>
          </p:nvSpPr>
          <p:spPr>
            <a:xfrm>
              <a:off x="4060176" y="5915549"/>
              <a:ext cx="370840" cy="19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reg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42" name="图片 141" descr="D:\毕设\大四下\lunwen\图片\流水线.png">
            <a:extLst>
              <a:ext uri="{FF2B5EF4-FFF2-40B4-BE49-F238E27FC236}">
                <a16:creationId xmlns="" xmlns:a16="http://schemas.microsoft.com/office/drawing/2014/main" id="{88C1B2C6-F47C-4F39-858E-CE78EBF9919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35" y="835362"/>
            <a:ext cx="7674260" cy="2448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0528649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10203</TotalTime>
  <Words>2129</Words>
  <Application>Microsoft Office PowerPoint</Application>
  <PresentationFormat>全屏显示(4:3)</PresentationFormat>
  <Paragraphs>405</Paragraphs>
  <Slides>16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 Unicode MS</vt:lpstr>
      <vt:lpstr>黑体</vt:lpstr>
      <vt:lpstr>华文细黑</vt:lpstr>
      <vt:lpstr>华文新魏</vt:lpstr>
      <vt:lpstr>宋体</vt:lpstr>
      <vt:lpstr>微软雅黑</vt:lpstr>
      <vt:lpstr>Arial</vt:lpstr>
      <vt:lpstr>Berlin Sans FB Demi</vt:lpstr>
      <vt:lpstr>Calibri</vt:lpstr>
      <vt:lpstr>Calibri Light</vt:lpstr>
      <vt:lpstr>Cambria Math</vt:lpstr>
      <vt:lpstr>Times New Roman</vt:lpstr>
      <vt:lpstr>Office 主题</vt:lpstr>
      <vt:lpstr>默认设计模板</vt:lpstr>
      <vt:lpstr>1_默认设计模板</vt:lpstr>
      <vt:lpstr>超高速、高精度数控振荡器(NCO)设计</vt:lpstr>
      <vt:lpstr>报告提纲</vt:lpstr>
      <vt:lpstr>课题背景——NCO定义和应用</vt:lpstr>
      <vt:lpstr>课题背景——直接数字合成</vt:lpstr>
      <vt:lpstr>课题背景——高速高精度挑战</vt:lpstr>
      <vt:lpstr>课题背景——以往工作</vt:lpstr>
      <vt:lpstr>实施方案——改进点</vt:lpstr>
      <vt:lpstr>实施方案——系统构架</vt:lpstr>
      <vt:lpstr>实施方案——流水线加速</vt:lpstr>
      <vt:lpstr>实施方案——抑制噪声</vt:lpstr>
      <vt:lpstr>进展情况——功能性仿真</vt:lpstr>
      <vt:lpstr>进展情况——前后端结果</vt:lpstr>
      <vt:lpstr>进展情况——结果比较</vt:lpstr>
      <vt:lpstr>进展情况——贡献点总结</vt:lpstr>
      <vt:lpstr>Appendix——改进Cordic算法</vt:lpstr>
      <vt:lpstr>谢谢！欢迎提问！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报告提纲</dc:title>
  <dc:creator>孙文钰</dc:creator>
  <cp:lastModifiedBy>win7</cp:lastModifiedBy>
  <cp:revision>1512</cp:revision>
  <dcterms:created xsi:type="dcterms:W3CDTF">2016-01-04T08:50:27Z</dcterms:created>
  <dcterms:modified xsi:type="dcterms:W3CDTF">2017-06-08T09:32:03Z</dcterms:modified>
</cp:coreProperties>
</file>