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handoutMasterIdLst>
    <p:handoutMasterId r:id="rId21"/>
  </p:handoutMasterIdLst>
  <p:sldIdLst>
    <p:sldId id="279" r:id="rId4"/>
    <p:sldId id="259" r:id="rId5"/>
    <p:sldId id="307" r:id="rId6"/>
    <p:sldId id="306" r:id="rId7"/>
    <p:sldId id="297" r:id="rId8"/>
    <p:sldId id="298" r:id="rId9"/>
    <p:sldId id="301" r:id="rId10"/>
    <p:sldId id="299" r:id="rId11"/>
    <p:sldId id="300" r:id="rId12"/>
    <p:sldId id="302" r:id="rId13"/>
    <p:sldId id="303" r:id="rId14"/>
    <p:sldId id="304" r:id="rId15"/>
    <p:sldId id="271" r:id="rId16"/>
    <p:sldId id="289" r:id="rId17"/>
    <p:sldId id="305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7E7FB"/>
    <a:srgbClr val="CEDBF4"/>
    <a:srgbClr val="FFFF99"/>
    <a:srgbClr val="000000"/>
    <a:srgbClr val="FFFF00"/>
    <a:srgbClr val="CCFF33"/>
    <a:srgbClr val="C78E01"/>
    <a:srgbClr val="FF9C85"/>
    <a:srgbClr val="FF6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84" autoAdjust="0"/>
  </p:normalViewPr>
  <p:slideViewPr>
    <p:cSldViewPr snapToGrid="0">
      <p:cViewPr varScale="1">
        <p:scale>
          <a:sx n="102" d="100"/>
          <a:sy n="102" d="100"/>
        </p:scale>
        <p:origin x="18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各位老师，大家好。我是第二组</a:t>
            </a:r>
            <a:r>
              <a:rPr lang="en-US" altLang="zh-CN" dirty="0"/>
              <a:t>6</a:t>
            </a:r>
            <a:r>
              <a:rPr lang="zh-CN" altLang="en-US" dirty="0"/>
              <a:t>号杨一雄。我的毕业设计选题是超高速、高精度数控振荡器。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第二项工作是对数控振荡器进行流水线的改造</a:t>
            </a:r>
            <a:endParaRPr lang="en-US" altLang="zh-CN" dirty="0"/>
          </a:p>
          <a:p>
            <a:r>
              <a:rPr lang="zh-CN" altLang="en-US" dirty="0"/>
              <a:t>首先是将</a:t>
            </a:r>
            <a:r>
              <a:rPr lang="en-US" altLang="zh-CN" dirty="0" err="1"/>
              <a:t>cordic</a:t>
            </a:r>
            <a:r>
              <a:rPr lang="zh-CN" altLang="en-US" dirty="0"/>
              <a:t>模块改为了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级联，实现了该模块</a:t>
            </a:r>
            <a:r>
              <a:rPr lang="en-US" altLang="zh-CN" dirty="0"/>
              <a:t>7</a:t>
            </a:r>
            <a:r>
              <a:rPr lang="zh-CN" altLang="en-US" dirty="0"/>
              <a:t>倍的加速</a:t>
            </a:r>
            <a:endParaRPr lang="en-US" altLang="zh-CN" dirty="0"/>
          </a:p>
          <a:p>
            <a:r>
              <a:rPr lang="zh-CN" altLang="en-US" dirty="0"/>
              <a:t>下图主要展示的是流水线中各模块信号的阶梯状滞后信号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2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最后的进展是将</a:t>
            </a:r>
            <a:r>
              <a:rPr lang="en-US" altLang="zh-CN" dirty="0"/>
              <a:t>16 bit</a:t>
            </a:r>
            <a:r>
              <a:rPr lang="zh-CN" altLang="en-US" dirty="0"/>
              <a:t>流水线</a:t>
            </a:r>
            <a:r>
              <a:rPr lang="en-US" altLang="zh-CN" dirty="0"/>
              <a:t>DDS</a:t>
            </a:r>
            <a:r>
              <a:rPr lang="zh-CN" altLang="en-US" dirty="0"/>
              <a:t>用</a:t>
            </a:r>
            <a:r>
              <a:rPr lang="en-US" altLang="zh-CN" dirty="0"/>
              <a:t>design compiler </a:t>
            </a:r>
            <a:r>
              <a:rPr lang="zh-CN" altLang="en-US" dirty="0"/>
              <a:t>进行综合，显示最高时钟频率约为</a:t>
            </a:r>
            <a:r>
              <a:rPr lang="en-US" altLang="zh-CN" dirty="0"/>
              <a:t>1.3GHz</a:t>
            </a:r>
          </a:p>
          <a:p>
            <a:r>
              <a:rPr lang="zh-CN" altLang="en-US" dirty="0"/>
              <a:t>将综合结果导入到</a:t>
            </a:r>
            <a:r>
              <a:rPr lang="en-US" altLang="zh-CN" dirty="0" err="1"/>
              <a:t>modelsim</a:t>
            </a:r>
            <a:r>
              <a:rPr lang="en-US" altLang="zh-CN" dirty="0"/>
              <a:t> </a:t>
            </a:r>
            <a:r>
              <a:rPr lang="zh-CN" altLang="en-US" dirty="0"/>
              <a:t>中以</a:t>
            </a:r>
            <a:r>
              <a:rPr lang="en-US" altLang="zh-CN" dirty="0"/>
              <a:t>1.25GHz</a:t>
            </a:r>
            <a:r>
              <a:rPr lang="zh-CN" altLang="en-US" dirty="0"/>
              <a:t>测试时序，结果正确</a:t>
            </a:r>
            <a:endParaRPr lang="en-US" altLang="zh-CN" dirty="0"/>
          </a:p>
          <a:p>
            <a:r>
              <a:rPr lang="zh-CN" altLang="en-US" dirty="0"/>
              <a:t>在综合结果中显示，系统的关键路径分别在</a:t>
            </a:r>
            <a:r>
              <a:rPr lang="en-US" altLang="zh-CN" dirty="0"/>
              <a:t>PAC </a:t>
            </a:r>
            <a:r>
              <a:rPr lang="zh-CN" altLang="en-US" dirty="0"/>
              <a:t>模块中的</a:t>
            </a:r>
            <a:r>
              <a:rPr lang="en-US" altLang="zh-CN" dirty="0"/>
              <a:t>Rom</a:t>
            </a:r>
            <a:r>
              <a:rPr lang="zh-CN" altLang="en-US" dirty="0"/>
              <a:t>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，其最长延时路径为</a:t>
            </a:r>
            <a:r>
              <a:rPr lang="en-US" altLang="zh-CN" dirty="0"/>
              <a:t>0.674ns</a:t>
            </a:r>
            <a:r>
              <a:rPr lang="zh-CN" altLang="en-US" dirty="0"/>
              <a:t>， 在时序结果中显示分别用黄框标出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64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后续计划突破点首先是对关键路径的优化，把</a:t>
            </a:r>
            <a:r>
              <a:rPr lang="en-US" altLang="zh-CN" dirty="0"/>
              <a:t>Rom</a:t>
            </a:r>
            <a:r>
              <a:rPr lang="zh-CN" altLang="en-US" dirty="0"/>
              <a:t>、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的延时进一步减小，提升系统时钟频率</a:t>
            </a:r>
            <a:endParaRPr lang="en-US" altLang="zh-CN" dirty="0"/>
          </a:p>
          <a:p>
            <a:r>
              <a:rPr lang="zh-CN" altLang="en-US" dirty="0"/>
              <a:t>另外在设计中可以多考虑面积、功耗等</a:t>
            </a:r>
            <a:endParaRPr lang="en-US" altLang="zh-CN" dirty="0"/>
          </a:p>
          <a:p>
            <a:r>
              <a:rPr lang="zh-CN" altLang="en-US" dirty="0"/>
              <a:t>最后是进行数字后端设计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8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这是我具体的计划安排，红色字体显示已完成部分，黑色是后续部分，将在未来</a:t>
            </a:r>
            <a:r>
              <a:rPr lang="en-US" altLang="zh-CN" dirty="0"/>
              <a:t>8</a:t>
            </a:r>
            <a:r>
              <a:rPr lang="zh-CN" altLang="en-US" dirty="0"/>
              <a:t>周完成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18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这是整体的设计路线路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25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最后附上改进</a:t>
            </a:r>
            <a:r>
              <a:rPr lang="en-US" altLang="zh-CN" dirty="0" err="1"/>
              <a:t>cordic</a:t>
            </a:r>
            <a:r>
              <a:rPr lang="zh-CN" altLang="en-US" dirty="0"/>
              <a:t>公式的推导</a:t>
            </a:r>
            <a:endParaRPr lang="en-US" altLang="zh-CN" dirty="0"/>
          </a:p>
          <a:p>
            <a:r>
              <a:rPr lang="zh-CN" altLang="en-US" dirty="0"/>
              <a:t>利用一处近似条件，减少了计算量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90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我的中期报告结束了，谢谢老师聆听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6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</a:t>
            </a:r>
            <a:r>
              <a:rPr lang="zh-CN" altLang="en-US" dirty="0" smtClean="0"/>
              <a:t>分为五个</a:t>
            </a:r>
            <a:r>
              <a:rPr lang="zh-CN" altLang="en-US" dirty="0"/>
              <a:t>部分：课题背景、课题目标、实施方案、进展情况</a:t>
            </a:r>
            <a:r>
              <a:rPr lang="zh-CN" altLang="en-US" dirty="0" smtClean="0"/>
              <a:t>、后续计划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对数控振荡器的描述如左上方图所示，数控振荡器需根据给定的频率控制字，输出对应周期的正弦波信号。</a:t>
            </a:r>
            <a:endParaRPr lang="en-US" altLang="zh-CN" dirty="0"/>
          </a:p>
          <a:p>
            <a:r>
              <a:rPr lang="zh-CN" altLang="en-US" dirty="0"/>
              <a:t>数控振荡器的应用主要分两大块，一块是无线通信系系统、军用雷达；另一块包括计算平台和网络设备等</a:t>
            </a:r>
            <a:endParaRPr lang="en-US" altLang="zh-CN" dirty="0"/>
          </a:p>
          <a:p>
            <a:r>
              <a:rPr lang="zh-CN" altLang="en-US" dirty="0"/>
              <a:t>我实现数控振荡器的方法是直接数字式</a:t>
            </a:r>
            <a:r>
              <a:rPr lang="en-US" altLang="zh-CN" dirty="0"/>
              <a:t>DDS</a:t>
            </a:r>
            <a:r>
              <a:rPr lang="zh-CN" altLang="en-US" dirty="0"/>
              <a:t>，包括生成相位的相位累加器</a:t>
            </a:r>
            <a:r>
              <a:rPr lang="en-US" altLang="zh-CN" dirty="0"/>
              <a:t>(PA)</a:t>
            </a:r>
            <a:r>
              <a:rPr lang="zh-CN" altLang="en-US" dirty="0"/>
              <a:t>模块，将相位转化为正弦波幅度的相位幅度转换器</a:t>
            </a:r>
            <a:r>
              <a:rPr lang="en-US" altLang="zh-CN" dirty="0"/>
              <a:t>(PAC)</a:t>
            </a:r>
            <a:r>
              <a:rPr lang="zh-CN" altLang="en-US" dirty="0"/>
              <a:t>模块，以及连接</a:t>
            </a:r>
            <a:r>
              <a:rPr lang="en-US" altLang="zh-CN" dirty="0"/>
              <a:t>PA/PAC</a:t>
            </a:r>
            <a:r>
              <a:rPr lang="zh-CN" altLang="en-US" dirty="0"/>
              <a:t>，进行相位压缩的</a:t>
            </a:r>
            <a:r>
              <a:rPr lang="en-US" altLang="zh-CN" dirty="0"/>
              <a:t>PC</a:t>
            </a:r>
            <a:r>
              <a:rPr lang="zh-CN" altLang="en-US" dirty="0"/>
              <a:t>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3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</a:t>
            </a:r>
            <a:r>
              <a:rPr lang="zh-CN" altLang="en-US" dirty="0" smtClean="0"/>
              <a:t>分割并转换</a:t>
            </a:r>
            <a:r>
              <a:rPr lang="zh-CN" altLang="en-US" dirty="0"/>
              <a:t>成了象限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地址、旋转索引三</a:t>
            </a:r>
            <a:r>
              <a:rPr lang="zh-CN" altLang="en-US" dirty="0"/>
              <a:t>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如右上</a:t>
            </a:r>
            <a:r>
              <a:rPr lang="zh-CN" altLang="en-US" dirty="0"/>
              <a:t>图所示，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模块的索引压缩会产生周期性噪声，影响杂散性能</a:t>
            </a:r>
            <a:endParaRPr lang="en-US" altLang="zh-CN" dirty="0"/>
          </a:p>
          <a:p>
            <a:r>
              <a:rPr lang="en-US" altLang="zh-CN" dirty="0"/>
              <a:t>PAC</a:t>
            </a:r>
            <a:r>
              <a:rPr lang="zh-CN" altLang="en-US" dirty="0"/>
              <a:t>模块的输出量化会产生高斯白噪声，影响底噪。</a:t>
            </a:r>
            <a:endParaRPr lang="en-US" altLang="zh-CN" dirty="0"/>
          </a:p>
          <a:p>
            <a:r>
              <a:rPr lang="zh-CN" altLang="en-US" dirty="0"/>
              <a:t>为实现高精度，必须提高索引位数和量化</a:t>
            </a:r>
            <a:r>
              <a:rPr lang="zh-CN" altLang="en-US" dirty="0" smtClean="0"/>
              <a:t>位数。同时</a:t>
            </a:r>
            <a:r>
              <a:rPr lang="zh-CN" altLang="en-US" dirty="0"/>
              <a:t>索引的分配也需要</a:t>
            </a:r>
            <a:r>
              <a:rPr lang="zh-CN" altLang="en-US" dirty="0" smtClean="0"/>
              <a:t>注意，否则可能会增大噪声</a:t>
            </a:r>
            <a:r>
              <a:rPr lang="zh-CN" altLang="en-US" baseline="0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下表</a:t>
            </a:r>
            <a:r>
              <a:rPr lang="zh-CN" altLang="en-US" dirty="0"/>
              <a:t>显示</a:t>
            </a:r>
            <a:r>
              <a:rPr lang="zh-CN" altLang="en-US" dirty="0" smtClean="0"/>
              <a:t>了两种版本的</a:t>
            </a:r>
            <a:r>
              <a:rPr lang="zh-CN" altLang="en-US" dirty="0"/>
              <a:t>差别，</a:t>
            </a:r>
            <a:r>
              <a:rPr lang="en-US" altLang="zh-CN" dirty="0"/>
              <a:t>16 bit</a:t>
            </a:r>
            <a:r>
              <a:rPr lang="zh-CN" altLang="en-US" dirty="0"/>
              <a:t> 版本在 最大杂散分量</a:t>
            </a:r>
            <a:r>
              <a:rPr lang="en-US" altLang="zh-CN" dirty="0"/>
              <a:t>SFDR &amp; SNR </a:t>
            </a:r>
            <a:r>
              <a:rPr lang="zh-CN" altLang="en-US" dirty="0"/>
              <a:t>都有相当大的提高。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4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cordic</a:t>
            </a:r>
            <a:r>
              <a:rPr lang="zh-CN" altLang="en-US" dirty="0"/>
              <a:t>矩阵旋转模块的计算量比较大，需要用流水线加速。</a:t>
            </a:r>
            <a:endParaRPr lang="en-US" altLang="zh-CN" dirty="0"/>
          </a:p>
          <a:p>
            <a:r>
              <a:rPr lang="zh-CN" altLang="en-US" dirty="0"/>
              <a:t>通过改进的</a:t>
            </a:r>
            <a:r>
              <a:rPr lang="en-US" altLang="zh-CN" dirty="0" err="1"/>
              <a:t>cordic</a:t>
            </a:r>
            <a:r>
              <a:rPr lang="zh-CN" altLang="en-US" dirty="0"/>
              <a:t>算法，我得到了迭代公式如红框所示，如右下角所示，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为其电路实现，</a:t>
            </a:r>
            <a:endParaRPr lang="en-US" altLang="zh-CN" dirty="0"/>
          </a:p>
          <a:p>
            <a:r>
              <a:rPr lang="zh-CN" altLang="en-US" dirty="0"/>
              <a:t>通过级联</a:t>
            </a:r>
            <a:r>
              <a:rPr lang="en-US" altLang="zh-CN" dirty="0" err="1"/>
              <a:t>cordic</a:t>
            </a:r>
            <a:r>
              <a:rPr lang="en-US" altLang="zh-CN" dirty="0"/>
              <a:t> cell </a:t>
            </a:r>
            <a:r>
              <a:rPr lang="zh-CN" altLang="en-US" dirty="0"/>
              <a:t>级联实现了公式迭代的效果。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5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最后是仿真平台的搭建，分为</a:t>
            </a:r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modelsim</a:t>
            </a:r>
            <a:r>
              <a:rPr lang="en-US" altLang="zh-CN" dirty="0"/>
              <a:t> </a:t>
            </a:r>
            <a:r>
              <a:rPr lang="zh-CN" altLang="en-US" dirty="0"/>
              <a:t>端</a:t>
            </a:r>
            <a:endParaRPr lang="en-US" altLang="zh-CN" dirty="0"/>
          </a:p>
          <a:p>
            <a:r>
              <a:rPr lang="zh-CN" altLang="en-US" dirty="0"/>
              <a:t>通过在</a:t>
            </a:r>
            <a:r>
              <a:rPr lang="en-US" altLang="zh-CN" dirty="0" err="1"/>
              <a:t>Matlab</a:t>
            </a:r>
            <a:r>
              <a:rPr lang="zh-CN" altLang="en-US" dirty="0"/>
              <a:t>和</a:t>
            </a:r>
            <a:r>
              <a:rPr lang="en-US" altLang="zh-CN" dirty="0" err="1"/>
              <a:t>modelsim</a:t>
            </a:r>
            <a:r>
              <a:rPr lang="zh-CN" altLang="en-US" dirty="0"/>
              <a:t>上搭建了二进制计算平台，可以实现功能性仿真</a:t>
            </a:r>
            <a:endParaRPr lang="en-US" altLang="zh-CN" dirty="0"/>
          </a:p>
          <a:p>
            <a:r>
              <a:rPr lang="zh-CN" altLang="en-US" dirty="0"/>
              <a:t>另外实现了两平台的联合，</a:t>
            </a:r>
            <a:r>
              <a:rPr lang="en-US" altLang="zh-CN" dirty="0" err="1"/>
              <a:t>matlab</a:t>
            </a:r>
            <a:r>
              <a:rPr lang="zh-CN" altLang="en-US" dirty="0"/>
              <a:t>生成查找表数据通过文件写入</a:t>
            </a:r>
            <a:r>
              <a:rPr lang="en-US" altLang="zh-CN" dirty="0" err="1"/>
              <a:t>modelsim</a:t>
            </a:r>
            <a:r>
              <a:rPr lang="zh-CN" altLang="en-US" dirty="0"/>
              <a:t>，</a:t>
            </a:r>
            <a:r>
              <a:rPr lang="en-US" altLang="zh-CN" dirty="0" err="1"/>
              <a:t>modelsim</a:t>
            </a:r>
            <a:r>
              <a:rPr lang="zh-CN" altLang="en-US" dirty="0"/>
              <a:t>输出波形数据导入</a:t>
            </a:r>
            <a:r>
              <a:rPr lang="en-US" altLang="zh-CN" dirty="0" err="1"/>
              <a:t>matlab</a:t>
            </a:r>
            <a:r>
              <a:rPr lang="zh-CN" altLang="en-US" dirty="0"/>
              <a:t>进行</a:t>
            </a:r>
            <a:r>
              <a:rPr lang="en-US" altLang="zh-CN" dirty="0" err="1"/>
              <a:t>fft</a:t>
            </a:r>
            <a:r>
              <a:rPr lang="zh-CN" altLang="en-US" dirty="0"/>
              <a:t>分析，构成闭环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5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进展情况这部分首先展示仿真平台的功能性仿真的结果</a:t>
            </a:r>
            <a:endParaRPr lang="en-US" altLang="zh-CN" dirty="0"/>
          </a:p>
          <a:p>
            <a:r>
              <a:rPr lang="zh-CN" altLang="en-US" dirty="0"/>
              <a:t>上图是</a:t>
            </a:r>
            <a:r>
              <a:rPr lang="en-US" altLang="zh-CN" dirty="0" err="1"/>
              <a:t>modelsim</a:t>
            </a:r>
            <a:r>
              <a:rPr lang="zh-CN" altLang="en-US" dirty="0"/>
              <a:t>生成的正弦比和线性相位</a:t>
            </a:r>
            <a:endParaRPr lang="en-US" altLang="zh-CN" dirty="0"/>
          </a:p>
          <a:p>
            <a:r>
              <a:rPr lang="zh-CN" altLang="en-US" dirty="0"/>
              <a:t>将上图的波形导入</a:t>
            </a:r>
            <a:r>
              <a:rPr lang="en-US" altLang="zh-CN" dirty="0" err="1"/>
              <a:t>matlab</a:t>
            </a:r>
            <a:r>
              <a:rPr lang="zh-CN" altLang="en-US" dirty="0"/>
              <a:t>中进行</a:t>
            </a:r>
            <a:r>
              <a:rPr lang="en-US" altLang="zh-CN" dirty="0" err="1"/>
              <a:t>fft</a:t>
            </a:r>
            <a:r>
              <a:rPr lang="zh-CN" altLang="en-US" dirty="0"/>
              <a:t>分析得到下图，找出</a:t>
            </a:r>
            <a:r>
              <a:rPr lang="en-US" altLang="zh-CN" dirty="0"/>
              <a:t>16bit SFDR</a:t>
            </a:r>
            <a:r>
              <a:rPr lang="zh-CN" altLang="en-US" dirty="0"/>
              <a:t>值为</a:t>
            </a:r>
            <a:r>
              <a:rPr lang="en-US" altLang="zh-CN" dirty="0"/>
              <a:t>100 </a:t>
            </a:r>
            <a:r>
              <a:rPr lang="en-US" altLang="zh-CN" dirty="0" err="1"/>
              <a:t>dBc</a:t>
            </a:r>
            <a:r>
              <a:rPr lang="zh-CN" altLang="en-US" dirty="0"/>
              <a:t>，相比</a:t>
            </a:r>
            <a:r>
              <a:rPr lang="en-US" altLang="zh-CN" dirty="0"/>
              <a:t>10 bit</a:t>
            </a:r>
            <a:r>
              <a:rPr lang="zh-CN" altLang="en-US" dirty="0"/>
              <a:t>版提升了</a:t>
            </a:r>
            <a:r>
              <a:rPr lang="en-US" altLang="zh-CN" dirty="0"/>
              <a:t>42 </a:t>
            </a:r>
            <a:r>
              <a:rPr lang="en-US" altLang="zh-CN" dirty="0" err="1"/>
              <a:t>dBc</a:t>
            </a:r>
            <a:endParaRPr lang="en-US" altLang="zh-CN" dirty="0"/>
          </a:p>
          <a:p>
            <a:r>
              <a:rPr lang="zh-CN" altLang="en-US" dirty="0"/>
              <a:t>通过两平台相互验证，能说明方案设计基本正确。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13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0.png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5.png"/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15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492369" y="1915551"/>
            <a:ext cx="8651631" cy="1828800"/>
          </a:xfrm>
        </p:spPr>
        <p:txBody>
          <a:bodyPr/>
          <a:lstStyle/>
          <a:p>
            <a:r>
              <a:rPr lang="zh-CN" altLang="en-US" sz="4000" dirty="0"/>
              <a:t>超高速高精度数控振荡器</a:t>
            </a:r>
            <a:r>
              <a:rPr lang="en-US" altLang="zh-CN" sz="4000" dirty="0"/>
              <a:t>(NCO)</a:t>
            </a:r>
            <a:r>
              <a:rPr lang="zh-CN" altLang="en-US" sz="4000" dirty="0"/>
              <a:t>设计 </a:t>
            </a:r>
            <a:endParaRPr lang="zh-CN" altLang="en-US" sz="40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姓名：杨一雄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班级：无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38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学号：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2013011248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指导老师：杨华中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384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论文答辩</a:t>
            </a:r>
            <a:endParaRPr lang="zh-CN" altLang="en-US" sz="3200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0" y="6527223"/>
            <a:ext cx="2895600" cy="476250"/>
          </a:xfrm>
        </p:spPr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</a:rPr>
              <a:t>1/16</a:t>
            </a: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流水线加速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89627" y="901606"/>
            <a:ext cx="7969369" cy="3546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190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寻找合适的位置插入寄存器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产生的滞后时间为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148080" y="6323207"/>
            <a:ext cx="6695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Fig10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流水线版仿真波形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370263" y="4764637"/>
            <a:ext cx="298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10/16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30060" y="1340122"/>
            <a:ext cx="7428936" cy="2245919"/>
            <a:chOff x="898523" y="1548753"/>
            <a:chExt cx="5978624" cy="2363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898523" y="1548753"/>
              <a:ext cx="5978624" cy="2363750"/>
              <a:chOff x="898522" y="1548752"/>
              <a:chExt cx="5978613" cy="2363743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898522" y="1548752"/>
                <a:ext cx="5978613" cy="2363743"/>
                <a:chOff x="1358537" y="1479005"/>
                <a:chExt cx="6123608" cy="2363743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1358537" y="1479005"/>
                  <a:ext cx="6123608" cy="2363743"/>
                  <a:chOff x="1358537" y="1479005"/>
                  <a:chExt cx="6123608" cy="2363743"/>
                </a:xfrm>
              </p:grpSpPr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1358537" y="1479005"/>
                    <a:ext cx="6123608" cy="2363743"/>
                    <a:chOff x="317956" y="2233681"/>
                    <a:chExt cx="6293151" cy="2470086"/>
                  </a:xfrm>
                </p:grpSpPr>
                <p:grpSp>
                  <p:nvGrpSpPr>
                    <p:cNvPr id="48" name="组合 47"/>
                    <p:cNvGrpSpPr/>
                    <p:nvPr/>
                  </p:nvGrpSpPr>
                  <p:grpSpPr>
                    <a:xfrm>
                      <a:off x="317956" y="2233681"/>
                      <a:ext cx="6211446" cy="2470086"/>
                      <a:chOff x="400430" y="2259190"/>
                      <a:chExt cx="6211446" cy="2470086"/>
                    </a:xfrm>
                  </p:grpSpPr>
                  <p:grpSp>
                    <p:nvGrpSpPr>
                      <p:cNvPr id="50" name="组合 49"/>
                      <p:cNvGrpSpPr/>
                      <p:nvPr/>
                    </p:nvGrpSpPr>
                    <p:grpSpPr>
                      <a:xfrm>
                        <a:off x="400430" y="2259190"/>
                        <a:ext cx="6211446" cy="2470086"/>
                        <a:chOff x="400430" y="2259190"/>
                        <a:chExt cx="6211446" cy="2470086"/>
                      </a:xfrm>
                    </p:grpSpPr>
                    <p:cxnSp>
                      <p:nvCxnSpPr>
                        <p:cNvPr id="52" name="直接箭头连接符 51"/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770305" y="4457197"/>
                          <a:ext cx="13494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直接箭头连接符 52"/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466587" y="4479204"/>
                          <a:ext cx="13494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4" name="组合 53"/>
                        <p:cNvGrpSpPr/>
                        <p:nvPr/>
                      </p:nvGrpSpPr>
                      <p:grpSpPr>
                        <a:xfrm>
                          <a:off x="400430" y="2259190"/>
                          <a:ext cx="6211446" cy="2470086"/>
                          <a:chOff x="400430" y="2259190"/>
                          <a:chExt cx="6211446" cy="2470086"/>
                        </a:xfrm>
                      </p:grpSpPr>
                      <p:cxnSp>
                        <p:nvCxnSpPr>
                          <p:cNvPr id="55" name="直接箭头连接符 54"/>
                          <p:cNvCxnSpPr>
                            <a:endCxn id="56" idx="0"/>
                          </p:cNvCxnSpPr>
                          <p:nvPr/>
                        </p:nvCxnSpPr>
                        <p:spPr>
                          <a:xfrm>
                            <a:off x="4194546" y="3003376"/>
                            <a:ext cx="0" cy="118272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6" name="矩形 55"/>
                          <p:cNvSpPr/>
                          <p:nvPr/>
                        </p:nvSpPr>
                        <p:spPr>
                          <a:xfrm>
                            <a:off x="3917230" y="4186100"/>
                            <a:ext cx="554631" cy="5421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4"/>
                          </a:lnRef>
                          <a:fillRef idx="1">
                            <a:schemeClr val="lt1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300" dirty="0" err="1"/>
                              <a:t>cordic</a:t>
                            </a:r>
                            <a:endParaRPr lang="en-US" altLang="zh-CN" sz="1300" dirty="0"/>
                          </a:p>
                          <a:p>
                            <a:pPr algn="ctr"/>
                            <a:r>
                              <a:rPr lang="en-US" altLang="zh-CN" sz="1300" dirty="0"/>
                              <a:t>cell</a:t>
                            </a:r>
                          </a:p>
                        </p:txBody>
                      </p:sp>
                      <p:cxnSp>
                        <p:nvCxnSpPr>
                          <p:cNvPr id="57" name="直接箭头连接符 56"/>
                          <p:cNvCxnSpPr>
                            <a:endCxn id="58" idx="0"/>
                          </p:cNvCxnSpPr>
                          <p:nvPr/>
                        </p:nvCxnSpPr>
                        <p:spPr>
                          <a:xfrm>
                            <a:off x="4890828" y="2994376"/>
                            <a:ext cx="0" cy="118887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8" name="矩形 57"/>
                          <p:cNvSpPr/>
                          <p:nvPr/>
                        </p:nvSpPr>
                        <p:spPr>
                          <a:xfrm>
                            <a:off x="4613513" y="4183251"/>
                            <a:ext cx="554631" cy="5421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4"/>
                          </a:lnRef>
                          <a:fillRef idx="1">
                            <a:schemeClr val="lt1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300" dirty="0" err="1"/>
                              <a:t>cordic</a:t>
                            </a:r>
                            <a:endParaRPr lang="en-US" altLang="zh-CN" sz="1300" dirty="0"/>
                          </a:p>
                          <a:p>
                            <a:pPr algn="ctr"/>
                            <a:r>
                              <a:rPr lang="en-US" altLang="zh-CN" sz="1300" dirty="0"/>
                              <a:t>cell</a:t>
                            </a:r>
                          </a:p>
                        </p:txBody>
                      </p:sp>
                      <p:grpSp>
                        <p:nvGrpSpPr>
                          <p:cNvPr id="59" name="组合 58"/>
                          <p:cNvGrpSpPr/>
                          <p:nvPr/>
                        </p:nvGrpSpPr>
                        <p:grpSpPr>
                          <a:xfrm>
                            <a:off x="400430" y="2259190"/>
                            <a:ext cx="6211446" cy="2470086"/>
                            <a:chOff x="381000" y="2177716"/>
                            <a:chExt cx="6211446" cy="2470086"/>
                          </a:xfrm>
                        </p:grpSpPr>
                        <p:cxnSp>
                          <p:nvCxnSpPr>
                            <p:cNvPr id="61" name="直接箭头连接符 60"/>
                            <p:cNvCxnSpPr>
                              <a:endCxn id="83" idx="0"/>
                            </p:cNvCxnSpPr>
                            <p:nvPr/>
                          </p:nvCxnSpPr>
                          <p:spPr>
                            <a:xfrm>
                              <a:off x="2770685" y="2921902"/>
                              <a:ext cx="1" cy="1183705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62" name="组合 61"/>
                            <p:cNvGrpSpPr/>
                            <p:nvPr/>
                          </p:nvGrpSpPr>
                          <p:grpSpPr>
                            <a:xfrm>
                              <a:off x="381000" y="2177716"/>
                              <a:ext cx="6211446" cy="2470086"/>
                              <a:chOff x="381000" y="2177716"/>
                              <a:chExt cx="6211446" cy="2470086"/>
                            </a:xfrm>
                          </p:grpSpPr>
                          <p:grpSp>
                            <p:nvGrpSpPr>
                              <p:cNvPr id="63" name="组合 62"/>
                              <p:cNvGrpSpPr/>
                              <p:nvPr/>
                            </p:nvGrpSpPr>
                            <p:grpSpPr>
                              <a:xfrm>
                                <a:off x="381000" y="2177716"/>
                                <a:ext cx="6211446" cy="2470086"/>
                                <a:chOff x="813848" y="808089"/>
                                <a:chExt cx="9257127" cy="3931053"/>
                              </a:xfrm>
                            </p:grpSpPr>
                            <p:sp>
                              <p:nvSpPr>
                                <p:cNvPr id="66" name="文本框 65"/>
                                <p:cNvSpPr txBox="1"/>
                                <p:nvPr/>
                              </p:nvSpPr>
                              <p:spPr>
                                <a:xfrm>
                                  <a:off x="1211466" y="808089"/>
                                  <a:ext cx="1308692" cy="33522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zh-CN" sz="1200" dirty="0"/>
                                    <a:t>16 bits</a:t>
                                  </a:r>
                                  <a:endParaRPr lang="zh-CN" altLang="en-US" sz="1200" dirty="0"/>
                                </a:p>
                              </p:txBody>
                            </p:sp>
                            <p:grpSp>
                              <p:nvGrpSpPr>
                                <p:cNvPr id="67" name="组合 66"/>
                                <p:cNvGrpSpPr/>
                                <p:nvPr/>
                              </p:nvGrpSpPr>
                              <p:grpSpPr>
                                <a:xfrm>
                                  <a:off x="813848" y="1190250"/>
                                  <a:ext cx="9257127" cy="3548892"/>
                                  <a:chOff x="810820" y="1190250"/>
                                  <a:chExt cx="10206341" cy="2935326"/>
                                </a:xfrm>
                              </p:grpSpPr>
                              <p:grpSp>
                                <p:nvGrpSpPr>
                                  <p:cNvPr id="68" name="组合 67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0820" y="1190250"/>
                                    <a:ext cx="10206341" cy="2935326"/>
                                    <a:chOff x="762337" y="2104650"/>
                                    <a:chExt cx="9024697" cy="2426942"/>
                                  </a:xfrm>
                                </p:grpSpPr>
                                <p:sp>
                                  <p:nvSpPr>
                                    <p:cNvPr id="71" name="文本框 70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001132" y="3132146"/>
                                      <a:ext cx="1157176" cy="31503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sz="1200" dirty="0"/>
                                        <a:t>3~5 bit</a:t>
                                      </a:r>
                                      <a:endParaRPr lang="zh-CN" altLang="en-US" sz="1200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72" name="组合 7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1118" y="3000997"/>
                                      <a:ext cx="2411803" cy="1245239"/>
                                      <a:chOff x="798588" y="2919887"/>
                                      <a:chExt cx="2411803" cy="1245239"/>
                                    </a:xfrm>
                                  </p:grpSpPr>
                                  <p:cxnSp>
                                    <p:nvCxnSpPr>
                                      <p:cNvPr id="107" name="直接连接符 106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3201651" y="2919887"/>
                                        <a:ext cx="0" cy="427899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08" name="直接连接符 107"/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798588" y="3338429"/>
                                        <a:ext cx="2411803" cy="0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09" name="直接连接符 108"/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798588" y="3338430"/>
                                        <a:ext cx="0" cy="826696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10" name="直接箭头连接符 109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798590" y="4165126"/>
                                        <a:ext cx="30120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73" name="组合 7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62337" y="2104650"/>
                                      <a:ext cx="9024697" cy="2426942"/>
                                      <a:chOff x="762337" y="2104650"/>
                                      <a:chExt cx="9024697" cy="2426942"/>
                                    </a:xfrm>
                                  </p:grpSpPr>
                                  <p:sp>
                                    <p:nvSpPr>
                                      <p:cNvPr id="74" name="矩形 7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92323" y="3937332"/>
                                        <a:ext cx="2395459" cy="590091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  <p:style>
                                      <a:lnRef idx="2">
                                        <a:schemeClr val="accent4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accent4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sz="1200" dirty="0"/>
                                          <a:t>ROM</a:t>
                                        </a: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75" name="组合 74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62337" y="2104650"/>
                                        <a:ext cx="9024697" cy="2426942"/>
                                        <a:chOff x="290980" y="1864248"/>
                                        <a:chExt cx="9024697" cy="2426942"/>
                                      </a:xfrm>
                                    </p:grpSpPr>
                                    <p:grpSp>
                                      <p:nvGrpSpPr>
                                        <p:cNvPr id="78" name="组合 77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90980" y="1864248"/>
                                          <a:ext cx="4070984" cy="2426942"/>
                                          <a:chOff x="290980" y="1864248"/>
                                          <a:chExt cx="4070984" cy="2426942"/>
                                        </a:xfrm>
                                      </p:grpSpPr>
                                      <p:grpSp>
                                        <p:nvGrpSpPr>
                                          <p:cNvPr id="80" name="组合 79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90980" y="1864248"/>
                                            <a:ext cx="2061496" cy="896346"/>
                                            <a:chOff x="1372662" y="2013439"/>
                                            <a:chExt cx="3700500" cy="1608992"/>
                                          </a:xfrm>
                                        </p:grpSpPr>
                                        <p:cxnSp>
                                          <p:nvCxnSpPr>
                                            <p:cNvPr id="85" name="直接箭头连接符 84"/>
                                            <p:cNvCxnSpPr/>
                                            <p:nvPr/>
                                          </p:nvCxnSpPr>
                                          <p:spPr>
                                            <a:xfrm>
                                              <a:off x="3763108" y="2998178"/>
                                              <a:ext cx="457199" cy="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905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grpSp>
                                          <p:nvGrpSpPr>
                                            <p:cNvPr id="86" name="组合 85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372662" y="2013439"/>
                                              <a:ext cx="3700500" cy="1608992"/>
                                              <a:chOff x="546186" y="1565031"/>
                                              <a:chExt cx="3700500" cy="1608992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87" name="组合 86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931985" y="1565031"/>
                                                <a:ext cx="3314701" cy="967154"/>
                                                <a:chOff x="931985" y="1565031"/>
                                                <a:chExt cx="3314701" cy="967154"/>
                                              </a:xfrm>
                                            </p:grpSpPr>
                                            <p:cxnSp>
                                              <p:nvCxnSpPr>
                                                <p:cNvPr id="103" name="直接箭头连接符 102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931985" y="2112351"/>
                                                  <a:ext cx="764930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104" name="直接连接符 103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 flipV="1">
                                                  <a:off x="931985" y="1573823"/>
                                                  <a:ext cx="0" cy="536331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105" name="直接连接符 104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931985" y="1565031"/>
                                                  <a:ext cx="3314701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106" name="直接连接符 105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4246686" y="1565031"/>
                                                  <a:ext cx="0" cy="967154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sp>
                                            <p:nvSpPr>
                                              <p:cNvPr id="88" name="矩形 87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3393831" y="1960685"/>
                                                <a:ext cx="580292" cy="1213338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</p:spPr>
                                            <p:style>
                                              <a:lnRef idx="2">
                                                <a:schemeClr val="accent4"/>
                                              </a:lnRef>
                                              <a:fillRef idx="1">
                                                <a:schemeClr val="lt1"/>
                                              </a:fillRef>
                                              <a:effectRef idx="0">
                                                <a:schemeClr val="accent4"/>
                                              </a:effectRef>
                                              <a:fontRef idx="minor">
                                                <a:schemeClr val="dk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altLang="zh-CN" sz="1200" dirty="0"/>
                                                  <a:t>PA</a:t>
                                                </a:r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89" name="组合 88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46186" y="2715174"/>
                                                <a:ext cx="1150729" cy="411510"/>
                                                <a:chOff x="546186" y="2715174"/>
                                                <a:chExt cx="1150729" cy="411510"/>
                                              </a:xfrm>
                                            </p:grpSpPr>
                                            <p:cxnSp>
                                              <p:nvCxnSpPr>
                                                <p:cNvPr id="101" name="直接箭头连接符 100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1314450" y="3006236"/>
                                                  <a:ext cx="382465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2"/>
                                                  </a:solidFill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mc:AlternateContent xmlns:mc="http://schemas.openxmlformats.org/markup-compatibility/2006" xmlns:a14="http://schemas.microsoft.com/office/drawing/2010/main">
                                              <mc:Choice Requires="a14">
                                                <p:sp>
                                                  <p:nvSpPr>
                                                    <p:cNvPr id="102" name="文本框 101"/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46186" y="2715174"/>
                                                      <a:ext cx="791309" cy="41151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squar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pPr algn="ctr"/>
                                                      <a14:m>
                                                        <m:oMathPara xmlns:m="http://schemas.openxmlformats.org/officeDocument/2006/math">
                                                          <m:oMathParaPr>
                                                            <m:jc m:val="centerGroup"/>
                                                          </m:oMathParaPr>
                                                          <m:oMath xmlns:m="http://schemas.openxmlformats.org/officeDocument/2006/math">
                                                            <m:r>
                                                              <a:rPr lang="en-US" altLang="zh-CN" sz="120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∆</m:t>
                                                            </m:r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a:rPr lang="en-US" altLang="zh-CN" sz="120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acc</m:t>
                                                            </m:r>
                                                          </m:oMath>
                                                        </m:oMathPara>
                                                      </a14:m>
                                                      <a:endParaRPr lang="zh-CN" altLang="en-US" sz="1200" dirty="0"/>
                                                    </a:p>
                                                  </p:txBody>
                                                </p:sp>
                                              </mc:Choice>
                                              <mc:Fallback xmlns="">
                                                <p:sp>
                                                  <p:nvSpPr>
                                                    <p:cNvPr id="113" name="文本框 112"/>
                                                    <p:cNvSpPr txBox="1">
                                                      <a:spLocks noRot="1" noChangeAspect="1" noMove="1" noResize="1" noEditPoints="1" noAdjustHandles="1" noChangeArrowheads="1" noChangeShapeType="1" noTextEdit="1"/>
                                                    </p:cNvSpPr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46186" y="2715174"/>
                                                      <a:ext cx="791309" cy="41151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blipFill>
                                                      <a:blip r:embed="rId3"/>
                                                      <a:stretch>
                                                        <a:fillRect l="-26531" r="-6122" b="-17647"/>
                                                      </a:stretch>
                                                    </a:blipFill>
                                                  </p:spPr>
                                                  <p:txBody>
                                                    <a:bodyPr/>
                                                    <a:lstStyle/>
                                                    <a:p>
                                                      <a:r>
                                                        <a:rPr lang="zh-CN" altLang="en-US">
                                                          <a:noFill/>
                                                        </a:rPr>
                                                        <a:t> 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mc:Fallback>
                                            </mc:AlternateContent>
                                          </p:grpSp>
                                          <p:grpSp>
                                            <p:nvGrpSpPr>
                                              <p:cNvPr id="90" name="组合 89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696915" y="1960685"/>
                                                <a:ext cx="1239717" cy="1213338"/>
                                                <a:chOff x="1696915" y="1960685"/>
                                                <a:chExt cx="1239717" cy="1213338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91" name="组合 90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696915" y="1960685"/>
                                                  <a:ext cx="1239717" cy="1213338"/>
                                                  <a:chOff x="1090245" y="1397977"/>
                                                  <a:chExt cx="1239717" cy="1213338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93" name="直接连接符 92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1397977"/>
                                                    <a:ext cx="633046" cy="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94" name="直接连接符 93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723292" y="1397977"/>
                                                    <a:ext cx="597879" cy="597879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95" name="直接连接符 94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1397977"/>
                                                    <a:ext cx="0" cy="298938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96" name="直接连接符 95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1705708"/>
                                                    <a:ext cx="272561" cy="272561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97" name="直接连接符 96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1090246" y="1987062"/>
                                                    <a:ext cx="272562" cy="272562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98" name="直接连接符 97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2259624"/>
                                                    <a:ext cx="0" cy="351691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99" name="直接连接符 98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1723292" y="1987062"/>
                                                    <a:ext cx="606670" cy="60667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00" name="直接连接符 99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1090245" y="2611315"/>
                                                    <a:ext cx="633047" cy="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  <p:sp>
                                              <p:nvSpPr>
                                                <p:cNvPr id="92" name="文本框 91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969476" y="2365105"/>
                                                  <a:ext cx="835270" cy="411510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r>
                                                    <a:rPr lang="en-US" altLang="zh-CN" sz="1200" dirty="0"/>
                                                    <a:t>+</a:t>
                                                  </a:r>
                                                  <a:endParaRPr lang="zh-CN" altLang="en-US" sz="1200" dirty="0"/>
                                                </a:p>
                                              </p:txBody>
                                            </p:sp>
                                          </p:grpSp>
                                        </p:grpSp>
                                      </p:grpSp>
                                      <p:grpSp>
                                        <p:nvGrpSpPr>
                                          <p:cNvPr id="81" name="组合 80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3360070" y="2567468"/>
                                            <a:ext cx="1001894" cy="1723722"/>
                                            <a:chOff x="2945404" y="2567468"/>
                                            <a:chExt cx="1001894" cy="1723722"/>
                                          </a:xfrm>
                                        </p:grpSpPr>
                                        <p:sp>
                                          <p:nvSpPr>
                                            <p:cNvPr id="82" name="文本框 81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014695" y="2567468"/>
                                              <a:ext cx="421867" cy="77756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sz="1200" dirty="0"/>
                                                <a:t>MSB</a:t>
                                              </a:r>
                                            </a:p>
                                            <a:p>
                                              <a:pPr algn="ctr"/>
                                              <a:r>
                                                <a:rPr lang="en-US" altLang="zh-CN" sz="1200" dirty="0"/>
                                                <a:t>6 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3" name="矩形 82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2945404" y="3701100"/>
                                              <a:ext cx="805834" cy="59009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  <p:style>
                                            <a:lnRef idx="2">
                                              <a:schemeClr val="accent4"/>
                                            </a:lnRef>
                                            <a:fillRef idx="1">
                                              <a:schemeClr val="lt1"/>
                                            </a:fillRef>
                                            <a:effectRef idx="0">
                                              <a:schemeClr val="accent4"/>
                                            </a:effectRef>
                                            <a:fontRef idx="minor">
                                              <a:schemeClr val="dk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sz="1300" dirty="0" err="1"/>
                                                <a:t>cordic</a:t>
                                              </a:r>
                                              <a:endParaRPr lang="en-US" altLang="zh-CN" sz="1300" dirty="0"/>
                                            </a:p>
                                            <a:p>
                                              <a:pPr algn="ctr"/>
                                              <a:r>
                                                <a:rPr lang="en-US" altLang="zh-CN" sz="1300" dirty="0"/>
                                                <a:t>cell</a:t>
                                              </a:r>
                                            </a:p>
                                          </p:txBody>
                                        </p:sp>
                                        <p:cxnSp>
                                          <p:nvCxnSpPr>
                                            <p:cNvPr id="84" name="直接箭头连接符 83"/>
                                            <p:cNvCxnSpPr>
                                              <a:cxnSpLocks/>
                                              <a:stCxn id="83" idx="3"/>
                                            </p:cNvCxnSpPr>
                                            <p:nvPr/>
                                          </p:nvCxnSpPr>
                                          <p:spPr>
                                            <a:xfrm>
                                              <a:off x="3751237" y="3996144"/>
                                              <a:ext cx="196061" cy="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905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pic>
                                      <p:nvPicPr>
                                        <p:cNvPr id="79" name="图片 78"/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4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8454738" y="3229275"/>
                                          <a:ext cx="860939" cy="73834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grpSp>
                                  <p:cxnSp>
                                    <p:nvCxnSpPr>
                                      <p:cNvPr id="76" name="直接箭头连接符 75"/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503045" y="4246237"/>
                                        <a:ext cx="303873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77" name="直接连接符 76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671991" y="2653234"/>
                                        <a:ext cx="5759250" cy="0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69" name="直接箭头连接符 68"/>
                                  <p:cNvCxnSpPr>
                                    <a:endCxn id="51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9502362" y="1841899"/>
                                    <a:ext cx="0" cy="1564935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70" name="文本框 69"/>
                                  <p:cNvSpPr txBox="1"/>
                                  <p:nvPr/>
                                </p:nvSpPr>
                                <p:spPr>
                                  <a:xfrm>
                                    <a:off x="8993367" y="2034541"/>
                                    <a:ext cx="630912" cy="114306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altLang="zh-CN" sz="1200" dirty="0"/>
                                      <a:t>0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altLang="zh-CN" sz="1200" dirty="0"/>
                                      <a:t>~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altLang="zh-CN" sz="1200" dirty="0"/>
                                      <a:t>2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altLang="zh-CN" sz="1200" dirty="0"/>
                                      <a:t>bit</a:t>
                                    </a:r>
                                    <a:endParaRPr lang="zh-CN" altLang="en-US" sz="1200" dirty="0"/>
                                  </a:p>
                                </p:txBody>
                              </p:sp>
                            </p:grpSp>
                          </p:grpSp>
                          <p:cxnSp>
                            <p:nvCxnSpPr>
                              <p:cNvPr id="64" name="直接箭头连接符 63"/>
                              <p:cNvCxnSpPr>
                                <a:endCxn id="65" idx="0"/>
                              </p:cNvCxnSpPr>
                              <p:nvPr/>
                            </p:nvCxnSpPr>
                            <p:spPr>
                              <a:xfrm>
                                <a:off x="3472243" y="2921902"/>
                                <a:ext cx="0" cy="1183704"/>
                              </a:xfrm>
                              <a:prstGeom prst="straightConnector1">
                                <a:avLst/>
                              </a:prstGeom>
                              <a:ln w="19050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65" name="矩形 64"/>
                              <p:cNvSpPr/>
                              <p:nvPr/>
                            </p:nvSpPr>
                            <p:spPr>
                              <a:xfrm>
                                <a:off x="3194928" y="4105606"/>
                                <a:ext cx="554631" cy="542194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accent4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300" dirty="0" err="1"/>
                                  <a:t>cordic</a:t>
                                </a:r>
                                <a:endParaRPr lang="en-US" altLang="zh-CN" sz="1300" dirty="0"/>
                              </a:p>
                              <a:p>
                                <a:pPr algn="ctr"/>
                                <a:r>
                                  <a:rPr lang="en-US" altLang="zh-CN" sz="1300" dirty="0"/>
                                  <a:t>cell</a:t>
                                </a:r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60" name="直接箭头连接符 59"/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173917" y="4457197"/>
                            <a:ext cx="261946" cy="202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51" name="矩形 50"/>
                      <p:cNvSpPr/>
                      <p:nvPr/>
                    </p:nvSpPr>
                    <p:spPr>
                      <a:xfrm>
                        <a:off x="5430090" y="4183251"/>
                        <a:ext cx="519800" cy="54219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300" dirty="0" err="1"/>
                          <a:t>Mirro</a:t>
                        </a:r>
                        <a:endParaRPr lang="en-US" altLang="zh-CN" sz="1300" dirty="0"/>
                      </a:p>
                    </p:txBody>
                  </p:sp>
                </p:grpSp>
                <p:cxnSp>
                  <p:nvCxnSpPr>
                    <p:cNvPr id="49" name="直接箭头连接符 48"/>
                    <p:cNvCxnSpPr>
                      <a:cxnSpLocks/>
                      <a:stCxn id="51" idx="3"/>
                    </p:cNvCxnSpPr>
                    <p:nvPr/>
                  </p:nvCxnSpPr>
                  <p:spPr>
                    <a:xfrm>
                      <a:off x="5867416" y="4428839"/>
                      <a:ext cx="743691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4130003" y="2348639"/>
                    <a:ext cx="285019" cy="683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MSB</a:t>
                    </a:r>
                  </a:p>
                  <a:p>
                    <a:pPr algn="ctr"/>
                    <a:r>
                      <a:rPr lang="en-US" altLang="zh-CN" sz="1200" dirty="0"/>
                      <a:t>7 </a:t>
                    </a:r>
                  </a:p>
                </p:txBody>
              </p:sp>
            </p:grpSp>
            <p:sp>
              <p:nvSpPr>
                <p:cNvPr id="42" name="文本框 41"/>
                <p:cNvSpPr txBox="1"/>
                <p:nvPr/>
              </p:nvSpPr>
              <p:spPr>
                <a:xfrm>
                  <a:off x="4822701" y="2324161"/>
                  <a:ext cx="298166" cy="683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MSB</a:t>
                  </a:r>
                </a:p>
                <a:p>
                  <a:pPr algn="ctr"/>
                  <a:r>
                    <a:rPr lang="en-US" altLang="zh-CN" sz="1200" dirty="0"/>
                    <a:t>8 </a:t>
                  </a: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5503069" y="2345680"/>
                  <a:ext cx="290459" cy="683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MSB</a:t>
                  </a:r>
                </a:p>
                <a:p>
                  <a:pPr algn="ctr"/>
                  <a:r>
                    <a:rPr lang="en-US" altLang="zh-CN" sz="1200" dirty="0"/>
                    <a:t>9 </a:t>
                  </a:r>
                </a:p>
              </p:txBody>
            </p:sp>
          </p:grpSp>
          <p:sp>
            <p:nvSpPr>
              <p:cNvPr id="40" name="矩形 39"/>
              <p:cNvSpPr/>
              <p:nvPr/>
            </p:nvSpPr>
            <p:spPr>
              <a:xfrm>
                <a:off x="2385384" y="1972349"/>
                <a:ext cx="211379" cy="59433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PC</a:t>
                </a: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698973" y="2144041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22530" y="2163589"/>
              <a:ext cx="370840" cy="197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989023" y="2159788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646579" y="2157942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367450" y="2146448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543584" y="4287583"/>
            <a:ext cx="5904430" cy="2021706"/>
            <a:chOff x="1543584" y="4287583"/>
            <a:chExt cx="5904430" cy="2021706"/>
          </a:xfrm>
        </p:grpSpPr>
        <p:grpSp>
          <p:nvGrpSpPr>
            <p:cNvPr id="23" name="组合 22"/>
            <p:cNvGrpSpPr/>
            <p:nvPr/>
          </p:nvGrpSpPr>
          <p:grpSpPr>
            <a:xfrm>
              <a:off x="1543584" y="4287583"/>
              <a:ext cx="5904430" cy="2021706"/>
              <a:chOff x="2724539" y="4197724"/>
              <a:chExt cx="5544370" cy="1898419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2724539" y="4197724"/>
                <a:ext cx="5544370" cy="1898419"/>
                <a:chOff x="2814626" y="4258100"/>
                <a:chExt cx="5544370" cy="1898419"/>
              </a:xfrm>
            </p:grpSpPr>
            <p:pic>
              <p:nvPicPr>
                <p:cNvPr id="3" name="图片 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528"/>
                <a:stretch/>
              </p:blipFill>
              <p:spPr>
                <a:xfrm>
                  <a:off x="2814626" y="4258100"/>
                  <a:ext cx="5544370" cy="1898419"/>
                </a:xfrm>
                <a:prstGeom prst="rect">
                  <a:avLst/>
                </a:prstGeom>
              </p:spPr>
            </p:pic>
            <p:sp>
              <p:nvSpPr>
                <p:cNvPr id="5" name="矩形 4"/>
                <p:cNvSpPr/>
                <p:nvPr/>
              </p:nvSpPr>
              <p:spPr>
                <a:xfrm>
                  <a:off x="3856776" y="4764636"/>
                  <a:ext cx="3451279" cy="1261269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直接箭头连接符 6"/>
                <p:cNvCxnSpPr/>
                <p:nvPr/>
              </p:nvCxnSpPr>
              <p:spPr>
                <a:xfrm>
                  <a:off x="6143225" y="5864651"/>
                  <a:ext cx="1164830" cy="0"/>
                </a:xfrm>
                <a:prstGeom prst="straightConnector1">
                  <a:avLst/>
                </a:prstGeom>
                <a:ln w="19050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 flipH="1">
                  <a:off x="3856776" y="5864651"/>
                  <a:ext cx="1167261" cy="0"/>
                </a:xfrm>
                <a:prstGeom prst="straightConnector1">
                  <a:avLst/>
                </a:prstGeom>
                <a:ln w="19050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3370263" y="6025906"/>
                  <a:ext cx="29845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本框 29"/>
                <p:cNvSpPr txBox="1"/>
                <p:nvPr/>
              </p:nvSpPr>
              <p:spPr>
                <a:xfrm>
                  <a:off x="2937866" y="4528467"/>
                  <a:ext cx="1163243" cy="300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chemeClr val="bg1"/>
                      </a:solidFill>
                    </a:rPr>
                    <a:t>相位</a:t>
                  </a:r>
                </a:p>
              </p:txBody>
            </p:sp>
            <p:cxnSp>
              <p:nvCxnSpPr>
                <p:cNvPr id="34" name="直接箭头连接符 33"/>
                <p:cNvCxnSpPr>
                  <a:cxnSpLocks/>
                </p:cNvCxnSpPr>
                <p:nvPr/>
              </p:nvCxnSpPr>
              <p:spPr>
                <a:xfrm>
                  <a:off x="3519488" y="5671326"/>
                  <a:ext cx="0" cy="354579"/>
                </a:xfrm>
                <a:prstGeom prst="straightConnector1">
                  <a:avLst/>
                </a:prstGeom>
                <a:ln w="19050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本框 34"/>
                <p:cNvSpPr txBox="1"/>
                <p:nvPr/>
              </p:nvSpPr>
              <p:spPr>
                <a:xfrm>
                  <a:off x="5011788" y="4981245"/>
                  <a:ext cx="1000950" cy="274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CN" altLang="en-US" sz="13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1" name="直接箭头连接符 30"/>
                <p:cNvCxnSpPr>
                  <a:cxnSpLocks/>
                </p:cNvCxnSpPr>
                <p:nvPr/>
              </p:nvCxnSpPr>
              <p:spPr>
                <a:xfrm flipV="1">
                  <a:off x="3519858" y="4764637"/>
                  <a:ext cx="0" cy="331525"/>
                </a:xfrm>
                <a:prstGeom prst="straightConnector1">
                  <a:avLst/>
                </a:prstGeom>
                <a:ln w="19050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直接连接符 38"/>
              <p:cNvCxnSpPr/>
              <p:nvPr/>
            </p:nvCxnSpPr>
            <p:spPr>
              <a:xfrm>
                <a:off x="3280176" y="4704750"/>
                <a:ext cx="29845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>
              <a:cxnSpLocks/>
            </p:cNvCxnSpPr>
            <p:nvPr/>
          </p:nvCxnSpPr>
          <p:spPr>
            <a:xfrm>
              <a:off x="1584651" y="4932869"/>
              <a:ext cx="107790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cxnSpLocks/>
            </p:cNvCxnSpPr>
            <p:nvPr/>
          </p:nvCxnSpPr>
          <p:spPr>
            <a:xfrm>
              <a:off x="1584651" y="5056245"/>
              <a:ext cx="1446093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cxnSpLocks/>
            </p:cNvCxnSpPr>
            <p:nvPr/>
          </p:nvCxnSpPr>
          <p:spPr>
            <a:xfrm>
              <a:off x="1584650" y="5180070"/>
              <a:ext cx="181301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cxnSpLocks/>
            </p:cNvCxnSpPr>
            <p:nvPr/>
          </p:nvCxnSpPr>
          <p:spPr>
            <a:xfrm>
              <a:off x="1580840" y="5302245"/>
              <a:ext cx="217019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cxnSpLocks/>
            </p:cNvCxnSpPr>
            <p:nvPr/>
          </p:nvCxnSpPr>
          <p:spPr>
            <a:xfrm>
              <a:off x="1580840" y="5547990"/>
              <a:ext cx="2913055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cxnSpLocks/>
            </p:cNvCxnSpPr>
            <p:nvPr/>
          </p:nvCxnSpPr>
          <p:spPr>
            <a:xfrm>
              <a:off x="1577458" y="5424165"/>
              <a:ext cx="255448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cxnSpLocks/>
            </p:cNvCxnSpPr>
            <p:nvPr/>
          </p:nvCxnSpPr>
          <p:spPr>
            <a:xfrm>
              <a:off x="1574280" y="5670667"/>
              <a:ext cx="327991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cxnSpLocks/>
            </p:cNvCxnSpPr>
            <p:nvPr/>
          </p:nvCxnSpPr>
          <p:spPr>
            <a:xfrm>
              <a:off x="1580840" y="5792587"/>
              <a:ext cx="365022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cxnSpLocks/>
            </p:cNvCxnSpPr>
            <p:nvPr/>
          </p:nvCxnSpPr>
          <p:spPr>
            <a:xfrm>
              <a:off x="1578936" y="5915035"/>
              <a:ext cx="400839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cxnSpLocks/>
            </p:cNvCxnSpPr>
            <p:nvPr/>
          </p:nvCxnSpPr>
          <p:spPr>
            <a:xfrm>
              <a:off x="1584016" y="6036955"/>
              <a:ext cx="437403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文本框 121"/>
          <p:cNvSpPr txBox="1"/>
          <p:nvPr/>
        </p:nvSpPr>
        <p:spPr>
          <a:xfrm>
            <a:off x="1534222" y="5206678"/>
            <a:ext cx="151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各模块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滞后信号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3783312" y="5578424"/>
            <a:ext cx="1307363" cy="51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zh-CN" altLang="en-US" sz="1300" dirty="0">
                <a:solidFill>
                  <a:schemeClr val="bg1"/>
                </a:solidFill>
              </a:rPr>
              <a:t>滞后时间</a:t>
            </a:r>
            <a:endParaRPr lang="en-US" altLang="zh-CN" sz="1300" dirty="0">
              <a:solidFill>
                <a:schemeClr val="bg1"/>
              </a:solidFill>
            </a:endParaRPr>
          </a:p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(10 cycle)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333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——DC</a:t>
            </a:r>
            <a:r>
              <a:rPr lang="zh-CN" altLang="en-US" sz="3600" dirty="0"/>
              <a:t>综合结果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636" y="1348377"/>
            <a:ext cx="4620522" cy="258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TSMC 65nm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工艺库综合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测试时钟频率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1.25 GHz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modelsim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时序正确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找出两条最长延时路径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模块：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0.674 ns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cordic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cell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0.674 ns</a:t>
            </a: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11/16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56043"/>
              </p:ext>
            </p:extLst>
          </p:nvPr>
        </p:nvGraphicFramePr>
        <p:xfrm>
          <a:off x="4695562" y="1219426"/>
          <a:ext cx="3991457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57">
                  <a:extLst>
                    <a:ext uri="{9D8B030D-6E8A-4147-A177-3AD203B41FA5}">
                      <a16:colId xmlns:a16="http://schemas.microsoft.com/office/drawing/2014/main" xmlns="" val="184235798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0895">
                  <a:extLst>
                    <a:ext uri="{9D8B030D-6E8A-4147-A177-3AD203B41FA5}">
                      <a16:colId xmlns:a16="http://schemas.microsoft.com/office/drawing/2014/main" xmlns="" val="1329480516"/>
                    </a:ext>
                  </a:extLst>
                </a:gridCol>
                <a:gridCol w="774755">
                  <a:extLst>
                    <a:ext uri="{9D8B030D-6E8A-4147-A177-3AD203B41FA5}">
                      <a16:colId xmlns:a16="http://schemas.microsoft.com/office/drawing/2014/main" xmlns="" val="2688455269"/>
                    </a:ext>
                  </a:extLst>
                </a:gridCol>
              </a:tblGrid>
              <a:tr h="317324">
                <a:tc>
                  <a:txBody>
                    <a:bodyPr/>
                    <a:lstStyle/>
                    <a:p>
                      <a:pPr algn="ctr"/>
                      <a:endParaRPr lang="en-US" altLang="zh-CN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</a:t>
                      </a:r>
                      <a:endParaRPr lang="en-US" altLang="zh-CN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位数</a:t>
                      </a:r>
                      <a:endParaRPr lang="en-US" altLang="zh-CN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量化</a:t>
                      </a:r>
                      <a:endParaRPr lang="en-US" altLang="zh-CN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位数</a:t>
                      </a:r>
                      <a:endParaRPr lang="en-US" altLang="zh-CN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时钟</a:t>
                      </a:r>
                      <a:endParaRPr lang="en-US" altLang="zh-CN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Rom</a:t>
                      </a:r>
                    </a:p>
                    <a:p>
                      <a:pPr algn="ctr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9447367"/>
                  </a:ext>
                </a:extLst>
              </a:tr>
              <a:tr h="283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我的工作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i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 GHz</a:t>
                      </a:r>
                      <a:endParaRPr lang="zh-CN" altLang="en-US" sz="1300" b="1" i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300" b="0" i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300" b="0" i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altLang="en-US" sz="1300" b="0" i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365537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参考文献</a:t>
                      </a:r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 GHz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377911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参考文献</a:t>
                      </a:r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260 MHz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591269" y="2801466"/>
            <a:ext cx="445269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300" dirty="0"/>
              <a:t>[1] "A 1-GHz direct digital frequency synthesizer in an FPGA." </a:t>
            </a:r>
            <a:r>
              <a:rPr lang="en-US" altLang="zh-CN" sz="1300" i="1" dirty="0"/>
              <a:t>IEEE International Symposium on Circuits and Systems</a:t>
            </a:r>
            <a:r>
              <a:rPr lang="en-US" altLang="zh-CN" sz="1300" dirty="0"/>
              <a:t> IEEE, 2014</a:t>
            </a:r>
          </a:p>
          <a:p>
            <a:pPr>
              <a:spcAft>
                <a:spcPts val="600"/>
              </a:spcAft>
            </a:pPr>
            <a:r>
              <a:rPr lang="en-US" altLang="zh-CN" sz="1300" dirty="0"/>
              <a:t> [2] "A direct digital frequency synthesizer with minimized tuning latency of 12ns." </a:t>
            </a:r>
            <a:r>
              <a:rPr lang="en-US" altLang="zh-CN" sz="1300" i="1" dirty="0"/>
              <a:t>IEEE International Solid-State Circuits Conference</a:t>
            </a:r>
            <a:r>
              <a:rPr lang="en-US" altLang="zh-CN" sz="1300" dirty="0"/>
              <a:t> IEEE, 2011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09599" y="4319190"/>
            <a:ext cx="8001001" cy="1845266"/>
            <a:chOff x="647699" y="4445714"/>
            <a:chExt cx="8001001" cy="184526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/>
            <a:srcRect l="7083" r="5417"/>
            <a:stretch/>
          </p:blipFill>
          <p:spPr>
            <a:xfrm>
              <a:off x="647699" y="4445714"/>
              <a:ext cx="8001001" cy="1845266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3328539" y="5119687"/>
              <a:ext cx="837061" cy="36671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621139" y="5742439"/>
              <a:ext cx="703711" cy="35673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91351" y="4609168"/>
              <a:ext cx="642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FFFF00"/>
                  </a:solidFill>
                </a:rPr>
                <a:t>Rom 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延时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569076" y="5426782"/>
              <a:ext cx="1375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rgbClr val="FFFF00"/>
                  </a:solidFill>
                </a:rPr>
                <a:t>cordic</a:t>
              </a:r>
              <a:r>
                <a:rPr lang="en-US" altLang="zh-CN" sz="1400" b="1" dirty="0">
                  <a:solidFill>
                    <a:srgbClr val="FFFF00"/>
                  </a:solidFill>
                </a:rPr>
                <a:t> cell</a:t>
              </a:r>
            </a:p>
            <a:p>
              <a:pPr algn="ctr"/>
              <a:r>
                <a:rPr lang="en-US" altLang="zh-CN" sz="1400" b="1" dirty="0">
                  <a:solidFill>
                    <a:srgbClr val="FFFF00"/>
                  </a:solidFill>
                </a:rPr>
                <a:t> 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延时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283355" y="4609168"/>
              <a:ext cx="642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FF00"/>
                  </a:solidFill>
                </a:rPr>
                <a:t>时钟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929331" y="6250224"/>
            <a:ext cx="713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Fig11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 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关键路径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7288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后续计划</a:t>
            </a:r>
            <a:r>
              <a:rPr lang="en-US" altLang="zh-CN" sz="3600" dirty="0"/>
              <a:t>——</a:t>
            </a:r>
            <a:r>
              <a:rPr lang="zh-CN" altLang="en-US" sz="3600" dirty="0"/>
              <a:t>突破点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89627" y="1154174"/>
            <a:ext cx="7969369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从关键路径上优化，提升时钟频率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 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单独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设计，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定型后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去除写功能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cordic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cell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中全加器速度较慢，可以进一步优化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系统构架优化，减小面积、功耗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数字后端设计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12/16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09599" y="4319190"/>
            <a:ext cx="8001001" cy="1845266"/>
            <a:chOff x="647699" y="4445714"/>
            <a:chExt cx="8001001" cy="1845266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/>
            <a:srcRect l="7083" r="5417"/>
            <a:stretch/>
          </p:blipFill>
          <p:spPr>
            <a:xfrm>
              <a:off x="647699" y="4445714"/>
              <a:ext cx="8001001" cy="1845266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3328539" y="5119687"/>
              <a:ext cx="837061" cy="36671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621139" y="5742439"/>
              <a:ext cx="703711" cy="35673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1351" y="4609168"/>
              <a:ext cx="642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FFFF00"/>
                  </a:solidFill>
                </a:rPr>
                <a:t>Rom 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延时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69076" y="5426782"/>
              <a:ext cx="1375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rgbClr val="FFFF00"/>
                  </a:solidFill>
                </a:rPr>
                <a:t>cordic</a:t>
              </a:r>
              <a:r>
                <a:rPr lang="en-US" altLang="zh-CN" sz="1400" b="1" dirty="0">
                  <a:solidFill>
                    <a:srgbClr val="FFFF00"/>
                  </a:solidFill>
                </a:rPr>
                <a:t> cell</a:t>
              </a:r>
            </a:p>
            <a:p>
              <a:pPr algn="ctr"/>
              <a:r>
                <a:rPr lang="en-US" altLang="zh-CN" sz="1400" b="1" dirty="0">
                  <a:solidFill>
                    <a:srgbClr val="FFFF00"/>
                  </a:solidFill>
                </a:rPr>
                <a:t> 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延时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83355" y="4609168"/>
              <a:ext cx="642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FF00"/>
                  </a:solidFill>
                </a:rPr>
                <a:t>时钟</a:t>
              </a: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929331" y="6250224"/>
            <a:ext cx="713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Fig11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 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关键路径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7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后续计划</a:t>
            </a:r>
            <a:r>
              <a:rPr lang="en-US" altLang="zh-CN" sz="3600" dirty="0"/>
              <a:t>——</a:t>
            </a:r>
            <a:r>
              <a:rPr lang="zh-CN" altLang="en-US" sz="3600" dirty="0"/>
              <a:t>日程安排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663" y="1066800"/>
            <a:ext cx="8578273" cy="5165725"/>
          </a:xfrm>
        </p:spPr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年秋季学期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第</a:t>
            </a:r>
            <a:r>
              <a:rPr lang="en-US" altLang="zh-CN" sz="1800" dirty="0">
                <a:solidFill>
                  <a:srgbClr val="FF0000"/>
                </a:solidFill>
              </a:rPr>
              <a:t>5 ~18</a:t>
            </a:r>
            <a:r>
              <a:rPr lang="zh-CN" altLang="en-US" sz="1800" dirty="0">
                <a:solidFill>
                  <a:srgbClr val="FF0000"/>
                </a:solidFill>
              </a:rPr>
              <a:t>周：前期文献调研、</a:t>
            </a:r>
            <a:r>
              <a:rPr lang="en-US" altLang="zh-CN" sz="1800" dirty="0" err="1">
                <a:solidFill>
                  <a:srgbClr val="FF0000"/>
                </a:solidFill>
              </a:rPr>
              <a:t>Matlab</a:t>
            </a:r>
            <a:r>
              <a:rPr lang="zh-CN" altLang="en-US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 err="1">
                <a:solidFill>
                  <a:srgbClr val="FF0000"/>
                </a:solidFill>
              </a:rPr>
              <a:t>Modelsim</a:t>
            </a:r>
            <a:r>
              <a:rPr lang="zh-CN" altLang="en-US" sz="1800" dirty="0">
                <a:solidFill>
                  <a:srgbClr val="FF0000"/>
                </a:solidFill>
              </a:rPr>
              <a:t>上搭建基本模型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dirty="0"/>
              <a:t>2017</a:t>
            </a:r>
            <a:r>
              <a:rPr lang="zh-CN" altLang="en-US" dirty="0"/>
              <a:t>年春季学期：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第 </a:t>
            </a:r>
            <a:r>
              <a:rPr lang="en-US" altLang="zh-CN" sz="1800" dirty="0">
                <a:solidFill>
                  <a:srgbClr val="FF0000"/>
                </a:solidFill>
              </a:rPr>
              <a:t>1 ~ 2 </a:t>
            </a:r>
            <a:r>
              <a:rPr lang="zh-CN" altLang="en-US" sz="1800" dirty="0">
                <a:solidFill>
                  <a:srgbClr val="FF0000"/>
                </a:solidFill>
              </a:rPr>
              <a:t>周：</a:t>
            </a:r>
            <a:r>
              <a:rPr lang="en-US" altLang="zh-CN" sz="1800" dirty="0" err="1">
                <a:solidFill>
                  <a:srgbClr val="FF0000"/>
                </a:solidFill>
              </a:rPr>
              <a:t>Matlab</a:t>
            </a:r>
            <a:r>
              <a:rPr lang="en-US" altLang="zh-CN" sz="1800" dirty="0">
                <a:solidFill>
                  <a:srgbClr val="FF0000"/>
                </a:solidFill>
              </a:rPr>
              <a:t> &amp; </a:t>
            </a:r>
            <a:r>
              <a:rPr lang="en-US" altLang="zh-CN" sz="1800" dirty="0" err="1">
                <a:solidFill>
                  <a:srgbClr val="FF0000"/>
                </a:solidFill>
              </a:rPr>
              <a:t>Modelsim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联合测试平台跑通，确定系统构架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第 </a:t>
            </a:r>
            <a:r>
              <a:rPr lang="en-US" altLang="zh-CN" sz="1800" dirty="0">
                <a:solidFill>
                  <a:srgbClr val="FF0000"/>
                </a:solidFill>
              </a:rPr>
              <a:t>3 ~ 5 </a:t>
            </a:r>
            <a:r>
              <a:rPr lang="zh-CN" altLang="en-US" sz="1800" dirty="0">
                <a:solidFill>
                  <a:srgbClr val="FF0000"/>
                </a:solidFill>
              </a:rPr>
              <a:t>周：确定高精度方案，串行</a:t>
            </a:r>
            <a:r>
              <a:rPr lang="en-US" altLang="zh-CN" sz="1800" dirty="0">
                <a:solidFill>
                  <a:srgbClr val="FF0000"/>
                </a:solidFill>
              </a:rPr>
              <a:t>DDS RTL</a:t>
            </a:r>
            <a:r>
              <a:rPr lang="zh-CN" altLang="en-US" sz="1800" dirty="0">
                <a:solidFill>
                  <a:srgbClr val="FF0000"/>
                </a:solidFill>
              </a:rPr>
              <a:t>仿真通过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第 </a:t>
            </a:r>
            <a:r>
              <a:rPr lang="en-US" altLang="zh-CN" sz="1800" dirty="0">
                <a:solidFill>
                  <a:srgbClr val="FF0000"/>
                </a:solidFill>
              </a:rPr>
              <a:t>6 ~ 7 </a:t>
            </a:r>
            <a:r>
              <a:rPr lang="zh-CN" altLang="en-US" sz="1800" dirty="0">
                <a:solidFill>
                  <a:srgbClr val="FF0000"/>
                </a:solidFill>
              </a:rPr>
              <a:t>周：完成</a:t>
            </a:r>
            <a:r>
              <a:rPr lang="en-US" altLang="zh-CN" sz="1800" dirty="0">
                <a:solidFill>
                  <a:srgbClr val="FF0000"/>
                </a:solidFill>
              </a:rPr>
              <a:t>16bit </a:t>
            </a:r>
            <a:r>
              <a:rPr lang="zh-CN" altLang="en-US" sz="1800" dirty="0">
                <a:solidFill>
                  <a:srgbClr val="FF0000"/>
                </a:solidFill>
              </a:rPr>
              <a:t>流水线版本编写，综合并找出关键路径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第 </a:t>
            </a:r>
            <a:r>
              <a:rPr lang="en-US" altLang="zh-CN" sz="1800" dirty="0">
                <a:solidFill>
                  <a:srgbClr val="FF0000"/>
                </a:solidFill>
              </a:rPr>
              <a:t>8 ~ 8 </a:t>
            </a:r>
            <a:r>
              <a:rPr lang="zh-CN" altLang="en-US" sz="1800" dirty="0">
                <a:solidFill>
                  <a:srgbClr val="FF0000"/>
                </a:solidFill>
              </a:rPr>
              <a:t>周：准备中期答辩，规划后续计划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/>
              <a:t>第 </a:t>
            </a:r>
            <a:r>
              <a:rPr lang="en-US" altLang="zh-CN" sz="1800" dirty="0"/>
              <a:t>9 ~10</a:t>
            </a:r>
            <a:r>
              <a:rPr lang="zh-CN" altLang="en-US" sz="1800" dirty="0"/>
              <a:t>周：优化关键路径</a:t>
            </a:r>
            <a:r>
              <a:rPr lang="zh-CN" altLang="en-US" sz="1800" dirty="0" smtClean="0"/>
              <a:t>，降低系统的功耗、面积开销</a:t>
            </a:r>
            <a:endParaRPr lang="en-US" altLang="zh-CN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/>
              <a:t>第</a:t>
            </a:r>
            <a:r>
              <a:rPr lang="en-US" altLang="zh-CN" sz="1800" dirty="0"/>
              <a:t>11~12</a:t>
            </a:r>
            <a:r>
              <a:rPr lang="zh-CN" altLang="en-US" sz="1800" dirty="0"/>
              <a:t>周</a:t>
            </a:r>
            <a:r>
              <a:rPr lang="zh-CN" altLang="en-US" sz="1800" dirty="0" smtClean="0"/>
              <a:t>：数字后端设计，</a:t>
            </a:r>
            <a:r>
              <a:rPr lang="zh-CN" altLang="en-US" sz="1800" dirty="0"/>
              <a:t>对系统进行综合性测试</a:t>
            </a:r>
            <a:endParaRPr lang="en-US" altLang="zh-CN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/>
              <a:t>第</a:t>
            </a:r>
            <a:r>
              <a:rPr lang="en-US" altLang="zh-CN" sz="1800" dirty="0"/>
              <a:t>13~16</a:t>
            </a:r>
            <a:r>
              <a:rPr lang="zh-CN" altLang="en-US" sz="1800" dirty="0"/>
              <a:t>周：整理数据，撰写毕业论文，准备论文答辩</a:t>
            </a:r>
            <a:endParaRPr lang="en-US" altLang="zh-CN" sz="1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13/16</a:t>
            </a:r>
          </a:p>
        </p:txBody>
      </p:sp>
    </p:spTree>
    <p:extLst>
      <p:ext uri="{BB962C8B-B14F-4D97-AF65-F5344CB8AC3E}">
        <p14:creationId xmlns:p14="http://schemas.microsoft.com/office/powerpoint/2010/main" val="828746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后续计划</a:t>
            </a:r>
            <a:r>
              <a:rPr lang="en-US" altLang="zh-CN" sz="3600" dirty="0"/>
              <a:t>——</a:t>
            </a:r>
            <a:r>
              <a:rPr lang="zh-CN" altLang="en-US" sz="3600" dirty="0"/>
              <a:t>设计路线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3336" y="858772"/>
            <a:ext cx="8933039" cy="5626229"/>
            <a:chOff x="137159" y="858772"/>
            <a:chExt cx="8933039" cy="5626229"/>
          </a:xfrm>
        </p:grpSpPr>
        <p:sp>
          <p:nvSpPr>
            <p:cNvPr id="94" name="intervalshape"/>
            <p:cNvSpPr/>
            <p:nvPr>
              <p:custDataLst>
                <p:tags r:id="rId2"/>
              </p:custDataLst>
            </p:nvPr>
          </p:nvSpPr>
          <p:spPr>
            <a:xfrm>
              <a:off x="2578261" y="4074798"/>
              <a:ext cx="1047691" cy="50783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4450" tIns="19050" rIns="44450" bIns="635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500" dirty="0">
                  <a:solidFill>
                    <a:srgbClr val="FFFFFF"/>
                  </a:solidFill>
                  <a:latin typeface=""/>
                </a:rPr>
                <a:t>10</a:t>
              </a:r>
              <a:r>
                <a:rPr lang="en-US" altLang="zh-CN" sz="1500" dirty="0">
                  <a:solidFill>
                    <a:srgbClr val="FFFFFF"/>
                  </a:solidFill>
                  <a:latin typeface=""/>
                </a:rPr>
                <a:t>bit &amp;</a:t>
              </a:r>
              <a:r>
                <a:rPr lang="en-US" sz="1500" dirty="0">
                  <a:solidFill>
                    <a:srgbClr val="FFFFFF"/>
                  </a:solidFill>
                  <a:latin typeface=""/>
                </a:rPr>
                <a:t>16</a:t>
              </a:r>
              <a:r>
                <a:rPr lang="en-US" altLang="zh-CN" sz="1500" dirty="0">
                  <a:solidFill>
                    <a:srgbClr val="FFFFFF"/>
                  </a:solidFill>
                  <a:latin typeface=""/>
                </a:rPr>
                <a:t>bit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500" dirty="0">
                  <a:solidFill>
                    <a:srgbClr val="FFFFFF"/>
                  </a:solidFill>
                  <a:latin typeface=""/>
                </a:rPr>
                <a:t>串行版本</a:t>
              </a:r>
              <a:endParaRPr lang="en-US" altLang="zh-CN" sz="1500" dirty="0">
                <a:solidFill>
                  <a:srgbClr val="FFFFFF"/>
                </a:solidFill>
                <a:latin typeface=""/>
              </a:endParaRPr>
            </a:p>
          </p:txBody>
        </p:sp>
        <p:sp>
          <p:nvSpPr>
            <p:cNvPr id="95" name="intervalshape"/>
            <p:cNvSpPr/>
            <p:nvPr>
              <p:custDataLst>
                <p:tags r:id="rId3"/>
              </p:custDataLst>
            </p:nvPr>
          </p:nvSpPr>
          <p:spPr>
            <a:xfrm>
              <a:off x="3669060" y="4074798"/>
              <a:ext cx="1007715" cy="50783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4450" tIns="19050" rIns="44450" bIns="635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500" dirty="0">
                  <a:solidFill>
                    <a:srgbClr val="FFFFFF"/>
                  </a:solidFill>
                  <a:latin typeface=""/>
                </a:rPr>
                <a:t>16bit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500" dirty="0">
                  <a:solidFill>
                    <a:srgbClr val="FFFFFF"/>
                  </a:solidFill>
                  <a:latin typeface=""/>
                </a:rPr>
                <a:t>流水线版本</a:t>
              </a:r>
              <a:endParaRPr lang="en-US" sz="1500" dirty="0">
                <a:solidFill>
                  <a:srgbClr val="FFFFFF"/>
                </a:solidFill>
                <a:latin typeface="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37159" y="858772"/>
              <a:ext cx="8933039" cy="5626229"/>
              <a:chOff x="137159" y="858772"/>
              <a:chExt cx="8933039" cy="5626229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59" y="858772"/>
                <a:ext cx="8933039" cy="5626229"/>
                <a:chOff x="137159" y="948943"/>
                <a:chExt cx="8933039" cy="5190999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137159" y="948943"/>
                  <a:ext cx="8933039" cy="5190999"/>
                  <a:chOff x="137159" y="948943"/>
                  <a:chExt cx="8933039" cy="5190999"/>
                </a:xfrm>
              </p:grpSpPr>
              <p:grpSp>
                <p:nvGrpSpPr>
                  <p:cNvPr id="3" name="组合 2"/>
                  <p:cNvGrpSpPr/>
                  <p:nvPr/>
                </p:nvGrpSpPr>
                <p:grpSpPr>
                  <a:xfrm>
                    <a:off x="137159" y="948943"/>
                    <a:ext cx="8933039" cy="5190999"/>
                    <a:chOff x="431800" y="2868544"/>
                    <a:chExt cx="8280400" cy="3783356"/>
                  </a:xfrm>
                </p:grpSpPr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431800" y="2868544"/>
                      <a:ext cx="8280400" cy="3783356"/>
                      <a:chOff x="431800" y="1326198"/>
                      <a:chExt cx="8280400" cy="3783356"/>
                    </a:xfrm>
                  </p:grpSpPr>
                  <p:cxnSp>
                    <p:nvCxnSpPr>
                      <p:cNvPr id="51" name="intervalshape"/>
                      <p:cNvCxnSpPr>
                        <a:endCxn id="52" idx="3"/>
                      </p:cNvCxnSpPr>
                      <p:nvPr/>
                    </p:nvCxnSpPr>
                    <p:spPr>
                      <a:xfrm>
                        <a:off x="7577170" y="2370798"/>
                        <a:ext cx="5329" cy="2501627"/>
                      </a:xfrm>
                      <a:prstGeom prst="line">
                        <a:avLst/>
                      </a:prstGeom>
                      <a:ln w="19050">
                        <a:solidFill>
                          <a:srgbClr val="CCCCC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2" name="intervalshape"/>
                      <p:cNvSpPr/>
                      <p:nvPr>
                        <p:custDataLst>
                          <p:tags r:id="rId8"/>
                        </p:custDataLst>
                      </p:nvPr>
                    </p:nvSpPr>
                    <p:spPr>
                      <a:xfrm>
                        <a:off x="5685977" y="4635297"/>
                        <a:ext cx="1896522" cy="474257"/>
                      </a:xfrm>
                      <a:prstGeom prst="homePlate">
                        <a:avLst/>
                      </a:prstGeom>
                      <a:solidFill>
                        <a:srgbClr val="EA161E"/>
                      </a:soli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>
                          <a:scrgbClr r="0" g="0" b="0">
                            <a:alpha val="50000"/>
                          </a:scrgbClr>
                        </a:outerShdw>
                      </a:effectLst>
                      <a:scene3d>
                        <a:camera prst="orthographicFront"/>
                        <a:lightRig rig="balanced" dir="t">
                          <a:rot lat="0" lon="0" rev="8700000"/>
                        </a:lightRig>
                      </a:scene3d>
                      <a:sp3d>
                        <a:bevelT w="165100" h="12700"/>
                      </a:sp3d>
                      <a:extLs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accent1">
                                <a:shade val="50000"/>
                              </a:schemeClr>
                            </a:solidFill>
                            <a:prstDash val="solid"/>
                          </a14:hiddenLine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整理数据</a:t>
                        </a:r>
                        <a:endParaRPr lang="en-US" altLang="zh-CN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  <a:p>
                        <a:pPr algn="ctr"/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完成论文</a:t>
                        </a:r>
                        <a:endParaRPr lang="en-US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</p:txBody>
                  </p:sp>
                  <p:sp>
                    <p:nvSpPr>
                      <p:cNvPr id="54" name="intervalshape"/>
                      <p:cNvSpPr/>
                      <p:nvPr>
                        <p:custDataLst>
                          <p:tags r:id="rId9"/>
                        </p:custDataLst>
                      </p:nvPr>
                    </p:nvSpPr>
                    <p:spPr>
                      <a:xfrm>
                        <a:off x="3930403" y="3892752"/>
                        <a:ext cx="933311" cy="384265"/>
                      </a:xfrm>
                      <a:prstGeom prst="roundRect">
                        <a:avLst/>
                      </a:prstGeom>
                      <a:solidFill>
                        <a:srgbClr val="0072BC"/>
                      </a:soli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>
                          <a:scrgbClr r="0" g="0" b="0">
                            <a:alpha val="50000"/>
                          </a:scrgbClr>
                        </a:outerShdw>
                      </a:effectLst>
                      <a:scene3d>
                        <a:camera prst="orthographicFront"/>
                        <a:lightRig rig="balanced" dir="t">
                          <a:rot lat="0" lon="0" rev="8700000"/>
                        </a:lightRig>
                      </a:scene3d>
                      <a:sp3d>
                        <a:bevelT w="165100" h="12700"/>
                      </a:sp3d>
                      <a:extLs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accent1">
                                <a:shade val="50000"/>
                              </a:schemeClr>
                            </a:solidFill>
                            <a:prstDash val="solid"/>
                          </a14:hiddenLine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44450" tIns="19050" rIns="44450" bIns="6350" rtlCol="0" anchor="ctr"/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前端综合</a:t>
                        </a:r>
                        <a:endParaRPr lang="en-US" altLang="zh-CN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时序分析</a:t>
                        </a:r>
                        <a:endParaRPr lang="en-US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</p:txBody>
                  </p:sp>
                  <p:sp>
                    <p:nvSpPr>
                      <p:cNvPr id="55" name="pgshape"/>
                      <p:cNvSpPr/>
                      <p:nvPr>
                        <p:custDataLst>
                          <p:tags r:id="rId10"/>
                        </p:custDataLst>
                      </p:nvPr>
                    </p:nvSpPr>
                    <p:spPr>
                      <a:xfrm>
                        <a:off x="1193800" y="1824067"/>
                        <a:ext cx="6756400" cy="338667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rgbClr val="2F3699"/>
                          </a:gs>
                          <a:gs pos="100000">
                            <a:srgbClr val="272D7F"/>
                          </a:gs>
                        </a:gsLst>
                        <a:lin ang="5400000" scaled="1"/>
                        <a:tileRect/>
                      </a:gradFill>
                      <a:ln w="25400" cap="flat" cmpd="sng" algn="ctr">
                        <a:noFill/>
                        <a:prstDash val="solid"/>
                      </a:ln>
                      <a:effectLst>
                        <a:reflection blurRad="6350" stA="50000" endA="300" endPos="55500" dist="50800" dir="5400000" sy="-100000" algn="bl" rotWithShape="0"/>
                      </a:effectLst>
                      <a:scene3d>
                        <a:camera prst="orthographicFront"/>
                        <a:lightRig rig="threePt" dir="t">
                          <a:rot lat="0" lon="0" rev="8700000"/>
                        </a:lightRig>
                      </a:scene3d>
                      <a:sp3d>
                        <a:bevelT w="165100" h="19050"/>
                      </a:sp3d>
                      <a:extLs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accent1">
                                <a:shade val="50000"/>
                              </a:schemeClr>
                            </a:solidFill>
                            <a:prstDash val="solid"/>
                          </a14:hiddenLine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6" name="pgshape"/>
                      <p:cNvSpPr txBox="1"/>
                      <p:nvPr>
                        <p:custDataLst>
                          <p:tags r:id="rId11"/>
                        </p:custDataLst>
                      </p:nvPr>
                    </p:nvSpPr>
                    <p:spPr>
                      <a:xfrm>
                        <a:off x="431800" y="1824067"/>
                        <a:ext cx="635000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none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2400" b="1" dirty="0">
                            <a:solidFill>
                              <a:srgbClr val="C0504D"/>
                            </a:solidFill>
                          </a:rPr>
                          <a:t>2016</a:t>
                        </a:r>
                      </a:p>
                    </p:txBody>
                  </p:sp>
                  <p:cxnSp>
                    <p:nvCxnSpPr>
                      <p:cNvPr id="57" name="pgshape"/>
                      <p:cNvCxnSpPr/>
                      <p:nvPr/>
                    </p:nvCxnSpPr>
                    <p:spPr>
                      <a:xfrm flipV="1">
                        <a:off x="1338649" y="1654734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pgshape"/>
                      <p:cNvSpPr txBox="1"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1934367" y="1824066"/>
                        <a:ext cx="563033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59" name="pgshape"/>
                      <p:cNvSpPr txBox="1"/>
                      <p:nvPr>
                        <p:custDataLst>
                          <p:tags r:id="rId13"/>
                        </p:custDataLst>
                      </p:nvPr>
                    </p:nvSpPr>
                    <p:spPr>
                      <a:xfrm>
                        <a:off x="2478673" y="1824066"/>
                        <a:ext cx="624061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FFFF"/>
                            </a:solidFill>
                          </a:rPr>
                          <a:t>1~2</a:t>
                        </a:r>
                      </a:p>
                      <a:p>
                        <a:pPr algn="ctr"/>
                        <a:r>
                          <a:rPr lang="zh-CN" altLang="en-US" sz="1600" dirty="0">
                            <a:solidFill>
                              <a:srgbClr val="FFFFFF"/>
                            </a:solidFill>
                          </a:rPr>
                          <a:t>周</a:t>
                        </a:r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cxnSp>
                    <p:nvCxnSpPr>
                      <p:cNvPr id="60" name="pgshape"/>
                      <p:cNvCxnSpPr/>
                      <p:nvPr/>
                    </p:nvCxnSpPr>
                    <p:spPr>
                      <a:xfrm flipV="1">
                        <a:off x="2088719" y="1654734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pgshape"/>
                      <p:cNvSpPr txBox="1"/>
                      <p:nvPr>
                        <p:custDataLst>
                          <p:tags r:id="rId14"/>
                        </p:custDataLst>
                      </p:nvPr>
                    </p:nvSpPr>
                    <p:spPr>
                      <a:xfrm>
                        <a:off x="3358606" y="1824066"/>
                        <a:ext cx="563033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FFFF"/>
                            </a:solidFill>
                          </a:rPr>
                          <a:t>3~5</a:t>
                        </a:r>
                      </a:p>
                      <a:p>
                        <a:pPr algn="ctr"/>
                        <a:r>
                          <a:rPr lang="zh-CN" altLang="en-US" sz="1600" dirty="0">
                            <a:solidFill>
                              <a:srgbClr val="FFFFFF"/>
                            </a:solidFill>
                          </a:rPr>
                          <a:t>周</a:t>
                        </a:r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cxnSp>
                    <p:nvCxnSpPr>
                      <p:cNvPr id="62" name="pgshape"/>
                      <p:cNvCxnSpPr/>
                      <p:nvPr/>
                    </p:nvCxnSpPr>
                    <p:spPr>
                      <a:xfrm flipV="1">
                        <a:off x="2796427" y="1654734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pgshape"/>
                      <p:cNvSpPr txBox="1"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4151231" y="1824066"/>
                        <a:ext cx="563033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FFFF"/>
                            </a:solidFill>
                          </a:rPr>
                          <a:t>6~7</a:t>
                        </a:r>
                      </a:p>
                      <a:p>
                        <a:pPr algn="ctr"/>
                        <a:r>
                          <a:rPr lang="zh-CN" altLang="en-US" sz="1600" dirty="0">
                            <a:solidFill>
                              <a:srgbClr val="FFFFFF"/>
                            </a:solidFill>
                          </a:rPr>
                          <a:t>周</a:t>
                        </a:r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65" name="pgshape"/>
                      <p:cNvSpPr txBox="1"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5300850" y="1824066"/>
                        <a:ext cx="717755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FFFF"/>
                            </a:solidFill>
                          </a:rPr>
                          <a:t>9~12</a:t>
                        </a:r>
                      </a:p>
                      <a:p>
                        <a:pPr algn="ctr"/>
                        <a:r>
                          <a:rPr lang="zh-CN" altLang="en-US" sz="1600" dirty="0">
                            <a:solidFill>
                              <a:srgbClr val="FFFFFF"/>
                            </a:solidFill>
                          </a:rPr>
                          <a:t>周</a:t>
                        </a:r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cxnSp>
                    <p:nvCxnSpPr>
                      <p:cNvPr id="66" name="pgshape"/>
                      <p:cNvCxnSpPr/>
                      <p:nvPr/>
                    </p:nvCxnSpPr>
                    <p:spPr>
                      <a:xfrm flipV="1">
                        <a:off x="4427639" y="1651059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pgshape"/>
                      <p:cNvSpPr txBox="1"/>
                      <p:nvPr>
                        <p:custDataLst>
                          <p:tags r:id="rId17"/>
                        </p:custDataLst>
                      </p:nvPr>
                    </p:nvSpPr>
                    <p:spPr>
                      <a:xfrm>
                        <a:off x="4602050" y="1824066"/>
                        <a:ext cx="563033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FFFF"/>
                            </a:solidFill>
                          </a:rPr>
                          <a:t>8</a:t>
                        </a:r>
                      </a:p>
                      <a:p>
                        <a:pPr algn="ctr"/>
                        <a:r>
                          <a:rPr lang="zh-CN" altLang="en-US" sz="1600" dirty="0">
                            <a:solidFill>
                              <a:srgbClr val="FFFFFF"/>
                            </a:solidFill>
                          </a:rPr>
                          <a:t>周</a:t>
                        </a:r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67" name="pgshape"/>
                      <p:cNvSpPr txBox="1"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6006698" y="1824066"/>
                        <a:ext cx="929409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FFFF"/>
                            </a:solidFill>
                          </a:rPr>
                          <a:t>13~16</a:t>
                        </a:r>
                      </a:p>
                      <a:p>
                        <a:pPr algn="ctr"/>
                        <a:r>
                          <a:rPr lang="zh-CN" altLang="en-US" sz="1600" dirty="0">
                            <a:solidFill>
                              <a:srgbClr val="FFFFFF"/>
                            </a:solidFill>
                          </a:rPr>
                          <a:t>周</a:t>
                        </a:r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cxnSp>
                    <p:nvCxnSpPr>
                      <p:cNvPr id="68" name="pgshape"/>
                      <p:cNvCxnSpPr/>
                      <p:nvPr/>
                    </p:nvCxnSpPr>
                    <p:spPr>
                      <a:xfrm flipV="1">
                        <a:off x="4897486" y="1651059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9" name="pgshape"/>
                      <p:cNvSpPr txBox="1"/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7156845" y="1824066"/>
                        <a:ext cx="505088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r>
                          <a:rPr lang="en-US" altLang="zh-CN" sz="1600" dirty="0">
                            <a:solidFill>
                              <a:srgbClr val="FFFFFF"/>
                            </a:solidFill>
                          </a:rPr>
                          <a:t>Jun</a:t>
                        </a:r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cxnSp>
                    <p:nvCxnSpPr>
                      <p:cNvPr id="70" name="pgshape"/>
                      <p:cNvCxnSpPr/>
                      <p:nvPr/>
                    </p:nvCxnSpPr>
                    <p:spPr>
                      <a:xfrm flipV="1">
                        <a:off x="5623121" y="1651059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pgshape"/>
                      <p:cNvCxnSpPr/>
                      <p:nvPr/>
                    </p:nvCxnSpPr>
                    <p:spPr>
                      <a:xfrm flipV="1">
                        <a:off x="6458346" y="1651059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pgshape"/>
                      <p:cNvCxnSpPr/>
                      <p:nvPr/>
                    </p:nvCxnSpPr>
                    <p:spPr>
                      <a:xfrm flipV="1">
                        <a:off x="7300377" y="1648820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chemeClr val="lt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3" name="pgshape"/>
                      <p:cNvSpPr txBox="1"/>
                      <p:nvPr>
                        <p:custDataLst>
                          <p:tags r:id="rId20"/>
                        </p:custDataLst>
                      </p:nvPr>
                    </p:nvSpPr>
                    <p:spPr>
                      <a:xfrm>
                        <a:off x="8077200" y="1824067"/>
                        <a:ext cx="635000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none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2400" b="1" dirty="0">
                            <a:solidFill>
                              <a:srgbClr val="C0504D"/>
                            </a:solidFill>
                          </a:rPr>
                          <a:t>2017</a:t>
                        </a:r>
                      </a:p>
                    </p:txBody>
                  </p:sp>
                  <p:sp>
                    <p:nvSpPr>
                      <p:cNvPr id="74" name="milestoneshape"/>
                      <p:cNvSpPr/>
                      <p:nvPr/>
                    </p:nvSpPr>
                    <p:spPr>
                      <a:xfrm rot="10800000">
                        <a:off x="7450170" y="2032131"/>
                        <a:ext cx="254000" cy="372533"/>
                      </a:xfrm>
                      <a:prstGeom prst="flowChartMerge">
                        <a:avLst/>
                      </a:prstGeom>
                      <a:solidFill>
                        <a:schemeClr val="tx1"/>
                      </a:soli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>
                          <a:scrgbClr r="0" g="0" b="0">
                            <a:alpha val="50000"/>
                          </a:scrgbClr>
                        </a:outerShd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 h="12700"/>
                      </a:sp3d>
                      <a:extLs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accent1">
                                <a:shade val="50000"/>
                              </a:schemeClr>
                            </a:solidFill>
                            <a:prstDash val="solid"/>
                          </a14:hiddenLine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5" name="milestoneshape"/>
                      <p:cNvSpPr txBox="1"/>
                      <p:nvPr>
                        <p:custDataLst>
                          <p:tags r:id="rId21"/>
                        </p:custDataLst>
                      </p:nvPr>
                    </p:nvSpPr>
                    <p:spPr>
                      <a:xfrm>
                        <a:off x="6878670" y="2445782"/>
                        <a:ext cx="1397000" cy="3048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none" lIns="88900" tIns="44450" rIns="88900" bIns="44450" rtlCol="0" anchor="ctr" anchorCtr="1">
                        <a:noAutofit/>
                      </a:bodyPr>
                      <a:lstStyle/>
                      <a:p>
                        <a:pPr algn="ctr">
                          <a:lnSpc>
                            <a:spcPct val="80000"/>
                          </a:lnSpc>
                        </a:pPr>
                        <a:r>
                          <a:rPr lang="en-US" sz="1500" dirty="0">
                            <a:solidFill>
                              <a:prstClr val="black"/>
                            </a:solidFill>
                            <a:latin typeface=""/>
                          </a:rPr>
                          <a:t>2017</a:t>
                        </a:r>
                        <a:r>
                          <a:rPr lang="zh-CN" altLang="en-US" sz="1500" dirty="0">
                            <a:solidFill>
                              <a:prstClr val="black"/>
                            </a:solidFill>
                            <a:latin typeface=""/>
                          </a:rPr>
                          <a:t>年</a:t>
                        </a:r>
                        <a:r>
                          <a:rPr lang="en-US" altLang="zh-CN" sz="1500" dirty="0">
                            <a:solidFill>
                              <a:prstClr val="black"/>
                            </a:solidFill>
                            <a:latin typeface=""/>
                          </a:rPr>
                          <a:t>6</a:t>
                        </a:r>
                        <a:r>
                          <a:rPr lang="zh-CN" altLang="en-US" sz="1500" dirty="0">
                            <a:solidFill>
                              <a:prstClr val="black"/>
                            </a:solidFill>
                            <a:latin typeface=""/>
                          </a:rPr>
                          <a:t>月</a:t>
                        </a:r>
                        <a:endParaRPr lang="en-US" altLang="zh-CN" sz="1500" dirty="0">
                          <a:solidFill>
                            <a:prstClr val="black"/>
                          </a:solidFill>
                          <a:latin typeface=""/>
                        </a:endParaRPr>
                      </a:p>
                      <a:p>
                        <a:pPr algn="ctr">
                          <a:lnSpc>
                            <a:spcPct val="80000"/>
                          </a:lnSpc>
                        </a:pPr>
                        <a:r>
                          <a:rPr lang="zh-CN" altLang="en-US" sz="1500" dirty="0">
                            <a:solidFill>
                              <a:prstClr val="black"/>
                            </a:solidFill>
                            <a:latin typeface=""/>
                          </a:rPr>
                          <a:t>提交论文 </a:t>
                        </a:r>
                        <a:r>
                          <a:rPr lang="en-US" altLang="zh-CN" sz="1500" dirty="0">
                            <a:solidFill>
                              <a:prstClr val="black"/>
                            </a:solidFill>
                            <a:latin typeface=""/>
                          </a:rPr>
                          <a:t>&amp; </a:t>
                        </a:r>
                        <a:r>
                          <a:rPr lang="zh-CN" altLang="en-US" sz="1500" dirty="0">
                            <a:solidFill>
                              <a:prstClr val="black"/>
                            </a:solidFill>
                            <a:latin typeface=""/>
                          </a:rPr>
                          <a:t>毕设答辩</a:t>
                        </a:r>
                        <a:endParaRPr lang="en-US" sz="1500" dirty="0">
                          <a:solidFill>
                            <a:prstClr val="black"/>
                          </a:solidFill>
                          <a:latin typeface=""/>
                        </a:endParaRPr>
                      </a:p>
                    </p:txBody>
                  </p:sp>
                  <p:grpSp>
                    <p:nvGrpSpPr>
                      <p:cNvPr id="76" name="组合 75"/>
                      <p:cNvGrpSpPr/>
                      <p:nvPr/>
                    </p:nvGrpSpPr>
                    <p:grpSpPr>
                      <a:xfrm>
                        <a:off x="1417127" y="1326198"/>
                        <a:ext cx="1397000" cy="565667"/>
                        <a:chOff x="4363662" y="1376933"/>
                        <a:chExt cx="1397000" cy="565667"/>
                      </a:xfrm>
                    </p:grpSpPr>
                    <p:sp>
                      <p:nvSpPr>
                        <p:cNvPr id="88" name="milestoneshape"/>
                        <p:cNvSpPr/>
                        <p:nvPr/>
                      </p:nvSpPr>
                      <p:spPr>
                        <a:xfrm>
                          <a:off x="4935163" y="1570067"/>
                          <a:ext cx="254000" cy="372533"/>
                        </a:xfrm>
                        <a:prstGeom prst="flowChartMerge">
                          <a:avLst/>
                        </a:prstGeom>
                        <a:solidFill>
                          <a:srgbClr val="CCFF33"/>
                        </a:solidFill>
                        <a:ln w="25400" cap="flat" cmpd="sng" algn="ctr">
                          <a:noFill/>
                          <a:prstDash val="solid"/>
                        </a:ln>
                        <a:effectLst>
                          <a:outerShdw blurRad="63500">
                            <a:scrgbClr r="0" g="0" b="0">
                              <a:alpha val="50000"/>
                            </a:scrgbClr>
                          </a:outerShd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 h="12700"/>
                        </a:sp3d>
                        <a:extLst>
                          <a:ext uri="{91240B29-F687-4F45-9708-019B960494DF}">
                            <a14:hiddenLine xmlns:a14="http://schemas.microsoft.com/office/drawing/2010/main" w="25400" cap="flat" cmpd="sng" algn="ctr">
                              <a:solidFill>
                                <a:schemeClr val="accent1">
                                  <a:shade val="50000"/>
                                </a:schemeClr>
                              </a:solidFill>
                              <a:prstDash val="solid"/>
                            </a14:hiddenLine>
                          </a:ext>
                        </a:ex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milestoneshape"/>
                        <p:cNvSpPr txBox="1"/>
                        <p:nvPr>
                          <p:custDataLst>
                            <p:tags r:id="rId25"/>
                          </p:custDataLst>
                        </p:nvPr>
                      </p:nvSpPr>
                      <p:spPr>
                        <a:xfrm>
                          <a:off x="4363662" y="1376933"/>
                          <a:ext cx="1397000" cy="20001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88900" tIns="44450" rIns="88900" bIns="44450" rtlCol="0" anchor="b" anchorCtr="1">
                          <a:spAutoFit/>
                        </a:bodyPr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500" dirty="0">
                              <a:solidFill>
                                <a:prstClr val="black"/>
                              </a:solidFill>
                              <a:latin typeface=""/>
                            </a:rPr>
                            <a:t>毕设开题</a:t>
                          </a:r>
                          <a:endParaRPr lang="en-US" sz="1500" dirty="0">
                            <a:solidFill>
                              <a:prstClr val="black"/>
                            </a:solidFill>
                            <a:latin typeface=""/>
                          </a:endParaRPr>
                        </a:p>
                      </p:txBody>
                    </p:sp>
                  </p:grpSp>
                  <p:cxnSp>
                    <p:nvCxnSpPr>
                      <p:cNvPr id="79" name="pgshape"/>
                      <p:cNvCxnSpPr/>
                      <p:nvPr/>
                    </p:nvCxnSpPr>
                    <p:spPr>
                      <a:xfrm flipV="1">
                        <a:off x="3634777" y="1651059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" name="intervalshape"/>
                      <p:cNvSpPr/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1125367" y="2286876"/>
                        <a:ext cx="948312" cy="274652"/>
                      </a:xfrm>
                      <a:prstGeom prst="roundRect">
                        <a:avLst/>
                      </a:prstGeom>
                      <a:solidFill>
                        <a:srgbClr val="FEBA0A"/>
                      </a:soli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>
                          <a:scrgbClr r="0" g="0" b="0">
                            <a:alpha val="50000"/>
                          </a:scrgbClr>
                        </a:outerShdw>
                      </a:effectLst>
                      <a:scene3d>
                        <a:camera prst="orthographicFront"/>
                        <a:lightRig rig="balanced" dir="t">
                          <a:rot lat="0" lon="0" rev="8700000"/>
                        </a:lightRig>
                      </a:scene3d>
                      <a:sp3d>
                        <a:bevelT w="165100" h="12700"/>
                      </a:sp3d>
                      <a:extLs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accent1">
                                <a:shade val="50000"/>
                              </a:schemeClr>
                            </a:solidFill>
                            <a:prstDash val="solid"/>
                          </a14:hiddenLine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44450" tIns="19050" rIns="44450" bIns="6350" rtlCol="0" anchor="ctr"/>
                      <a:lstStyle/>
                      <a:p>
                        <a:pPr algn="ctr">
                          <a:lnSpc>
                            <a:spcPts val="1000"/>
                          </a:lnSpc>
                        </a:pPr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文献调研</a:t>
                        </a:r>
                        <a:endParaRPr lang="en-US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</p:txBody>
                  </p:sp>
                  <p:sp>
                    <p:nvSpPr>
                      <p:cNvPr id="86" name="intervalshape"/>
                      <p:cNvSpPr/>
                      <p:nvPr>
                        <p:custDataLst>
                          <p:tags r:id="rId23"/>
                        </p:custDataLst>
                      </p:nvPr>
                    </p:nvSpPr>
                    <p:spPr>
                      <a:xfrm>
                        <a:off x="1125367" y="2620315"/>
                        <a:ext cx="954448" cy="427827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>
                          <a:scrgbClr r="0" g="0" b="0">
                            <a:alpha val="50000"/>
                          </a:scrgbClr>
                        </a:outerShdw>
                      </a:effectLst>
                      <a:scene3d>
                        <a:camera prst="orthographicFront"/>
                        <a:lightRig rig="balanced" dir="t">
                          <a:rot lat="0" lon="0" rev="8700000"/>
                        </a:lightRig>
                      </a:scene3d>
                      <a:sp3d>
                        <a:bevelT w="165100" h="12700"/>
                      </a:sp3d>
                      <a:extLs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44450" tIns="19050" rIns="44450" bIns="6350" rtlCol="0" anchor="ctr"/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altLang="zh-CN" sz="1500" dirty="0" err="1">
                            <a:solidFill>
                              <a:srgbClr val="FFFFFF"/>
                            </a:solidFill>
                            <a:latin typeface=""/>
                          </a:rPr>
                          <a:t>Matlab</a:t>
                        </a:r>
                        <a:endParaRPr lang="en-US" altLang="zh-CN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测试平台</a:t>
                        </a:r>
                        <a:endParaRPr lang="en-US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</p:txBody>
                  </p:sp>
                  <p:cxnSp>
                    <p:nvCxnSpPr>
                      <p:cNvPr id="84" name="intervalshape"/>
                      <p:cNvCxnSpPr/>
                      <p:nvPr/>
                    </p:nvCxnSpPr>
                    <p:spPr>
                      <a:xfrm>
                        <a:off x="2115628" y="2162733"/>
                        <a:ext cx="0" cy="124143"/>
                      </a:xfrm>
                      <a:prstGeom prst="line">
                        <a:avLst/>
                      </a:prstGeom>
                      <a:ln w="19050">
                        <a:solidFill>
                          <a:srgbClr val="CCCCC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5" name="intervalshape"/>
                      <p:cNvSpPr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4938494" y="3892752"/>
                        <a:ext cx="1124019" cy="384265"/>
                      </a:xfrm>
                      <a:prstGeom prst="roundRect">
                        <a:avLst/>
                      </a:prstGeom>
                      <a:solidFill>
                        <a:srgbClr val="0072BC"/>
                      </a:soli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>
                          <a:scrgbClr r="0" g="0" b="0">
                            <a:alpha val="50000"/>
                          </a:scrgbClr>
                        </a:outerShdw>
                      </a:effectLst>
                      <a:scene3d>
                        <a:camera prst="orthographicFront"/>
                        <a:lightRig rig="balanced" dir="t">
                          <a:rot lat="0" lon="0" rev="8700000"/>
                        </a:lightRig>
                      </a:scene3d>
                      <a:sp3d>
                        <a:bevelT w="165100" h="12700"/>
                      </a:sp3d>
                      <a:extLs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accent1">
                                <a:shade val="50000"/>
                              </a:schemeClr>
                            </a:solidFill>
                            <a:prstDash val="solid"/>
                          </a14:hiddenLine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44450" tIns="19050" rIns="44450" bIns="6350" rtlCol="0" anchor="ctr"/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优化关键路径</a:t>
                        </a:r>
                      </a:p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数字后端设计</a:t>
                        </a:r>
                        <a:endParaRPr lang="en-US" altLang="zh-CN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</p:txBody>
                  </p:sp>
                </p:grpSp>
                <p:sp>
                  <p:nvSpPr>
                    <p:cNvPr id="92" name="milestoneshape"/>
                    <p:cNvSpPr/>
                    <p:nvPr/>
                  </p:nvSpPr>
                  <p:spPr>
                    <a:xfrm>
                      <a:off x="4756112" y="3067592"/>
                      <a:ext cx="254000" cy="372533"/>
                    </a:xfrm>
                    <a:prstGeom prst="flowChartMerge">
                      <a:avLst/>
                    </a:prstGeom>
                    <a:solidFill>
                      <a:srgbClr val="FF4B21"/>
                    </a:solidFill>
                    <a:ln w="25400" cap="flat" cmpd="sng" algn="ctr">
                      <a:noFill/>
                      <a:prstDash val="solid"/>
                    </a:ln>
                    <a:effectLst>
                      <a:outerShdw blurRad="63500">
                        <a:scrgbClr r="0" g="0" b="0">
                          <a:alpha val="50000"/>
                        </a:scrgb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h="12700"/>
                    </a:sp3d>
                    <a:extLst>
                      <a:ext uri="{91240B29-F687-4F45-9708-019B960494DF}">
                        <a14:hiddenLine xmlns:a14="http://schemas.microsoft.com/office/drawing/2010/main" w="25400" cap="flat" cmpd="sng" algn="ctr">
                          <a:solidFill>
                            <a:schemeClr val="accent1">
                              <a:shade val="50000"/>
                            </a:schemeClr>
                          </a:solidFill>
                          <a:prstDash val="solid"/>
                        </a14:hiddenLine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cxnSp>
                  <p:nvCxnSpPr>
                    <p:cNvPr id="134" name="intervalshape"/>
                    <p:cNvCxnSpPr/>
                    <p:nvPr/>
                  </p:nvCxnSpPr>
                  <p:spPr>
                    <a:xfrm>
                      <a:off x="4880365" y="3419882"/>
                      <a:ext cx="0" cy="1984051"/>
                    </a:xfrm>
                    <a:prstGeom prst="line">
                      <a:avLst/>
                    </a:prstGeom>
                    <a:ln w="19050">
                      <a:solidFill>
                        <a:srgbClr val="CCCC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milestoneshape"/>
                    <p:cNvSpPr txBox="1"/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4196867" y="2889931"/>
                      <a:ext cx="1397000" cy="184543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88900" tIns="44450" rIns="88900" bIns="44450" rtlCol="0" anchor="b" anchorCtr="1">
                      <a:spAutoFit/>
                    </a:bodyPr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sz="1500" dirty="0">
                          <a:solidFill>
                            <a:prstClr val="black"/>
                          </a:solidFill>
                          <a:latin typeface=""/>
                        </a:rPr>
                        <a:t>毕设中期</a:t>
                      </a:r>
                      <a:endParaRPr lang="en-US" sz="1500" dirty="0">
                        <a:solidFill>
                          <a:prstClr val="black"/>
                        </a:solidFill>
                        <a:latin typeface=""/>
                      </a:endParaRPr>
                    </a:p>
                  </p:txBody>
                </p:sp>
              </p:grpSp>
              <p:sp>
                <p:nvSpPr>
                  <p:cNvPr id="90" name="intervalshape"/>
                  <p:cNvSpPr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2011274" y="2721318"/>
                    <a:ext cx="1240741" cy="590649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63500">
                      <a:scrgbClr r="0" g="0" b="0">
                        <a:alpha val="50000"/>
                      </a:scrgbClr>
                    </a:outerShdw>
                  </a:effectLst>
                  <a:scene3d>
                    <a:camera prst="orthographicFront"/>
                    <a:lightRig rig="balanced" dir="t">
                      <a:rot lat="0" lon="0" rev="8700000"/>
                    </a:lightRig>
                  </a:scene3d>
                  <a:sp3d>
                    <a:bevelT w="165100" h="12700"/>
                  </a:sp3d>
                  <a:extLs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44450" tIns="19050" rIns="44450" bIns="6350"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1500" dirty="0" err="1">
                        <a:solidFill>
                          <a:srgbClr val="FFFFFF"/>
                        </a:solidFill>
                        <a:latin typeface=""/>
                      </a:rPr>
                      <a:t>Modelsim</a:t>
                    </a:r>
                    <a:endParaRPr lang="en-US" altLang="zh-CN" sz="1500" dirty="0">
                      <a:solidFill>
                        <a:srgbClr val="FFFFFF"/>
                      </a:solidFill>
                      <a:latin typeface=""/>
                    </a:endParaRP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1500" dirty="0" err="1">
                        <a:solidFill>
                          <a:srgbClr val="FFFFFF"/>
                        </a:solidFill>
                        <a:latin typeface=""/>
                      </a:rPr>
                      <a:t>Matlab</a:t>
                    </a:r>
                    <a:endParaRPr lang="en-US" altLang="zh-CN" sz="1500" dirty="0">
                      <a:solidFill>
                        <a:srgbClr val="FFFFFF"/>
                      </a:solidFill>
                      <a:latin typeface=""/>
                    </a:endParaRP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zh-CN" altLang="en-US" sz="1500" dirty="0">
                        <a:solidFill>
                          <a:srgbClr val="FFFFFF"/>
                        </a:solidFill>
                        <a:latin typeface=""/>
                      </a:rPr>
                      <a:t>联合测试平台</a:t>
                    </a:r>
                    <a:endParaRPr lang="en-US" sz="1500" dirty="0">
                      <a:solidFill>
                        <a:srgbClr val="FFFFFF"/>
                      </a:solidFill>
                      <a:latin typeface=""/>
                    </a:endParaRPr>
                  </a:p>
                </p:txBody>
              </p:sp>
            </p:grpSp>
            <p:sp>
              <p:nvSpPr>
                <p:cNvPr id="91" name="intervalshap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2580077" y="3384190"/>
                  <a:ext cx="1331436" cy="459124"/>
                </a:xfrm>
                <a:prstGeom prst="roundRect">
                  <a:avLst/>
                </a:prstGeom>
                <a:solidFill>
                  <a:srgbClr val="1AAA42"/>
                </a:solidFill>
                <a:ln w="25400" cap="flat" cmpd="sng" algn="ctr">
                  <a:noFill/>
                  <a:prstDash val="solid"/>
                </a:ln>
                <a:effectLst>
                  <a:outerShdw blurRad="63500">
                    <a:scrgbClr r="0" g="0" b="0">
                      <a:alpha val="50000"/>
                    </a:scrgbClr>
                  </a:outerShdw>
                </a:effectLst>
                <a:scene3d>
                  <a:camera prst="orthographicFront"/>
                  <a:lightRig rig="balanced" dir="t">
                    <a:rot lat="0" lon="0" rev="8700000"/>
                  </a:lightRig>
                </a:scene3d>
                <a:sp3d>
                  <a:bevelT w="165100" h="12700"/>
                </a:sp3d>
                <a:extLst>
                  <a:ext uri="{91240B29-F687-4F45-9708-019B960494DF}">
                    <a14:hiddenLine xmlns:a14="http://schemas.microsoft.com/office/drawing/2010/main" w="254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14:hiddenLine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4450" tIns="19050" rIns="44450" bIns="635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500" dirty="0" err="1">
                      <a:solidFill>
                        <a:srgbClr val="FFFFFF"/>
                      </a:solidFill>
                      <a:latin typeface=""/>
                    </a:rPr>
                    <a:t>cordic</a:t>
                  </a:r>
                  <a:r>
                    <a:rPr lang="zh-CN" altLang="en-US" sz="1500" dirty="0">
                      <a:solidFill>
                        <a:srgbClr val="FFFFFF"/>
                      </a:solidFill>
                      <a:latin typeface=""/>
                    </a:rPr>
                    <a:t>算法</a:t>
                  </a:r>
                  <a:endParaRPr lang="en-US" altLang="zh-CN" sz="1500" dirty="0">
                    <a:solidFill>
                      <a:srgbClr val="FFFFFF"/>
                    </a:solidFill>
                    <a:latin typeface=""/>
                  </a:endParaRPr>
                </a:p>
                <a:p>
                  <a:pPr algn="ctr">
                    <a:lnSpc>
                      <a:spcPct val="90000"/>
                    </a:lnSpc>
                  </a:pPr>
                  <a:r>
                    <a:rPr lang="zh-CN" altLang="en-US" sz="1500" dirty="0">
                      <a:solidFill>
                        <a:srgbClr val="FFFFFF"/>
                      </a:solidFill>
                      <a:latin typeface=""/>
                    </a:rPr>
                    <a:t>研究与改进</a:t>
                  </a:r>
                  <a:endParaRPr lang="en-US" sz="1500" dirty="0">
                    <a:solidFill>
                      <a:srgbClr val="FFFFFF"/>
                    </a:solidFill>
                    <a:latin typeface=""/>
                  </a:endParaRPr>
                </a:p>
              </p:txBody>
            </p:sp>
          </p:grpSp>
          <p:sp>
            <p:nvSpPr>
              <p:cNvPr id="139" name="pgshape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610742" y="1599151"/>
                <a:ext cx="673248" cy="503632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FFFFFF"/>
                    </a:solidFill>
                  </a:rPr>
                  <a:t>16</a:t>
                </a:r>
              </a:p>
              <a:p>
                <a:pPr algn="ctr"/>
                <a:r>
                  <a:rPr lang="zh-CN" altLang="en-US" sz="1600" dirty="0">
                    <a:solidFill>
                      <a:srgbClr val="FFFFFF"/>
                    </a:solidFill>
                  </a:rPr>
                  <a:t>周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14/16</a:t>
            </a:r>
          </a:p>
        </p:txBody>
      </p:sp>
      <p:sp>
        <p:nvSpPr>
          <p:cNvPr id="78" name="intervalshape"/>
          <p:cNvSpPr/>
          <p:nvPr>
            <p:custDataLst>
              <p:tags r:id="rId1"/>
            </p:custDataLst>
          </p:nvPr>
        </p:nvSpPr>
        <p:spPr>
          <a:xfrm>
            <a:off x="5693197" y="5319586"/>
            <a:ext cx="885403" cy="378329"/>
          </a:xfrm>
          <a:prstGeom prst="round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4450" tIns="19050" rIns="44450" bIns="6350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1500" dirty="0">
                <a:solidFill>
                  <a:srgbClr val="FFFFFF"/>
                </a:solidFill>
                <a:latin typeface=""/>
              </a:rPr>
              <a:t>综合测试</a:t>
            </a:r>
            <a:endParaRPr lang="en-US" altLang="zh-CN" sz="1500" dirty="0">
              <a:solidFill>
                <a:srgbClr val="FFFFFF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4502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Appendix——</a:t>
            </a:r>
            <a:r>
              <a:rPr lang="zh-CN" altLang="en-US" sz="3600" dirty="0"/>
              <a:t>改进</a:t>
            </a:r>
            <a:r>
              <a:rPr lang="en-US" altLang="zh-CN" sz="3600" dirty="0" err="1"/>
              <a:t>Cordic</a:t>
            </a:r>
            <a:r>
              <a:rPr lang="zh-CN" altLang="en-US" sz="3600" dirty="0"/>
              <a:t>算法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69164" y="985750"/>
            <a:ext cx="8006662" cy="873180"/>
            <a:chOff x="390524" y="984188"/>
            <a:chExt cx="8006662" cy="873180"/>
          </a:xfrm>
        </p:grpSpPr>
        <p:sp>
          <p:nvSpPr>
            <p:cNvPr id="8" name="矩形 7"/>
            <p:cNvSpPr/>
            <p:nvPr/>
          </p:nvSpPr>
          <p:spPr>
            <a:xfrm>
              <a:off x="390524" y="984188"/>
              <a:ext cx="7535127" cy="8731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相角 </a:t>
                  </a:r>
                  <a14:m>
                    <m:oMath xmlns:m="http://schemas.openxmlformats.org/officeDocument/2006/math">
                      <m:r>
                        <a:rPr lang="zh-CN" altLang="en-US" sz="15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𝜃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为前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m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为后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令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:r>
                    <a:rPr lang="en-US" altLang="zh-CN" sz="1500" dirty="0" err="1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cos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sin(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原始公式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func>
                        <m:func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3" t="-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769164" y="2275199"/>
            <a:ext cx="7717611" cy="1942941"/>
            <a:chOff x="390524" y="2640819"/>
            <a:chExt cx="7717611" cy="1942941"/>
          </a:xfrm>
        </p:grpSpPr>
        <p:sp>
          <p:nvSpPr>
            <p:cNvPr id="10" name="矩形 9"/>
            <p:cNvSpPr/>
            <p:nvPr/>
          </p:nvSpPr>
          <p:spPr>
            <a:xfrm>
              <a:off x="390524" y="2640819"/>
              <a:ext cx="7535127" cy="186597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 smtClean="0">
                      <a:ea typeface="微软雅黑" panose="020B0503020204020204" pitchFamily="34" charset="-122"/>
                      <a:cs typeface="Arial Unicode MS" pitchFamily="34" charset="-122"/>
                    </a:rPr>
                    <a:t>限定相位区间为</a:t>
                  </a:r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[0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1/4</m:t>
                      </m:r>
                      <m:r>
                        <a:rPr lang="zh-CN" altLang="en-US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𝜋</m:t>
                      </m:r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]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zh-CN" sz="1500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考虑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→0 </m:t>
                      </m:r>
                    </m:oMath>
                  </a14:m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近似用常数</a:t>
                  </a:r>
                  <a:r>
                    <a: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K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代替，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当 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r+2 &gt; m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满足，近似误差可忽略不计</a:t>
                  </a:r>
                  <a:endParaRPr lang="en-US" altLang="zh-CN" sz="1500" dirty="0"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近似公式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 b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r>
                        <a:rPr lang="en-US" altLang="zh-CN" sz="15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为了保证矩阵结果不溢出，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sz="15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= min(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CN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a14:m>
                  <a:endParaRPr lang="en-US" altLang="zh-CN" sz="15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5" t="-169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下箭头 13"/>
          <p:cNvSpPr/>
          <p:nvPr/>
        </p:nvSpPr>
        <p:spPr>
          <a:xfrm>
            <a:off x="4015109" y="1924776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下箭头 14"/>
          <p:cNvSpPr/>
          <p:nvPr/>
        </p:nvSpPr>
        <p:spPr>
          <a:xfrm>
            <a:off x="4015109" y="4212519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文本框 15"/>
          <p:cNvSpPr txBox="1"/>
          <p:nvPr/>
        </p:nvSpPr>
        <p:spPr>
          <a:xfrm>
            <a:off x="4479388" y="1908701"/>
            <a:ext cx="1250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近似处理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94052" y="4193439"/>
            <a:ext cx="12138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数值迭代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9164" y="4539337"/>
            <a:ext cx="7631886" cy="1638337"/>
            <a:chOff x="769164" y="4586962"/>
            <a:chExt cx="7631886" cy="1638337"/>
          </a:xfrm>
        </p:grpSpPr>
        <p:grpSp>
          <p:nvGrpSpPr>
            <p:cNvPr id="13" name="组合 12"/>
            <p:cNvGrpSpPr/>
            <p:nvPr/>
          </p:nvGrpSpPr>
          <p:grpSpPr>
            <a:xfrm>
              <a:off x="769164" y="4586962"/>
              <a:ext cx="7631886" cy="1638337"/>
              <a:chOff x="390524" y="4908577"/>
              <a:chExt cx="7631886" cy="1544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0524" y="4908577"/>
                <a:ext cx="7535127" cy="1544218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根据近似公式，令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，迭代中间量为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14:m>
                      <m:oMath xmlns:m="http://schemas.openxmlformats.org/officeDocument/2006/math">
                        <m:r>
                          <a:rPr lang="en-US" altLang="zh-CN" sz="15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→</m:t>
                        </m:r>
                      </m:oMath>
                    </a14:m>
                    <a:r>
                      <a: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迭代公式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：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𝑋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	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5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𝑌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900"/>
                      </a:spcAft>
                    </a:pP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相较传统</a:t>
                    </a:r>
                    <a:r>
                      <a:rPr lang="en-US" altLang="zh-CN" sz="1500" dirty="0" err="1">
                        <a:ea typeface="微软雅黑" panose="020B0503020204020204" pitchFamily="34" charset="-122"/>
                        <a:cs typeface="Arial Unicode MS" pitchFamily="34" charset="-122"/>
                      </a:rPr>
                      <a:t>Cordic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算法，每次迭代运算固定为</a:t>
                    </a:r>
                    <a:r>
                      <a:rPr lang="en-US" altLang="zh-CN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次加法运算，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减少了</a:t>
                    </a:r>
                    <a:r>
                      <a:rPr lang="en-US" altLang="zh-CN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次比较运算</a:t>
                    </a:r>
                    <a:endPara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8" b="-38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矩形 2"/>
            <p:cNvSpPr/>
            <p:nvPr/>
          </p:nvSpPr>
          <p:spPr>
            <a:xfrm>
              <a:off x="2162175" y="5005364"/>
              <a:ext cx="2543175" cy="9096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15/16</a:t>
            </a:r>
          </a:p>
        </p:txBody>
      </p:sp>
    </p:spTree>
    <p:extLst>
      <p:ext uri="{BB962C8B-B14F-4D97-AF65-F5344CB8AC3E}">
        <p14:creationId xmlns:p14="http://schemas.microsoft.com/office/powerpoint/2010/main" val="177079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dirty="0"/>
              <a:t>谢谢！欢迎提问！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课题背景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课题目标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实施方案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进展情况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后续计划</a:t>
            </a:r>
            <a:endParaRPr lang="en-US" altLang="zh-CN" sz="3200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2/16</a:t>
            </a: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课题背景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2321" y="894307"/>
            <a:ext cx="3533775" cy="530462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数控振荡器定义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49921" y="6216731"/>
            <a:ext cx="3079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Fig3 Conventional Architecture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3/16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392321" y="3119425"/>
            <a:ext cx="3770823" cy="11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数控振荡器的应用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无线通信基站、军用雷达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计算平台、网络设备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381497" y="4466457"/>
            <a:ext cx="4542156" cy="57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使用直接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DDS)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5180" y="2603631"/>
            <a:ext cx="3205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数控振荡器系统框图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814430" y="4269399"/>
            <a:ext cx="4016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Fig2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数控振荡器应用场景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92974" y="1011172"/>
            <a:ext cx="4168375" cy="3264944"/>
            <a:chOff x="4740098" y="1011172"/>
            <a:chExt cx="4168375" cy="3264944"/>
          </a:xfrm>
        </p:grpSpPr>
        <p:grpSp>
          <p:nvGrpSpPr>
            <p:cNvPr id="20" name="组合 19"/>
            <p:cNvGrpSpPr/>
            <p:nvPr/>
          </p:nvGrpSpPr>
          <p:grpSpPr>
            <a:xfrm>
              <a:off x="4806362" y="1137878"/>
              <a:ext cx="4024308" cy="3023638"/>
              <a:chOff x="1643645" y="2736873"/>
              <a:chExt cx="5642028" cy="423909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643645" y="2736873"/>
                <a:ext cx="5642028" cy="4239098"/>
                <a:chOff x="1643645" y="2736873"/>
                <a:chExt cx="5642028" cy="4239098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1643645" y="2736873"/>
                  <a:ext cx="5625373" cy="4239098"/>
                  <a:chOff x="1643645" y="2736873"/>
                  <a:chExt cx="5625373" cy="4239098"/>
                </a:xfrm>
              </p:grpSpPr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1643645" y="2736873"/>
                    <a:ext cx="5625373" cy="3928380"/>
                    <a:chOff x="1643645" y="2736873"/>
                    <a:chExt cx="5625373" cy="3928380"/>
                  </a:xfrm>
                </p:grpSpPr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1643645" y="2736873"/>
                      <a:ext cx="5625373" cy="1906976"/>
                      <a:chOff x="1657092" y="2172660"/>
                      <a:chExt cx="5924807" cy="2289038"/>
                    </a:xfrm>
                  </p:grpSpPr>
                  <p:grpSp>
                    <p:nvGrpSpPr>
                      <p:cNvPr id="29" name="组合 28"/>
                      <p:cNvGrpSpPr/>
                      <p:nvPr/>
                    </p:nvGrpSpPr>
                    <p:grpSpPr>
                      <a:xfrm>
                        <a:off x="1908244" y="2172660"/>
                        <a:ext cx="5673655" cy="2289038"/>
                        <a:chOff x="-787511" y="2027981"/>
                        <a:chExt cx="5673655" cy="2289038"/>
                      </a:xfrm>
                    </p:grpSpPr>
                    <p:grpSp>
                      <p:nvGrpSpPr>
                        <p:cNvPr id="31" name="组合 30"/>
                        <p:cNvGrpSpPr/>
                        <p:nvPr/>
                      </p:nvGrpSpPr>
                      <p:grpSpPr>
                        <a:xfrm>
                          <a:off x="-787511" y="3882053"/>
                          <a:ext cx="5007403" cy="434966"/>
                          <a:chOff x="1258965" y="3226933"/>
                          <a:chExt cx="6286582" cy="546081"/>
                        </a:xfrm>
                      </p:grpSpPr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1258965" y="3262817"/>
                            <a:ext cx="1884771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无线通信系统</a:t>
                            </a:r>
                          </a:p>
                        </p:txBody>
                      </p:sp>
                      <p:sp>
                        <p:nvSpPr>
                          <p:cNvPr id="34" name="文本框 33"/>
                          <p:cNvSpPr txBox="1"/>
                          <p:nvPr/>
                        </p:nvSpPr>
                        <p:spPr>
                          <a:xfrm>
                            <a:off x="6207640" y="3226933"/>
                            <a:ext cx="1337907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雷达系统</a:t>
                            </a:r>
                          </a:p>
                        </p:txBody>
                      </p:sp>
                    </p:grpSp>
                    <p:pic>
                      <p:nvPicPr>
                        <p:cNvPr id="32" name="图片 3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979" r="4950"/>
                        <a:stretch/>
                      </p:blipFill>
                      <p:spPr>
                        <a:xfrm>
                          <a:off x="2493598" y="2027981"/>
                          <a:ext cx="2392546" cy="1703886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0" name="Picture 2" descr="“手机通信”的图片搜索结果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092" y="2172660"/>
                        <a:ext cx="2202407" cy="1854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8" name="Picture 4" descr="http://www.elecfans.com/uploads/allimg/121030/1027237-1210300Z3001U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17" t="4690" r="4106" b="4268"/>
                    <a:stretch/>
                  </p:blipFill>
                  <p:spPr bwMode="auto">
                    <a:xfrm>
                      <a:off x="1654956" y="5114366"/>
                      <a:ext cx="2096443" cy="15508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1898759" y="6637417"/>
                    <a:ext cx="142538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实验计算平台</a:t>
                    </a:r>
                  </a:p>
                </p:txBody>
              </p:sp>
            </p:grpSp>
            <p:pic>
              <p:nvPicPr>
                <p:cNvPr id="24" name="Picture 6" descr="http://www.97wyw.com/images/upload/Image/d/10718/1/2.jp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484" b="13339"/>
                <a:stretch/>
              </p:blipFill>
              <p:spPr bwMode="auto">
                <a:xfrm>
                  <a:off x="5008699" y="5021830"/>
                  <a:ext cx="2276974" cy="15523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文本框 21"/>
              <p:cNvSpPr txBox="1"/>
              <p:nvPr/>
            </p:nvSpPr>
            <p:spPr>
              <a:xfrm>
                <a:off x="5434491" y="6637417"/>
                <a:ext cx="12186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调制解调器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740098" y="1011172"/>
              <a:ext cx="4168375" cy="32649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24942" y="1483152"/>
            <a:ext cx="3356984" cy="1080400"/>
            <a:chOff x="824942" y="1483152"/>
            <a:chExt cx="3356984" cy="1080400"/>
          </a:xfrm>
        </p:grpSpPr>
        <p:grpSp>
          <p:nvGrpSpPr>
            <p:cNvPr id="5" name="组合 4"/>
            <p:cNvGrpSpPr/>
            <p:nvPr/>
          </p:nvGrpSpPr>
          <p:grpSpPr>
            <a:xfrm>
              <a:off x="824942" y="1483152"/>
              <a:ext cx="3356984" cy="1080400"/>
              <a:chOff x="1052945" y="1504162"/>
              <a:chExt cx="3356984" cy="108040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103183" y="1629084"/>
                <a:ext cx="3205958" cy="869427"/>
                <a:chOff x="-249945" y="5026749"/>
                <a:chExt cx="3205958" cy="869427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-178765" y="5137893"/>
                  <a:ext cx="3134778" cy="758283"/>
                  <a:chOff x="151324" y="4430751"/>
                  <a:chExt cx="3134778" cy="758283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131525" y="4430751"/>
                    <a:ext cx="1240835" cy="7582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数控振荡器</a:t>
                    </a:r>
                    <a:endParaRPr lang="en-US" altLang="zh-CN" sz="1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(NCO)</a:t>
                    </a:r>
                  </a:p>
                </p:txBody>
              </p:sp>
              <p:sp>
                <p:nvSpPr>
                  <p:cNvPr id="59" name="箭头: 右 4"/>
                  <p:cNvSpPr/>
                  <p:nvPr/>
                </p:nvSpPr>
                <p:spPr>
                  <a:xfrm>
                    <a:off x="151324" y="4739407"/>
                    <a:ext cx="896316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箭头: 右 30"/>
                  <p:cNvSpPr/>
                  <p:nvPr/>
                </p:nvSpPr>
                <p:spPr>
                  <a:xfrm>
                    <a:off x="2456245" y="4738038"/>
                    <a:ext cx="829857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7" name="文本框 56"/>
                <p:cNvSpPr txBox="1"/>
                <p:nvPr/>
              </p:nvSpPr>
              <p:spPr>
                <a:xfrm>
                  <a:off x="-249945" y="5026749"/>
                  <a:ext cx="103867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zh-CN" altLang="en-US" sz="1300" b="1" dirty="0"/>
                    <a:t>频率控制字</a:t>
                  </a:r>
                  <a:r>
                    <a:rPr lang="en-US" altLang="zh-CN" sz="1300" b="1" dirty="0"/>
                    <a:t>(FCW) </a:t>
                  </a:r>
                  <a:endParaRPr lang="zh-CN" altLang="en-US" sz="1300" b="1" dirty="0"/>
                </a:p>
              </p:txBody>
            </p:sp>
          </p:grpSp>
          <p:sp>
            <p:nvSpPr>
              <p:cNvPr id="47" name="矩形 46"/>
              <p:cNvSpPr/>
              <p:nvPr/>
            </p:nvSpPr>
            <p:spPr>
              <a:xfrm>
                <a:off x="1052945" y="1504162"/>
                <a:ext cx="3356984" cy="1080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2073" y="1562240"/>
              <a:ext cx="598686" cy="454672"/>
            </a:xfrm>
            <a:prstGeom prst="rect">
              <a:avLst/>
            </a:prstGeom>
          </p:spPr>
        </p:pic>
      </p:grpSp>
      <p:pic>
        <p:nvPicPr>
          <p:cNvPr id="49" name="图片 48" descr="D:\毕设\大四下\lunwen\图片\DDS传统架构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14" y="4953327"/>
            <a:ext cx="5958901" cy="1113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65698"/>
            <a:ext cx="8229600" cy="1143000"/>
          </a:xfrm>
        </p:spPr>
        <p:txBody>
          <a:bodyPr/>
          <a:lstStyle/>
          <a:p>
            <a:r>
              <a:rPr lang="zh-CN" altLang="en-US" sz="3600" dirty="0"/>
              <a:t>课题目标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1556677"/>
            <a:ext cx="4028492" cy="4491171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的高速、高精度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指标介绍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存速度限制时钟频率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性能的主要方法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查找表压缩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zh-CN" dirty="0"/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4/16</a:t>
            </a:r>
          </a:p>
        </p:txBody>
      </p:sp>
      <p:pic>
        <p:nvPicPr>
          <p:cNvPr id="57" name="图片 56" descr="D:\毕设\大四下\lunwen\图片\底噪和杂散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4"/>
          <a:stretch/>
        </p:blipFill>
        <p:spPr bwMode="auto">
          <a:xfrm>
            <a:off x="4222115" y="1168957"/>
            <a:ext cx="4921885" cy="2062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62674"/>
              </p:ext>
            </p:extLst>
          </p:nvPr>
        </p:nvGraphicFramePr>
        <p:xfrm>
          <a:off x="3282315" y="3662468"/>
          <a:ext cx="5328285" cy="2385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645"/>
                <a:gridCol w="554355"/>
                <a:gridCol w="871220"/>
                <a:gridCol w="885190"/>
                <a:gridCol w="795020"/>
                <a:gridCol w="871855"/>
              </a:tblGrid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DDS</a:t>
                      </a:r>
                      <a:r>
                        <a:rPr lang="zh-CN" sz="1100" kern="0" dirty="0">
                          <a:effectLst/>
                        </a:rPr>
                        <a:t>结构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年份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工艺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时钟频率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SFDR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功耗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Nicholas</a:t>
                      </a:r>
                      <a:r>
                        <a:rPr lang="en-US" sz="1100" kern="100" baseline="30000">
                          <a:effectLst/>
                        </a:rPr>
                        <a:t>[6]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1998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0.8 um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150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52 dBc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0.5 W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非线性内插</a:t>
                      </a:r>
                      <a:r>
                        <a:rPr lang="en-US" sz="1100" kern="0" baseline="30000">
                          <a:effectLst/>
                        </a:rPr>
                        <a:t>[8]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0.13 um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1.0 GHz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63 dBc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8.2 mW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角度旋转</a:t>
                      </a:r>
                      <a:r>
                        <a:rPr lang="en-US" sz="1100" kern="0" baseline="30000">
                          <a:effectLst/>
                        </a:rPr>
                        <a:t>[13]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0.18 um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260 MHz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113 dBc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16.5 mW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非线性</a:t>
                      </a:r>
                      <a:r>
                        <a:rPr lang="en-US" sz="1100" kern="0">
                          <a:effectLst/>
                        </a:rPr>
                        <a:t>DAC</a:t>
                      </a:r>
                      <a:r>
                        <a:rPr lang="en-US" sz="1100" kern="0" baseline="30000">
                          <a:effectLst/>
                        </a:rPr>
                        <a:t>[12]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2014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55 nm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2.0 GHz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55 dBc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130 </a:t>
                      </a:r>
                      <a:r>
                        <a:rPr lang="en-US" sz="1100" kern="0" dirty="0" err="1">
                          <a:effectLst/>
                        </a:rPr>
                        <a:t>mW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55471" y="30028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8892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近年代表性工作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-228600"/>
            <a:ext cx="8229600" cy="1143000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系统构架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3906" y="4155018"/>
            <a:ext cx="3467969" cy="2715066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相位生成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相位压缩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幅度转换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(PAC)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  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地址查找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cordic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Mirro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对称操作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20233"/>
              </p:ext>
            </p:extLst>
          </p:nvPr>
        </p:nvGraphicFramePr>
        <p:xfrm>
          <a:off x="5244656" y="2530350"/>
          <a:ext cx="3639052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38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38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38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82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382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382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016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783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2462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5092902" y="2868880"/>
            <a:ext cx="3813514" cy="408405"/>
            <a:chOff x="682133" y="5437291"/>
            <a:chExt cx="3813514" cy="408405"/>
          </a:xfrm>
        </p:grpSpPr>
        <p:sp>
          <p:nvSpPr>
            <p:cNvPr id="166" name="左大括号 165"/>
            <p:cNvSpPr/>
            <p:nvPr/>
          </p:nvSpPr>
          <p:spPr>
            <a:xfrm rot="16200000">
              <a:off x="1130796" y="5149458"/>
              <a:ext cx="135371" cy="71103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左大括号 166"/>
            <p:cNvSpPr/>
            <p:nvPr/>
          </p:nvSpPr>
          <p:spPr>
            <a:xfrm rot="16200000">
              <a:off x="2224019" y="4786324"/>
              <a:ext cx="135372" cy="143730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左大括号 167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82133" y="5566048"/>
              <a:ext cx="1040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 err="1">
                  <a:latin typeface="Cambria Math" panose="02040503050406030204" pitchFamily="18" charset="0"/>
                </a:rPr>
                <a:t>Mirro</a:t>
              </a:r>
              <a:r>
                <a:rPr lang="en-US" altLang="zh-CN" sz="1200" i="1" dirty="0">
                  <a:latin typeface="Cambria Math" panose="02040503050406030204" pitchFamily="18" charset="0"/>
                </a:rPr>
                <a:t> index</a:t>
              </a:r>
              <a:endParaRPr lang="zh-CN" altLang="en-US" sz="1000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571617" y="5566047"/>
              <a:ext cx="1438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>
                  <a:latin typeface="Cambria Math" panose="02040503050406030204" pitchFamily="18" charset="0"/>
                </a:rPr>
                <a:t>Rom index</a:t>
              </a:r>
              <a:endParaRPr lang="zh-CN" altLang="en-US" sz="1200" i="1" dirty="0">
                <a:latin typeface="Cambria Math" panose="02040503050406030204" pitchFamily="18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027974" y="5568697"/>
              <a:ext cx="1467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 err="1">
                  <a:latin typeface="Cambria Math" panose="02040503050406030204" pitchFamily="18" charset="0"/>
                </a:rPr>
                <a:t>Cordic</a:t>
              </a:r>
              <a:r>
                <a:rPr lang="zh-CN" altLang="en-US" sz="1200" i="1" dirty="0">
                  <a:latin typeface="Cambria Math" panose="02040503050406030204" pitchFamily="18" charset="0"/>
                </a:rPr>
                <a:t> </a:t>
              </a:r>
              <a:r>
                <a:rPr lang="en-US" altLang="zh-CN" sz="1200" i="1" dirty="0">
                  <a:latin typeface="Cambria Math" panose="02040503050406030204" pitchFamily="18" charset="0"/>
                </a:rPr>
                <a:t>index</a:t>
              </a:r>
              <a:endParaRPr lang="zh-CN" altLang="en-US" sz="1200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4295008" y="2531830"/>
            <a:ext cx="120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Index</a:t>
            </a:r>
          </a:p>
          <a:p>
            <a:pPr algn="ctr"/>
            <a:r>
              <a:rPr lang="en-US" altLang="zh-CN" sz="1400" dirty="0"/>
              <a:t>(PC)</a:t>
            </a:r>
            <a:endParaRPr lang="zh-CN" altLang="en-US" sz="1400" dirty="0"/>
          </a:p>
        </p:txBody>
      </p:sp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5/16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4895413" y="6399152"/>
            <a:ext cx="3602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Fig5 </a:t>
            </a:r>
            <a:r>
              <a:rPr lang="en-US" altLang="zh-CN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 </a:t>
            </a: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示意图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864103" y="3787445"/>
            <a:ext cx="4042320" cy="2469393"/>
            <a:chOff x="4864103" y="3493044"/>
            <a:chExt cx="4042320" cy="2469393"/>
          </a:xfrm>
        </p:grpSpPr>
        <p:grpSp>
          <p:nvGrpSpPr>
            <p:cNvPr id="3" name="组合 2"/>
            <p:cNvGrpSpPr/>
            <p:nvPr/>
          </p:nvGrpSpPr>
          <p:grpSpPr>
            <a:xfrm>
              <a:off x="4864103" y="3493044"/>
              <a:ext cx="4042320" cy="2469393"/>
              <a:chOff x="4864103" y="3493044"/>
              <a:chExt cx="4042320" cy="2469393"/>
            </a:xfrm>
          </p:grpSpPr>
          <p:grpSp>
            <p:nvGrpSpPr>
              <p:cNvPr id="201" name="组合 200"/>
              <p:cNvGrpSpPr/>
              <p:nvPr/>
            </p:nvGrpSpPr>
            <p:grpSpPr>
              <a:xfrm>
                <a:off x="4864103" y="3493044"/>
                <a:ext cx="4042320" cy="2469393"/>
                <a:chOff x="4810093" y="3436065"/>
                <a:chExt cx="4352665" cy="2658979"/>
              </a:xfrm>
            </p:grpSpPr>
            <p:grpSp>
              <p:nvGrpSpPr>
                <p:cNvPr id="198" name="组合 197"/>
                <p:cNvGrpSpPr/>
                <p:nvPr/>
              </p:nvGrpSpPr>
              <p:grpSpPr>
                <a:xfrm>
                  <a:off x="4810093" y="3436065"/>
                  <a:ext cx="4352665" cy="2658979"/>
                  <a:chOff x="4905652" y="3436065"/>
                  <a:chExt cx="4352665" cy="2658979"/>
                </a:xfrm>
              </p:grpSpPr>
              <p:grpSp>
                <p:nvGrpSpPr>
                  <p:cNvPr id="196" name="组合 195"/>
                  <p:cNvGrpSpPr/>
                  <p:nvPr/>
                </p:nvGrpSpPr>
                <p:grpSpPr>
                  <a:xfrm>
                    <a:off x="4905652" y="3436065"/>
                    <a:ext cx="4352665" cy="2658979"/>
                    <a:chOff x="4715190" y="3436065"/>
                    <a:chExt cx="4352665" cy="2658979"/>
                  </a:xfrm>
                </p:grpSpPr>
                <p:sp>
                  <p:nvSpPr>
                    <p:cNvPr id="195" name="饼形 194"/>
                    <p:cNvSpPr/>
                    <p:nvPr/>
                  </p:nvSpPr>
                  <p:spPr>
                    <a:xfrm rot="10800000">
                      <a:off x="4721341" y="3436065"/>
                      <a:ext cx="2643614" cy="2647414"/>
                    </a:xfrm>
                    <a:prstGeom prst="pie">
                      <a:avLst>
                        <a:gd name="adj1" fmla="val 10812998"/>
                        <a:gd name="adj2" fmla="val 16200000"/>
                      </a:avLst>
                    </a:prstGeom>
                    <a:solidFill>
                      <a:srgbClr val="FFFF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4" name="饼形 193"/>
                    <p:cNvSpPr/>
                    <p:nvPr/>
                  </p:nvSpPr>
                  <p:spPr>
                    <a:xfrm rot="5400000">
                      <a:off x="4717089" y="3443375"/>
                      <a:ext cx="2643614" cy="2647412"/>
                    </a:xfrm>
                    <a:prstGeom prst="pie">
                      <a:avLst>
                        <a:gd name="adj1" fmla="val 10812998"/>
                        <a:gd name="adj2" fmla="val 16200000"/>
                      </a:avLst>
                    </a:prstGeom>
                    <a:solidFill>
                      <a:schemeClr val="accent3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3" name="饼形 192"/>
                    <p:cNvSpPr/>
                    <p:nvPr/>
                  </p:nvSpPr>
                  <p:spPr>
                    <a:xfrm>
                      <a:off x="4721340" y="3447630"/>
                      <a:ext cx="2643614" cy="2647414"/>
                    </a:xfrm>
                    <a:prstGeom prst="pie">
                      <a:avLst>
                        <a:gd name="adj1" fmla="val 10812998"/>
                        <a:gd name="adj2" fmla="val 16200000"/>
                      </a:avLst>
                    </a:prstGeom>
                    <a:solidFill>
                      <a:srgbClr val="C7E7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88" name="组合 187"/>
                    <p:cNvGrpSpPr/>
                    <p:nvPr/>
                  </p:nvGrpSpPr>
                  <p:grpSpPr>
                    <a:xfrm>
                      <a:off x="4719289" y="3445276"/>
                      <a:ext cx="4348566" cy="2643614"/>
                      <a:chOff x="4605412" y="3445276"/>
                      <a:chExt cx="4348566" cy="2643614"/>
                    </a:xfrm>
                  </p:grpSpPr>
                  <p:grpSp>
                    <p:nvGrpSpPr>
                      <p:cNvPr id="186" name="组合 185"/>
                      <p:cNvGrpSpPr/>
                      <p:nvPr/>
                    </p:nvGrpSpPr>
                    <p:grpSpPr>
                      <a:xfrm>
                        <a:off x="4605412" y="3445276"/>
                        <a:ext cx="4348566" cy="2643614"/>
                        <a:chOff x="4605412" y="3445276"/>
                        <a:chExt cx="4348566" cy="2643614"/>
                      </a:xfrm>
                    </p:grpSpPr>
                    <p:grpSp>
                      <p:nvGrpSpPr>
                        <p:cNvPr id="177" name="组合 176"/>
                        <p:cNvGrpSpPr/>
                        <p:nvPr/>
                      </p:nvGrpSpPr>
                      <p:grpSpPr>
                        <a:xfrm>
                          <a:off x="4605412" y="3445276"/>
                          <a:ext cx="4348566" cy="2643614"/>
                          <a:chOff x="5441132" y="3662324"/>
                          <a:chExt cx="4348566" cy="2643614"/>
                        </a:xfrm>
                      </p:grpSpPr>
                      <p:grpSp>
                        <p:nvGrpSpPr>
                          <p:cNvPr id="176" name="组合 175"/>
                          <p:cNvGrpSpPr/>
                          <p:nvPr/>
                        </p:nvGrpSpPr>
                        <p:grpSpPr>
                          <a:xfrm>
                            <a:off x="5441132" y="3662324"/>
                            <a:ext cx="2643614" cy="2643614"/>
                            <a:chOff x="5441132" y="3181399"/>
                            <a:chExt cx="2643614" cy="2643614"/>
                          </a:xfrm>
                        </p:grpSpPr>
                        <p:sp>
                          <p:nvSpPr>
                            <p:cNvPr id="122" name="椭圆 121"/>
                            <p:cNvSpPr/>
                            <p:nvPr/>
                          </p:nvSpPr>
                          <p:spPr>
                            <a:xfrm>
                              <a:off x="5441132" y="3181399"/>
                              <a:ext cx="2643614" cy="2643614"/>
                            </a:xfrm>
                            <a:prstGeom prst="ellipse">
                              <a:avLst/>
                            </a:prstGeom>
                            <a:noFill/>
                            <a:ln w="1270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cxnSp>
                          <p:nvCxnSpPr>
                            <p:cNvPr id="124" name="直接连接符 123"/>
                            <p:cNvCxnSpPr>
                              <a:stCxn id="122" idx="2"/>
                              <a:endCxn id="122" idx="6"/>
                            </p:cNvCxnSpPr>
                            <p:nvPr/>
                          </p:nvCxnSpPr>
                          <p:spPr>
                            <a:xfrm>
                              <a:off x="5441132" y="4503206"/>
                              <a:ext cx="2643614" cy="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5" name="直接连接符 124"/>
                            <p:cNvCxnSpPr>
                              <a:stCxn id="122" idx="0"/>
                              <a:endCxn id="122" idx="4"/>
                            </p:cNvCxnSpPr>
                            <p:nvPr/>
                          </p:nvCxnSpPr>
                          <p:spPr>
                            <a:xfrm>
                              <a:off x="6762939" y="3181399"/>
                              <a:ext cx="0" cy="2643614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9" name="直接箭头连接符 128"/>
                            <p:cNvCxnSpPr/>
                            <p:nvPr/>
                          </p:nvCxnSpPr>
                          <p:spPr>
                            <a:xfrm flipV="1">
                              <a:off x="6762939" y="3430078"/>
                              <a:ext cx="775276" cy="1070889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00B05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1" name="直接箭头连接符 130"/>
                            <p:cNvCxnSpPr/>
                            <p:nvPr/>
                          </p:nvCxnSpPr>
                          <p:spPr>
                            <a:xfrm flipV="1">
                              <a:off x="6762938" y="3301148"/>
                              <a:ext cx="537081" cy="1199817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00B0F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50" name="弧形 149"/>
                            <p:cNvSpPr/>
                            <p:nvPr/>
                          </p:nvSpPr>
                          <p:spPr>
                            <a:xfrm>
                              <a:off x="6408265" y="4154505"/>
                              <a:ext cx="699896" cy="697402"/>
                            </a:xfrm>
                            <a:prstGeom prst="arc">
                              <a:avLst>
                                <a:gd name="adj1" fmla="val 18401186"/>
                                <a:gd name="adj2" fmla="val 21553223"/>
                              </a:avLst>
                            </a:prstGeom>
                            <a:ln w="12700">
                              <a:solidFill>
                                <a:srgbClr val="00B050"/>
                              </a:solidFill>
                              <a:headEnd type="arrow" w="sm" len="sm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3" name="弧形 152"/>
                            <p:cNvSpPr/>
                            <p:nvPr/>
                          </p:nvSpPr>
                          <p:spPr>
                            <a:xfrm>
                              <a:off x="5756909" y="3497178"/>
                              <a:ext cx="2012061" cy="2012057"/>
                            </a:xfrm>
                            <a:prstGeom prst="arc">
                              <a:avLst>
                                <a:gd name="adj1" fmla="val 17637756"/>
                                <a:gd name="adj2" fmla="val 18324086"/>
                              </a:avLst>
                            </a:prstGeom>
                            <a:ln w="12700">
                              <a:solidFill>
                                <a:srgbClr val="00B0F0"/>
                              </a:solidFill>
                              <a:headEnd type="arrow" w="sm" len="sm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cxnSp>
                          <p:nvCxnSpPr>
                            <p:cNvPr id="159" name="直接箭头连接符 158"/>
                            <p:cNvCxnSpPr/>
                            <p:nvPr/>
                          </p:nvCxnSpPr>
                          <p:spPr>
                            <a:xfrm flipH="1" flipV="1">
                              <a:off x="6225859" y="3300180"/>
                              <a:ext cx="537081" cy="1199817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FF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0" name="直接箭头连接符 159"/>
                            <p:cNvCxnSpPr/>
                            <p:nvPr/>
                          </p:nvCxnSpPr>
                          <p:spPr>
                            <a:xfrm flipH="1">
                              <a:off x="6224396" y="4499997"/>
                              <a:ext cx="537081" cy="1199817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FF0000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2" name="直接箭头连接符 161"/>
                            <p:cNvCxnSpPr/>
                            <p:nvPr/>
                          </p:nvCxnSpPr>
                          <p:spPr>
                            <a:xfrm>
                              <a:off x="6763784" y="4499997"/>
                              <a:ext cx="537081" cy="1199817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FF0000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74" name="文本框 173"/>
                              <p:cNvSpPr txBox="1"/>
                              <p:nvPr/>
                            </p:nvSpPr>
                            <p:spPr>
                              <a:xfrm>
                                <a:off x="8318961" y="3950088"/>
                                <a:ext cx="1452298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14:m>
                                  <m:oMath xmlns:m="http://schemas.openxmlformats.org/officeDocument/2006/math"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𝑅𝑜𝑚</m:t>
                                    </m:r>
                                  </m:oMath>
                                </a14:m>
                                <a:r>
                                  <a:rPr lang="en-US" altLang="zh-CN" sz="1200" b="0" i="1" dirty="0">
                                    <a:latin typeface="Cambria Math" panose="02040503050406030204" pitchFamily="18" charset="0"/>
                                  </a:rPr>
                                  <a:t> finding</a:t>
                                </a: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74" name="文本框 17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8318961" y="3950088"/>
                                <a:ext cx="1452298" cy="276999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8"/>
                                <a:stretch>
                                  <a:fillRect t="-2381" b="-2619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175" name="文本框 174"/>
                          <p:cNvSpPr txBox="1"/>
                          <p:nvPr/>
                        </p:nvSpPr>
                        <p:spPr>
                          <a:xfrm>
                            <a:off x="8322763" y="4509926"/>
                            <a:ext cx="146693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i="1" dirty="0" err="1">
                                <a:latin typeface="Cambria Math" panose="02040503050406030204" pitchFamily="18" charset="0"/>
                              </a:rPr>
                              <a:t>Cordic</a:t>
                            </a:r>
                            <a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a:t> rotation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文本框 180"/>
                        <p:cNvSpPr txBox="1"/>
                        <p:nvPr/>
                      </p:nvSpPr>
                      <p:spPr>
                        <a:xfrm>
                          <a:off x="7483244" y="4852717"/>
                          <a:ext cx="145229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200" i="1" dirty="0" err="1">
                              <a:latin typeface="Cambria Math" panose="02040503050406030204" pitchFamily="18" charset="0"/>
                            </a:rPr>
                            <a:t>Mirro</a:t>
                          </a:r>
                          <a:r>
                            <a:rPr lang="en-US" altLang="zh-CN" sz="1200" i="1" dirty="0">
                              <a:latin typeface="Cambria Math" panose="02040503050406030204" pitchFamily="18" charset="0"/>
                            </a:rPr>
                            <a:t> operation</a:t>
                          </a:r>
                        </a:p>
                      </p:txBody>
                    </p:sp>
                  </p:grpSp>
                  <p:cxnSp>
                    <p:nvCxnSpPr>
                      <p:cNvPr id="182" name="直接箭头连接符 181"/>
                      <p:cNvCxnSpPr/>
                      <p:nvPr/>
                    </p:nvCxnSpPr>
                    <p:spPr>
                      <a:xfrm>
                        <a:off x="7773199" y="4849204"/>
                        <a:ext cx="923119" cy="3512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直接箭头连接符 183"/>
                      <p:cNvCxnSpPr/>
                      <p:nvPr/>
                    </p:nvCxnSpPr>
                    <p:spPr>
                      <a:xfrm>
                        <a:off x="7744820" y="4285854"/>
                        <a:ext cx="923119" cy="3512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直接箭头连接符 184"/>
                      <p:cNvCxnSpPr/>
                      <p:nvPr/>
                    </p:nvCxnSpPr>
                    <p:spPr>
                      <a:xfrm>
                        <a:off x="7744820" y="3729527"/>
                        <a:ext cx="923119" cy="3512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7" name="矩形 186"/>
                      <p:cNvSpPr/>
                      <p:nvPr/>
                    </p:nvSpPr>
                    <p:spPr>
                      <a:xfrm>
                        <a:off x="7487042" y="3585718"/>
                        <a:ext cx="1448498" cy="240509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90" name="文本框 189"/>
                  <p:cNvSpPr txBox="1"/>
                  <p:nvPr/>
                </p:nvSpPr>
                <p:spPr>
                  <a:xfrm>
                    <a:off x="5048921" y="4125277"/>
                    <a:ext cx="1019504" cy="5421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i="1" dirty="0">
                        <a:latin typeface="Cambria Math" panose="02040503050406030204" pitchFamily="18" charset="0"/>
                      </a:rPr>
                      <a:t>Quadrant1</a:t>
                    </a:r>
                  </a:p>
                </p:txBody>
              </p:sp>
              <p:sp>
                <p:nvSpPr>
                  <p:cNvPr id="189" name="文本框 188"/>
                  <p:cNvSpPr txBox="1"/>
                  <p:nvPr/>
                </p:nvSpPr>
                <p:spPr>
                  <a:xfrm>
                    <a:off x="6415200" y="4125200"/>
                    <a:ext cx="1019504" cy="5421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i="1" dirty="0">
                        <a:latin typeface="Cambria Math" panose="02040503050406030204" pitchFamily="18" charset="0"/>
                      </a:rPr>
                      <a:t>Quadrant0</a:t>
                    </a:r>
                  </a:p>
                </p:txBody>
              </p:sp>
              <p:sp>
                <p:nvSpPr>
                  <p:cNvPr id="191" name="文本框 190"/>
                  <p:cNvSpPr txBox="1"/>
                  <p:nvPr/>
                </p:nvSpPr>
                <p:spPr>
                  <a:xfrm>
                    <a:off x="5056856" y="5103569"/>
                    <a:ext cx="1016581" cy="5421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i="1" dirty="0">
                        <a:latin typeface="Cambria Math" panose="02040503050406030204" pitchFamily="18" charset="0"/>
                      </a:rPr>
                      <a:t>Quadrant2</a:t>
                    </a:r>
                  </a:p>
                </p:txBody>
              </p:sp>
              <p:sp>
                <p:nvSpPr>
                  <p:cNvPr id="192" name="文本框 191"/>
                  <p:cNvSpPr txBox="1"/>
                  <p:nvPr/>
                </p:nvSpPr>
                <p:spPr>
                  <a:xfrm>
                    <a:off x="6416050" y="5109656"/>
                    <a:ext cx="1019504" cy="5421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i="1" dirty="0">
                        <a:latin typeface="Cambria Math" panose="02040503050406030204" pitchFamily="18" charset="0"/>
                      </a:rPr>
                      <a:t>Quadrant3</a:t>
                    </a:r>
                  </a:p>
                </p:txBody>
              </p:sp>
            </p:grpSp>
            <p:sp>
              <p:nvSpPr>
                <p:cNvPr id="199" name="文本框 198"/>
                <p:cNvSpPr txBox="1"/>
                <p:nvPr/>
              </p:nvSpPr>
              <p:spPr>
                <a:xfrm>
                  <a:off x="7692024" y="5416067"/>
                  <a:ext cx="1452298" cy="461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Potential</a:t>
                  </a:r>
                </a:p>
                <a:p>
                  <a:pPr algn="ctr"/>
                  <a:r>
                    <a:rPr lang="en-US" altLang="zh-CN" sz="1200" i="1" dirty="0" err="1">
                      <a:latin typeface="Cambria Math" panose="02040503050406030204" pitchFamily="18" charset="0"/>
                    </a:rPr>
                    <a:t>Mirro</a:t>
                  </a:r>
                  <a:r>
                    <a:rPr lang="en-US" altLang="zh-CN" sz="1200" i="1" dirty="0">
                      <a:latin typeface="Cambria Math" panose="02040503050406030204" pitchFamily="18" charset="0"/>
                    </a:rPr>
                    <a:t> operation</a:t>
                  </a:r>
                </a:p>
              </p:txBody>
            </p:sp>
            <p:cxnSp>
              <p:nvCxnSpPr>
                <p:cNvPr id="200" name="直接箭头连接符 199"/>
                <p:cNvCxnSpPr/>
                <p:nvPr/>
              </p:nvCxnSpPr>
              <p:spPr>
                <a:xfrm>
                  <a:off x="7967730" y="5412555"/>
                  <a:ext cx="923119" cy="351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" name="弧形 201"/>
              <p:cNvSpPr/>
              <p:nvPr/>
            </p:nvSpPr>
            <p:spPr>
              <a:xfrm>
                <a:off x="5394072" y="4027737"/>
                <a:ext cx="1401154" cy="1401154"/>
              </a:xfrm>
              <a:prstGeom prst="arc">
                <a:avLst>
                  <a:gd name="adj1" fmla="val 14745859"/>
                  <a:gd name="adj2" fmla="val 17620271"/>
                </a:avLst>
              </a:prstGeom>
              <a:ln w="12700">
                <a:solidFill>
                  <a:srgbClr val="FF0000"/>
                </a:solidFill>
                <a:head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4" name="弧形 203"/>
            <p:cNvSpPr/>
            <p:nvPr/>
          </p:nvSpPr>
          <p:spPr>
            <a:xfrm>
              <a:off x="5702750" y="4335780"/>
              <a:ext cx="783798" cy="783798"/>
            </a:xfrm>
            <a:prstGeom prst="arc">
              <a:avLst>
                <a:gd name="adj1" fmla="val 6801110"/>
                <a:gd name="adj2" fmla="val 17540992"/>
              </a:avLst>
            </a:prstGeom>
            <a:ln w="12700">
              <a:solidFill>
                <a:srgbClr val="FF0000"/>
              </a:solidFill>
              <a:prstDash val="lgDash"/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弧形 204"/>
            <p:cNvSpPr/>
            <p:nvPr/>
          </p:nvSpPr>
          <p:spPr>
            <a:xfrm flipV="1">
              <a:off x="5884345" y="4516740"/>
              <a:ext cx="420608" cy="420608"/>
            </a:xfrm>
            <a:prstGeom prst="arc">
              <a:avLst>
                <a:gd name="adj1" fmla="val 17781796"/>
                <a:gd name="adj2" fmla="val 3851216"/>
              </a:avLst>
            </a:prstGeom>
            <a:ln w="12700">
              <a:solidFill>
                <a:srgbClr val="FF0000"/>
              </a:solidFill>
              <a:prstDash val="lgDash"/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03" name="表格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8875"/>
              </p:ext>
            </p:extLst>
          </p:nvPr>
        </p:nvGraphicFramePr>
        <p:xfrm>
          <a:off x="5244656" y="1365811"/>
          <a:ext cx="3639052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38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38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38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82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382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382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016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783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24620"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06" name="组合 205"/>
          <p:cNvGrpSpPr/>
          <p:nvPr/>
        </p:nvGrpSpPr>
        <p:grpSpPr>
          <a:xfrm>
            <a:off x="5092902" y="1704341"/>
            <a:ext cx="3813514" cy="412328"/>
            <a:chOff x="682133" y="5437291"/>
            <a:chExt cx="3813514" cy="412328"/>
          </a:xfrm>
        </p:grpSpPr>
        <p:sp>
          <p:nvSpPr>
            <p:cNvPr id="207" name="左大括号 206"/>
            <p:cNvSpPr/>
            <p:nvPr/>
          </p:nvSpPr>
          <p:spPr>
            <a:xfrm rot="16200000">
              <a:off x="1130796" y="5149458"/>
              <a:ext cx="135371" cy="71103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左大括号 207"/>
            <p:cNvSpPr/>
            <p:nvPr/>
          </p:nvSpPr>
          <p:spPr>
            <a:xfrm rot="16200000">
              <a:off x="2224019" y="4786324"/>
              <a:ext cx="135372" cy="143730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左大括号 208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682133" y="5550250"/>
              <a:ext cx="1040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>
                  <a:latin typeface="Cambria Math" panose="02040503050406030204" pitchFamily="18" charset="0"/>
                </a:rPr>
                <a:t>Quadrant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/>
                <p:cNvSpPr txBox="1"/>
                <p:nvPr/>
              </p:nvSpPr>
              <p:spPr>
                <a:xfrm>
                  <a:off x="1571617" y="5534148"/>
                  <a:ext cx="1438740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1" name="文本框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617" y="5534148"/>
                  <a:ext cx="1438740" cy="31547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文本框 211"/>
                <p:cNvSpPr txBox="1"/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2" name="文本框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3" name="文本框 212"/>
          <p:cNvSpPr txBox="1"/>
          <p:nvPr/>
        </p:nvSpPr>
        <p:spPr>
          <a:xfrm>
            <a:off x="4295008" y="1355476"/>
            <a:ext cx="120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Phase</a:t>
            </a:r>
          </a:p>
          <a:p>
            <a:pPr algn="ctr"/>
            <a:r>
              <a:rPr lang="en-US" altLang="zh-CN" sz="1400" dirty="0"/>
              <a:t>(PA)</a:t>
            </a:r>
            <a:endParaRPr lang="zh-CN" altLang="en-US" sz="1400" dirty="0"/>
          </a:p>
        </p:txBody>
      </p:sp>
      <p:cxnSp>
        <p:nvCxnSpPr>
          <p:cNvPr id="214" name="直接箭头连接符 213"/>
          <p:cNvCxnSpPr/>
          <p:nvPr/>
        </p:nvCxnSpPr>
        <p:spPr>
          <a:xfrm>
            <a:off x="5614993" y="2116668"/>
            <a:ext cx="0" cy="344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6700810" y="2116668"/>
            <a:ext cx="0" cy="344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>
            <a:off x="8158512" y="2116668"/>
            <a:ext cx="0" cy="344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527370" y="886468"/>
            <a:ext cx="3749465" cy="2900645"/>
            <a:chOff x="215904" y="1977829"/>
            <a:chExt cx="3984904" cy="2774024"/>
          </a:xfrm>
        </p:grpSpPr>
        <p:grpSp>
          <p:nvGrpSpPr>
            <p:cNvPr id="95" name="组合 94"/>
            <p:cNvGrpSpPr/>
            <p:nvPr/>
          </p:nvGrpSpPr>
          <p:grpSpPr>
            <a:xfrm>
              <a:off x="215904" y="1977829"/>
              <a:ext cx="3984904" cy="2746869"/>
              <a:chOff x="254004" y="2169196"/>
              <a:chExt cx="3984904" cy="2746869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54004" y="2169196"/>
                <a:ext cx="3984904" cy="2408305"/>
                <a:chOff x="254004" y="2169196"/>
                <a:chExt cx="3984904" cy="2408305"/>
              </a:xfrm>
            </p:grpSpPr>
            <p:grpSp>
              <p:nvGrpSpPr>
                <p:cNvPr id="100" name="组合 99"/>
                <p:cNvGrpSpPr/>
                <p:nvPr/>
              </p:nvGrpSpPr>
              <p:grpSpPr>
                <a:xfrm>
                  <a:off x="254004" y="2169196"/>
                  <a:ext cx="3984904" cy="2408305"/>
                  <a:chOff x="716280" y="2032036"/>
                  <a:chExt cx="3984904" cy="2408305"/>
                </a:xfrm>
              </p:grpSpPr>
              <p:grpSp>
                <p:nvGrpSpPr>
                  <p:cNvPr id="108" name="组合 107"/>
                  <p:cNvGrpSpPr/>
                  <p:nvPr/>
                </p:nvGrpSpPr>
                <p:grpSpPr>
                  <a:xfrm>
                    <a:off x="716280" y="2032036"/>
                    <a:ext cx="3984904" cy="2408305"/>
                    <a:chOff x="813848" y="842446"/>
                    <a:chExt cx="5938835" cy="3832731"/>
                  </a:xfrm>
                </p:grpSpPr>
                <p:sp>
                  <p:nvSpPr>
                    <p:cNvPr id="112" name="文本框 111"/>
                    <p:cNvSpPr txBox="1"/>
                    <p:nvPr/>
                  </p:nvSpPr>
                  <p:spPr>
                    <a:xfrm>
                      <a:off x="1211466" y="842446"/>
                      <a:ext cx="1308692" cy="3352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/>
                        <a:t>16 bits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13" name="组合 112"/>
                    <p:cNvGrpSpPr/>
                    <p:nvPr/>
                  </p:nvGrpSpPr>
                  <p:grpSpPr>
                    <a:xfrm>
                      <a:off x="813848" y="1177669"/>
                      <a:ext cx="5938835" cy="3497508"/>
                      <a:chOff x="810820" y="1179845"/>
                      <a:chExt cx="6547795" cy="2892825"/>
                    </a:xfrm>
                  </p:grpSpPr>
                  <p:cxnSp>
                    <p:nvCxnSpPr>
                      <p:cNvPr id="128" name="直接箭头连接符 127"/>
                      <p:cNvCxnSpPr>
                        <a:cxnSpLocks/>
                        <a:stCxn id="138" idx="3"/>
                      </p:cNvCxnSpPr>
                      <p:nvPr/>
                    </p:nvCxnSpPr>
                    <p:spPr>
                      <a:xfrm flipV="1">
                        <a:off x="6019201" y="3663908"/>
                        <a:ext cx="1339414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2" name="组合 131"/>
                      <p:cNvGrpSpPr/>
                      <p:nvPr/>
                    </p:nvGrpSpPr>
                    <p:grpSpPr>
                      <a:xfrm>
                        <a:off x="810820" y="1179845"/>
                        <a:ext cx="6505922" cy="2892825"/>
                        <a:chOff x="810820" y="1179845"/>
                        <a:chExt cx="6505922" cy="2892825"/>
                      </a:xfrm>
                    </p:grpSpPr>
                    <p:grpSp>
                      <p:nvGrpSpPr>
                        <p:cNvPr id="134" name="组合 133"/>
                        <p:cNvGrpSpPr/>
                        <p:nvPr/>
                      </p:nvGrpSpPr>
                      <p:grpSpPr>
                        <a:xfrm>
                          <a:off x="810820" y="1179845"/>
                          <a:ext cx="6505922" cy="2892824"/>
                          <a:chOff x="762337" y="2096047"/>
                          <a:chExt cx="5752695" cy="2391802"/>
                        </a:xfrm>
                      </p:grpSpPr>
                      <p:cxnSp>
                        <p:nvCxnSpPr>
                          <p:cNvPr id="140" name="直接连接符 139"/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965980" y="3345390"/>
                            <a:ext cx="2936567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41" name="组合 140"/>
                          <p:cNvGrpSpPr/>
                          <p:nvPr/>
                        </p:nvGrpSpPr>
                        <p:grpSpPr>
                          <a:xfrm>
                            <a:off x="762337" y="2096047"/>
                            <a:ext cx="5752695" cy="2391802"/>
                            <a:chOff x="762337" y="2096047"/>
                            <a:chExt cx="5752695" cy="2391802"/>
                          </a:xfrm>
                        </p:grpSpPr>
                        <p:grpSp>
                          <p:nvGrpSpPr>
                            <p:cNvPr id="142" name="组合 141"/>
                            <p:cNvGrpSpPr/>
                            <p:nvPr/>
                          </p:nvGrpSpPr>
                          <p:grpSpPr>
                            <a:xfrm>
                              <a:off x="762337" y="2096047"/>
                              <a:ext cx="5752695" cy="2391802"/>
                              <a:chOff x="290980" y="1855645"/>
                              <a:chExt cx="5752695" cy="2391802"/>
                            </a:xfrm>
                          </p:grpSpPr>
                          <p:grpSp>
                            <p:nvGrpSpPr>
                              <p:cNvPr id="146" name="组合 145"/>
                              <p:cNvGrpSpPr/>
                              <p:nvPr/>
                            </p:nvGrpSpPr>
                            <p:grpSpPr>
                              <a:xfrm>
                                <a:off x="290980" y="1855645"/>
                                <a:ext cx="3640450" cy="2391802"/>
                                <a:chOff x="290980" y="1855645"/>
                                <a:chExt cx="3640450" cy="2391802"/>
                              </a:xfrm>
                            </p:grpSpPr>
                            <p:grpSp>
                              <p:nvGrpSpPr>
                                <p:cNvPr id="148" name="组合 147"/>
                                <p:cNvGrpSpPr/>
                                <p:nvPr/>
                              </p:nvGrpSpPr>
                              <p:grpSpPr>
                                <a:xfrm>
                                  <a:off x="290980" y="1855645"/>
                                  <a:ext cx="2061496" cy="945706"/>
                                  <a:chOff x="1372662" y="1997998"/>
                                  <a:chExt cx="3700500" cy="1697597"/>
                                </a:xfrm>
                              </p:grpSpPr>
                              <p:cxnSp>
                                <p:nvCxnSpPr>
                                  <p:cNvPr id="156" name="直接箭头连接符 155"/>
                                  <p:cNvCxnSpPr/>
                                  <p:nvPr/>
                                </p:nvCxnSpPr>
                                <p:spPr>
                                  <a:xfrm>
                                    <a:off x="3763108" y="2998178"/>
                                    <a:ext cx="457199" cy="0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157" name="组合 156"/>
                                  <p:cNvGrpSpPr/>
                                  <p:nvPr/>
                                </p:nvGrpSpPr>
                                <p:grpSpPr>
                                  <a:xfrm>
                                    <a:off x="1372662" y="1997998"/>
                                    <a:ext cx="3700500" cy="1697597"/>
                                    <a:chOff x="546186" y="1549590"/>
                                    <a:chExt cx="3700500" cy="1697597"/>
                                  </a:xfrm>
                                </p:grpSpPr>
                                <p:grpSp>
                                  <p:nvGrpSpPr>
                                    <p:cNvPr id="158" name="组合 15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931985" y="1549590"/>
                                      <a:ext cx="3314701" cy="1017764"/>
                                      <a:chOff x="931985" y="1549590"/>
                                      <a:chExt cx="3314701" cy="1017764"/>
                                    </a:xfrm>
                                  </p:grpSpPr>
                                  <p:cxnSp>
                                    <p:nvCxnSpPr>
                                      <p:cNvPr id="227" name="直接箭头连接符 226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931985" y="2112351"/>
                                        <a:ext cx="764930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28" name="直接连接符 227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931985" y="1549592"/>
                                        <a:ext cx="0" cy="560562"/>
                                      </a:xfrm>
                                      <a:prstGeom prst="line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29" name="直接连接符 228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931985" y="1565031"/>
                                        <a:ext cx="3314701" cy="0"/>
                                      </a:xfrm>
                                      <a:prstGeom prst="line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30" name="直接连接符 229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4246686" y="1549590"/>
                                        <a:ext cx="0" cy="1017764"/>
                                      </a:xfrm>
                                      <a:prstGeom prst="line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61" name="矩形 16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93831" y="1960685"/>
                                      <a:ext cx="580292" cy="121333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  <p:style>
                                    <a:lnRef idx="2">
                                      <a:schemeClr val="accent4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accent4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altLang="zh-CN" sz="1200" dirty="0"/>
                                        <a:t>PA</a:t>
                                      </a:r>
                                    </a:p>
                                  </p:txBody>
                                </p:sp>
                                <p:grpSp>
                                  <p:nvGrpSpPr>
                                    <p:cNvPr id="163" name="组合 16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46186" y="2649885"/>
                                      <a:ext cx="1150729" cy="597302"/>
                                      <a:chOff x="546186" y="2649885"/>
                                      <a:chExt cx="1150729" cy="597302"/>
                                    </a:xfrm>
                                  </p:grpSpPr>
                                  <p:cxnSp>
                                    <p:nvCxnSpPr>
                                      <p:cNvPr id="225" name="直接箭头连接符 224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1314450" y="3006236"/>
                                        <a:ext cx="38246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2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mc:AlternateContent xmlns:mc="http://schemas.openxmlformats.org/markup-compatibility/2006" xmlns:a14="http://schemas.microsoft.com/office/drawing/2010/main">
                                    <mc:Choice Requires="a14">
                                      <p:sp>
                                        <p:nvSpPr>
                                          <p:cNvPr id="226" name="文本框 225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546186" y="2649885"/>
                                            <a:ext cx="791309" cy="59730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14:m>
                                              <m:oMathPara xmlns:m="http://schemas.openxmlformats.org/officeDocument/2006/math">
                                                <m:oMathParaPr>
                                                  <m:jc m:val="centerGroup"/>
                                                </m:oMathParaPr>
                                                <m:oMath xmlns:m="http://schemas.openxmlformats.org/officeDocument/2006/math">
                                                  <m:r>
                                                    <a:rPr lang="en-US" altLang="zh-CN" sz="15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∆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15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acc</m:t>
                                                  </m:r>
                                                </m:oMath>
                                              </m:oMathPara>
                                            </a14:m>
                                            <a:endParaRPr lang="zh-CN" altLang="en-US" sz="1500" dirty="0"/>
                                          </a:p>
                                        </p:txBody>
                                      </p:sp>
                                    </mc:Choice>
                                    <mc:Fallback xmlns="">
                                      <p:sp>
                                        <p:nvSpPr>
                                          <p:cNvPr id="123" name="文本框 122"/>
                                          <p:cNvSpPr txBox="1">
                                            <a:spLocks noRot="1" noChangeAspect="1" noMove="1" noResize="1" noEditPoints="1" noAdjustHandles="1" noChangeArrowheads="1" noChangeShapeType="1" noTextEdit="1"/>
                                          </p:cNvSpPr>
                                          <p:nvPr/>
                                        </p:nvSpPr>
                                        <p:spPr>
                                          <a:xfrm>
                                            <a:off x="546186" y="2649885"/>
                                            <a:ext cx="791309" cy="59730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blipFill rotWithShape="0">
                                            <a:blip r:embed="rId3"/>
                                            <a:stretch>
                                              <a:fillRect l="-45833" r="-20833"/>
                                            </a:stretch>
                                          </a:blipFill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r>
                                              <a:rPr lang="zh-CN" altLang="en-US">
                                                <a:noFill/>
                                              </a:rPr>
                                              <a:t> </a:t>
                                            </a:r>
                                          </a:p>
                                        </p:txBody>
                                      </p:sp>
                                    </mc:Fallback>
                                  </mc:AlternateContent>
                                </p:grpSp>
                                <p:grpSp>
                                  <p:nvGrpSpPr>
                                    <p:cNvPr id="172" name="组合 17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696915" y="1960685"/>
                                      <a:ext cx="1239717" cy="1213338"/>
                                      <a:chOff x="1696915" y="1960685"/>
                                      <a:chExt cx="1239717" cy="1213338"/>
                                    </a:xfrm>
                                  </p:grpSpPr>
                                  <p:grpSp>
                                    <p:nvGrpSpPr>
                                      <p:cNvPr id="173" name="组合 17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696915" y="1960685"/>
                                        <a:ext cx="1239717" cy="1213338"/>
                                        <a:chOff x="1090245" y="1397977"/>
                                        <a:chExt cx="1239717" cy="1213338"/>
                                      </a:xfrm>
                                    </p:grpSpPr>
                                    <p:cxnSp>
                                      <p:nvCxnSpPr>
                                        <p:cNvPr id="217" name="直接连接符 216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090246" y="1397977"/>
                                          <a:ext cx="633046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18" name="直接连接符 217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723292" y="1397977"/>
                                          <a:ext cx="597879" cy="597879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19" name="直接连接符 218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090246" y="1397977"/>
                                          <a:ext cx="0" cy="298938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20" name="直接连接符 219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090246" y="1705708"/>
                                          <a:ext cx="272561" cy="272561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21" name="直接连接符 220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1090246" y="1987062"/>
                                          <a:ext cx="272562" cy="272562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22" name="直接连接符 221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090246" y="2259624"/>
                                          <a:ext cx="0" cy="351691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23" name="直接连接符 222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1722224" y="1987062"/>
                                          <a:ext cx="607738" cy="607737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24" name="直接连接符 223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1090245" y="2611315"/>
                                          <a:ext cx="633047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78" name="文本框 177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969476" y="2365105"/>
                                        <a:ext cx="835270" cy="41151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lang="en-US" altLang="zh-CN" sz="1200" dirty="0"/>
                                          <a:t>+</a:t>
                                        </a:r>
                                        <a:endParaRPr lang="zh-CN" altLang="en-US" sz="1200" dirty="0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49" name="组合 148"/>
                                <p:cNvGrpSpPr/>
                                <p:nvPr/>
                              </p:nvGrpSpPr>
                              <p:grpSpPr>
                                <a:xfrm>
                                  <a:off x="2483986" y="3571515"/>
                                  <a:ext cx="1447444" cy="675932"/>
                                  <a:chOff x="2069320" y="3571515"/>
                                  <a:chExt cx="1447444" cy="675932"/>
                                </a:xfrm>
                              </p:grpSpPr>
                              <p:sp>
                                <p:nvSpPr>
                                  <p:cNvPr id="151" name="矩形 150"/>
                                  <p:cNvSpPr/>
                                  <p:nvPr/>
                                </p:nvSpPr>
                                <p:spPr>
                                  <a:xfrm>
                                    <a:off x="2069320" y="3571515"/>
                                    <a:ext cx="964929" cy="675932"/>
                                  </a:xfrm>
                                  <a:prstGeom prst="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4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accent4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altLang="zh-CN" sz="1200" dirty="0" err="1"/>
                                      <a:t>Cordic</a:t>
                                    </a:r>
                                    <a:endParaRPr lang="en-US" altLang="zh-CN" sz="1200" dirty="0"/>
                                  </a:p>
                                </p:txBody>
                              </p:sp>
                              <p:cxnSp>
                                <p:nvCxnSpPr>
                                  <p:cNvPr id="155" name="直接箭头连接符 154"/>
                                  <p:cNvCxnSpPr>
                                    <a:cxnSpLocks/>
                                    <a:stCxn id="151" idx="3"/>
                                    <a:endCxn id="138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3034249" y="3909482"/>
                                    <a:ext cx="482515" cy="0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  <p:pic>
                            <p:nvPicPr>
                              <p:cNvPr id="147" name="图片 146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188881" y="3397680"/>
                                <a:ext cx="854794" cy="47270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cxnSp>
                          <p:nvCxnSpPr>
                            <p:cNvPr id="143" name="直接箭头连接符 142"/>
                            <p:cNvCxnSpPr>
                              <a:cxnSpLocks/>
                              <a:stCxn id="101" idx="3"/>
                              <a:endCxn id="151" idx="1"/>
                            </p:cNvCxnSpPr>
                            <p:nvPr/>
                          </p:nvCxnSpPr>
                          <p:spPr>
                            <a:xfrm>
                              <a:off x="2465136" y="4149882"/>
                              <a:ext cx="490208" cy="1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4" name="直接连接符 143"/>
                            <p:cNvCxnSpPr>
                              <a:cxnSpLocks/>
                              <a:stCxn id="161" idx="3"/>
                              <a:endCxn id="111" idx="1"/>
                            </p:cNvCxnSpPr>
                            <p:nvPr/>
                          </p:nvCxnSpPr>
                          <p:spPr>
                            <a:xfrm>
                              <a:off x="2671994" y="2663030"/>
                              <a:ext cx="298779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5" name="直接箭头连接符 144"/>
                            <p:cNvCxnSpPr>
                              <a:cxnSpLocks/>
                              <a:stCxn id="111" idx="2"/>
                              <a:endCxn id="151" idx="0"/>
                            </p:cNvCxnSpPr>
                            <p:nvPr/>
                          </p:nvCxnSpPr>
                          <p:spPr>
                            <a:xfrm>
                              <a:off x="3431195" y="3000996"/>
                              <a:ext cx="6614" cy="810921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138" name="矩形 137"/>
                        <p:cNvSpPr/>
                        <p:nvPr/>
                      </p:nvSpPr>
                      <p:spPr>
                        <a:xfrm>
                          <a:off x="4927931" y="3255147"/>
                          <a:ext cx="1091270" cy="81752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4"/>
                        </a:lnRef>
                        <a:fillRef idx="1">
                          <a:schemeClr val="lt1"/>
                        </a:fillRef>
                        <a:effectRef idx="0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/>
                            <a:t>Mirror</a:t>
                          </a:r>
                        </a:p>
                      </p:txBody>
                    </p:sp>
                    <p:cxnSp>
                      <p:nvCxnSpPr>
                        <p:cNvPr id="139" name="直接箭头连接符 138"/>
                        <p:cNvCxnSpPr>
                          <a:endCxn id="138" idx="0"/>
                        </p:cNvCxnSpPr>
                        <p:nvPr/>
                      </p:nvCxnSpPr>
                      <p:spPr>
                        <a:xfrm>
                          <a:off x="5473564" y="2690893"/>
                          <a:ext cx="0" cy="564252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sp>
                <p:nvSpPr>
                  <p:cNvPr id="111" name="矩形 110"/>
                  <p:cNvSpPr/>
                  <p:nvPr/>
                </p:nvSpPr>
                <p:spPr>
                  <a:xfrm>
                    <a:off x="2236285" y="2453102"/>
                    <a:ext cx="633791" cy="621069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/>
                      <a:t>PC</a:t>
                    </a:r>
                  </a:p>
                </p:txBody>
              </p:sp>
            </p:grpSp>
            <p:sp>
              <p:nvSpPr>
                <p:cNvPr id="101" name="矩形 100"/>
                <p:cNvSpPr/>
                <p:nvPr/>
              </p:nvSpPr>
              <p:spPr>
                <a:xfrm>
                  <a:off x="761859" y="3956431"/>
                  <a:ext cx="664134" cy="621068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Rom</a:t>
                  </a:r>
                </a:p>
              </p:txBody>
            </p:sp>
          </p:grpSp>
          <p:cxnSp>
            <p:nvCxnSpPr>
              <p:cNvPr id="98" name="直接箭头连接符 97"/>
              <p:cNvCxnSpPr>
                <a:endCxn id="101" idx="0"/>
              </p:cNvCxnSpPr>
              <p:nvPr/>
            </p:nvCxnSpPr>
            <p:spPr>
              <a:xfrm>
                <a:off x="1093927" y="3527771"/>
                <a:ext cx="0" cy="4286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矩形 98"/>
              <p:cNvSpPr/>
              <p:nvPr/>
            </p:nvSpPr>
            <p:spPr>
              <a:xfrm>
                <a:off x="626574" y="3377684"/>
                <a:ext cx="2925597" cy="1538381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dirty="0"/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588473" y="4382521"/>
              <a:ext cx="2925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PAC</a:t>
              </a:r>
              <a:endParaRPr lang="zh-CN" altLang="en-US" dirty="0"/>
            </a:p>
          </p:txBody>
        </p:sp>
      </p:grpSp>
      <p:sp>
        <p:nvSpPr>
          <p:cNvPr id="231" name="文本框 230"/>
          <p:cNvSpPr txBox="1"/>
          <p:nvPr/>
        </p:nvSpPr>
        <p:spPr>
          <a:xfrm>
            <a:off x="527370" y="3780726"/>
            <a:ext cx="3767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Fig4 Proposed Architecture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高精度方案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1798285" y="4050073"/>
            <a:ext cx="5617425" cy="459500"/>
            <a:chOff x="745438" y="5437288"/>
            <a:chExt cx="6164414" cy="555527"/>
          </a:xfrm>
        </p:grpSpPr>
        <p:sp>
          <p:nvSpPr>
            <p:cNvPr id="78" name="左大括号 77"/>
            <p:cNvSpPr/>
            <p:nvPr/>
          </p:nvSpPr>
          <p:spPr>
            <a:xfrm rot="16200000">
              <a:off x="1400555" y="4952108"/>
              <a:ext cx="135376" cy="1105735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左大括号 78"/>
            <p:cNvSpPr/>
            <p:nvPr/>
          </p:nvSpPr>
          <p:spPr>
            <a:xfrm rot="16200000">
              <a:off x="3076698" y="4414322"/>
              <a:ext cx="163986" cy="2209920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左大括号 79"/>
            <p:cNvSpPr/>
            <p:nvPr/>
          </p:nvSpPr>
          <p:spPr>
            <a:xfrm rot="16200000">
              <a:off x="5521069" y="4212490"/>
              <a:ext cx="163984" cy="2613583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45438" y="5542311"/>
              <a:ext cx="1458611" cy="450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象限索引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030747" y="5542315"/>
              <a:ext cx="2255886" cy="33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查找表索引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296269" y="5544965"/>
              <a:ext cx="261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旋转索引</a:t>
              </a:r>
            </a:p>
          </p:txBody>
        </p:sp>
      </p:grp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84159"/>
              </p:ext>
            </p:extLst>
          </p:nvPr>
        </p:nvGraphicFramePr>
        <p:xfrm>
          <a:off x="1913391" y="3620364"/>
          <a:ext cx="5462576" cy="3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830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5" name="文本框 84"/>
          <p:cNvSpPr txBox="1"/>
          <p:nvPr/>
        </p:nvSpPr>
        <p:spPr>
          <a:xfrm>
            <a:off x="382635" y="2716913"/>
            <a:ext cx="1684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10 bit</a:t>
            </a:r>
            <a:r>
              <a:rPr lang="zh-CN" altLang="en-US" sz="1600" dirty="0"/>
              <a:t>索引</a:t>
            </a:r>
            <a:endParaRPr lang="en-US" altLang="zh-CN" sz="1600" dirty="0"/>
          </a:p>
        </p:txBody>
      </p:sp>
      <p:sp>
        <p:nvSpPr>
          <p:cNvPr id="86" name="文本框 85"/>
          <p:cNvSpPr txBox="1"/>
          <p:nvPr/>
        </p:nvSpPr>
        <p:spPr>
          <a:xfrm>
            <a:off x="365332" y="3599692"/>
            <a:ext cx="170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16 bit</a:t>
            </a:r>
            <a:r>
              <a:rPr lang="zh-CN" altLang="en-US" sz="1600" dirty="0"/>
              <a:t>索引</a:t>
            </a:r>
            <a:endParaRPr lang="en-US" altLang="zh-CN" sz="1600" dirty="0"/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13417"/>
              </p:ext>
            </p:extLst>
          </p:nvPr>
        </p:nvGraphicFramePr>
        <p:xfrm>
          <a:off x="808892" y="4465346"/>
          <a:ext cx="7610094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5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75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318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8414">
                <a:tc>
                  <a:txBody>
                    <a:bodyPr/>
                    <a:lstStyle/>
                    <a:p>
                      <a:pPr algn="ctr"/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bit 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索引位数</a:t>
                      </a:r>
                      <a:endParaRPr lang="en-US" altLang="zh-CN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en-US" altLang="zh-CN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bit </a:t>
                      </a:r>
                      <a:r>
                        <a:rPr lang="zh-CN" altLang="en-US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量化位数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bit 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</a:t>
                      </a:r>
                      <a:r>
                        <a:rPr lang="zh-CN" altLang="en-US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位数</a:t>
                      </a:r>
                      <a:endParaRPr lang="en-US" altLang="zh-CN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en-US" altLang="zh-CN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bit </a:t>
                      </a:r>
                      <a:r>
                        <a:rPr lang="zh-CN" altLang="en-US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量化位数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8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查找表大小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en-US" altLang="zh-CN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 </a:t>
                      </a:r>
                      <a:r>
                        <a:rPr lang="en-US" altLang="zh-CN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bit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 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 bit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8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旋转单元个数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SFDR 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56.10 </a:t>
                      </a:r>
                      <a:r>
                        <a:rPr lang="en-US" altLang="zh-CN" sz="13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dBc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92.40</a:t>
                      </a:r>
                      <a:r>
                        <a:rPr lang="en-US" altLang="zh-CN" sz="13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300" b="1" baseline="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dBc</a:t>
                      </a:r>
                      <a:endParaRPr lang="zh-CN" altLang="en-US" sz="13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853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量化底噪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-73.96 </a:t>
                      </a:r>
                      <a:r>
                        <a:rPr lang="en-US" altLang="zh-CN" sz="13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dBc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-98.08</a:t>
                      </a:r>
                      <a:r>
                        <a:rPr lang="en-US" altLang="zh-CN" sz="13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300" b="1" baseline="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dBc</a:t>
                      </a:r>
                      <a:endParaRPr lang="zh-CN" altLang="en-US" sz="13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8" name="内容占位符 2"/>
          <p:cNvSpPr>
            <a:spLocks noGrp="1"/>
          </p:cNvSpPr>
          <p:nvPr>
            <p:ph idx="1"/>
          </p:nvPr>
        </p:nvSpPr>
        <p:spPr>
          <a:xfrm>
            <a:off x="327111" y="1181334"/>
            <a:ext cx="4528908" cy="1216420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增加索引位数和量化位数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索引截断产生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周期性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噪声，影响杂散性能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量化截断产生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高斯白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噪声，影响底噪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6/16</a:t>
            </a: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94081"/>
              </p:ext>
            </p:extLst>
          </p:nvPr>
        </p:nvGraphicFramePr>
        <p:xfrm>
          <a:off x="1922221" y="2710655"/>
          <a:ext cx="5462576" cy="3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830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854166" y="3159878"/>
            <a:ext cx="5542253" cy="445119"/>
            <a:chOff x="1625600" y="3419314"/>
            <a:chExt cx="4119881" cy="330883"/>
          </a:xfrm>
        </p:grpSpPr>
        <p:grpSp>
          <p:nvGrpSpPr>
            <p:cNvPr id="4" name="组合 3"/>
            <p:cNvGrpSpPr/>
            <p:nvPr/>
          </p:nvGrpSpPr>
          <p:grpSpPr>
            <a:xfrm>
              <a:off x="1625600" y="3419314"/>
              <a:ext cx="4119881" cy="330715"/>
              <a:chOff x="1625600" y="3419314"/>
              <a:chExt cx="4119881" cy="330715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1625600" y="3419318"/>
                <a:ext cx="2598459" cy="330711"/>
                <a:chOff x="745486" y="5437291"/>
                <a:chExt cx="3721739" cy="473673"/>
              </a:xfrm>
            </p:grpSpPr>
            <p:sp>
              <p:nvSpPr>
                <p:cNvPr id="69" name="左大括号 68"/>
                <p:cNvSpPr/>
                <p:nvPr/>
              </p:nvSpPr>
              <p:spPr>
                <a:xfrm rot="16200000">
                  <a:off x="1303916" y="4976338"/>
                  <a:ext cx="135372" cy="1057279"/>
                </a:xfrm>
                <a:prstGeom prst="leftBrace">
                  <a:avLst>
                    <a:gd name="adj1" fmla="val 30437"/>
                    <a:gd name="adj2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左大括号 69"/>
                <p:cNvSpPr/>
                <p:nvPr/>
              </p:nvSpPr>
              <p:spPr>
                <a:xfrm rot="16200000">
                  <a:off x="2404280" y="4986091"/>
                  <a:ext cx="135372" cy="1037776"/>
                </a:xfrm>
                <a:prstGeom prst="leftBrace">
                  <a:avLst>
                    <a:gd name="adj1" fmla="val 30437"/>
                    <a:gd name="adj2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左大括号 70"/>
                <p:cNvSpPr/>
                <p:nvPr/>
              </p:nvSpPr>
              <p:spPr>
                <a:xfrm rot="16200000">
                  <a:off x="3687770" y="4793210"/>
                  <a:ext cx="135373" cy="1423535"/>
                </a:xfrm>
                <a:prstGeom prst="leftBrace">
                  <a:avLst>
                    <a:gd name="adj1" fmla="val 30437"/>
                    <a:gd name="adj2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45486" y="5514222"/>
                  <a:ext cx="1262389" cy="396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象限索引</a:t>
                  </a: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1636104" y="5514222"/>
                  <a:ext cx="1709862" cy="396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查找表索引</a:t>
                  </a: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3061305" y="5516872"/>
                  <a:ext cx="1405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旋转索引</a:t>
                  </a:r>
                </a:p>
              </p:txBody>
            </p:sp>
          </p:grpSp>
          <p:sp>
            <p:nvSpPr>
              <p:cNvPr id="33" name="左大括号 32"/>
              <p:cNvSpPr/>
              <p:nvPr/>
            </p:nvSpPr>
            <p:spPr>
              <a:xfrm rot="16200000">
                <a:off x="4949559" y="2717908"/>
                <a:ext cx="94515" cy="1497328"/>
              </a:xfrm>
              <a:prstGeom prst="leftBrace">
                <a:avLst>
                  <a:gd name="adj1" fmla="val 30437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506020" y="3473198"/>
              <a:ext cx="981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截断部分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04315" y="1092555"/>
            <a:ext cx="3452022" cy="1270001"/>
            <a:chOff x="5400531" y="1092555"/>
            <a:chExt cx="3452022" cy="1270001"/>
          </a:xfrm>
        </p:grpSpPr>
        <p:grpSp>
          <p:nvGrpSpPr>
            <p:cNvPr id="7" name="组合 6"/>
            <p:cNvGrpSpPr/>
            <p:nvPr/>
          </p:nvGrpSpPr>
          <p:grpSpPr>
            <a:xfrm>
              <a:off x="5400531" y="1092555"/>
              <a:ext cx="3452022" cy="1270001"/>
              <a:chOff x="5349084" y="1247734"/>
              <a:chExt cx="3452022" cy="127000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5399911" y="1288461"/>
                <a:ext cx="3401194" cy="1225950"/>
                <a:chOff x="5518572" y="1228017"/>
                <a:chExt cx="3401194" cy="1225950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5518572" y="1228017"/>
                  <a:ext cx="3346918" cy="1012027"/>
                  <a:chOff x="6391950" y="1668269"/>
                  <a:chExt cx="3346918" cy="1012027"/>
                </a:xfrm>
              </p:grpSpPr>
              <p:sp>
                <p:nvSpPr>
                  <p:cNvPr id="25" name="矩形 24"/>
                  <p:cNvSpPr/>
                  <p:nvPr/>
                </p:nvSpPr>
                <p:spPr>
                  <a:xfrm>
                    <a:off x="7152539" y="1932296"/>
                    <a:ext cx="522879" cy="74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PC</a:t>
                    </a:r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箭头: 右 26"/>
                  <p:cNvSpPr/>
                  <p:nvPr/>
                </p:nvSpPr>
                <p:spPr>
                  <a:xfrm>
                    <a:off x="6391950" y="2239161"/>
                    <a:ext cx="674274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08877" y="1668269"/>
                    <a:ext cx="640842" cy="457744"/>
                  </a:xfrm>
                  <a:prstGeom prst="rect">
                    <a:avLst/>
                  </a:prstGeom>
                </p:spPr>
              </p:pic>
              <p:sp>
                <p:nvSpPr>
                  <p:cNvPr id="28" name="矩形 27"/>
                  <p:cNvSpPr/>
                  <p:nvPr/>
                </p:nvSpPr>
                <p:spPr>
                  <a:xfrm>
                    <a:off x="8418753" y="1922013"/>
                    <a:ext cx="537044" cy="7582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PAC</a:t>
                    </a:r>
                  </a:p>
                </p:txBody>
              </p:sp>
              <p:sp>
                <p:nvSpPr>
                  <p:cNvPr id="29" name="箭头: 右 29"/>
                  <p:cNvSpPr/>
                  <p:nvPr/>
                </p:nvSpPr>
                <p:spPr>
                  <a:xfrm>
                    <a:off x="7727968" y="2234441"/>
                    <a:ext cx="640038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0" name="箭头: 右 30"/>
                  <p:cNvSpPr/>
                  <p:nvPr/>
                </p:nvSpPr>
                <p:spPr>
                  <a:xfrm>
                    <a:off x="9032641" y="2234441"/>
                    <a:ext cx="706227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31" name="图片 30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073641" y="1668269"/>
                    <a:ext cx="562459" cy="45774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7" name="文本框 36"/>
                <p:cNvSpPr txBox="1"/>
                <p:nvPr/>
              </p:nvSpPr>
              <p:spPr>
                <a:xfrm>
                  <a:off x="6742003" y="1869192"/>
                  <a:ext cx="87145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索引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压缩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8048312" y="1863193"/>
                  <a:ext cx="87145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输出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量化</a:t>
                  </a:r>
                </a:p>
              </p:txBody>
            </p:sp>
          </p:grpSp>
          <p:sp>
            <p:nvSpPr>
              <p:cNvPr id="40" name="矩形 39"/>
              <p:cNvSpPr/>
              <p:nvPr/>
            </p:nvSpPr>
            <p:spPr>
              <a:xfrm>
                <a:off x="5349084" y="1247734"/>
                <a:ext cx="3452022" cy="12700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842187" y="1289099"/>
              <a:ext cx="478929" cy="299509"/>
              <a:chOff x="6800667" y="1437994"/>
              <a:chExt cx="325747" cy="203713"/>
            </a:xfrm>
          </p:grpSpPr>
          <p:pic>
            <p:nvPicPr>
              <p:cNvPr id="42" name="图片 41"/>
              <p:cNvPicPr>
                <a:picLocks noChangeAspect="1"/>
              </p:cNvPicPr>
              <p:nvPr/>
            </p:nvPicPr>
            <p:blipFill rotWithShape="1">
              <a:blip r:embed="rId3"/>
              <a:srcRect t="56178" r="74704"/>
              <a:stretch/>
            </p:blipFill>
            <p:spPr>
              <a:xfrm>
                <a:off x="6800667" y="1441116"/>
                <a:ext cx="162108" cy="200591"/>
              </a:xfrm>
              <a:prstGeom prst="rect">
                <a:avLst/>
              </a:prstGeom>
            </p:spPr>
          </p:pic>
          <p:pic>
            <p:nvPicPr>
              <p:cNvPr id="43" name="图片 42"/>
              <p:cNvPicPr>
                <a:picLocks noChangeAspect="1"/>
              </p:cNvPicPr>
              <p:nvPr/>
            </p:nvPicPr>
            <p:blipFill rotWithShape="1">
              <a:blip r:embed="rId3"/>
              <a:srcRect t="56178" r="74704"/>
              <a:stretch/>
            </p:blipFill>
            <p:spPr>
              <a:xfrm>
                <a:off x="6964306" y="1437994"/>
                <a:ext cx="162108" cy="200591"/>
              </a:xfrm>
              <a:prstGeom prst="rect">
                <a:avLst/>
              </a:prstGeom>
            </p:spPr>
          </p:pic>
        </p:grpSp>
      </p:grpSp>
      <p:sp>
        <p:nvSpPr>
          <p:cNvPr id="49" name="文本框 48"/>
          <p:cNvSpPr txBox="1"/>
          <p:nvPr/>
        </p:nvSpPr>
        <p:spPr>
          <a:xfrm>
            <a:off x="4942334" y="1745170"/>
            <a:ext cx="871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16bit</a:t>
            </a: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693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流水线加速</a:t>
            </a:r>
          </a:p>
        </p:txBody>
      </p:sp>
      <p:grpSp>
        <p:nvGrpSpPr>
          <p:cNvPr id="124" name="组合 123"/>
          <p:cNvGrpSpPr/>
          <p:nvPr/>
        </p:nvGrpSpPr>
        <p:grpSpPr>
          <a:xfrm>
            <a:off x="1052590" y="884092"/>
            <a:ext cx="7428936" cy="2245919"/>
            <a:chOff x="898523" y="1548753"/>
            <a:chExt cx="5978624" cy="2363750"/>
          </a:xfrm>
        </p:grpSpPr>
        <p:grpSp>
          <p:nvGrpSpPr>
            <p:cNvPr id="123" name="组合 122"/>
            <p:cNvGrpSpPr/>
            <p:nvPr/>
          </p:nvGrpSpPr>
          <p:grpSpPr>
            <a:xfrm>
              <a:off x="898523" y="1548753"/>
              <a:ext cx="5978624" cy="2363750"/>
              <a:chOff x="898522" y="1548752"/>
              <a:chExt cx="5978613" cy="2363743"/>
            </a:xfrm>
          </p:grpSpPr>
          <p:grpSp>
            <p:nvGrpSpPr>
              <p:cNvPr id="283" name="组合 282"/>
              <p:cNvGrpSpPr/>
              <p:nvPr/>
            </p:nvGrpSpPr>
            <p:grpSpPr>
              <a:xfrm>
                <a:off x="898522" y="1548752"/>
                <a:ext cx="5978613" cy="2363743"/>
                <a:chOff x="1358537" y="1479005"/>
                <a:chExt cx="6123608" cy="2363743"/>
              </a:xfrm>
            </p:grpSpPr>
            <p:grpSp>
              <p:nvGrpSpPr>
                <p:cNvPr id="278" name="组合 277"/>
                <p:cNvGrpSpPr/>
                <p:nvPr/>
              </p:nvGrpSpPr>
              <p:grpSpPr>
                <a:xfrm>
                  <a:off x="1358537" y="1479005"/>
                  <a:ext cx="6123608" cy="2363743"/>
                  <a:chOff x="1358537" y="1479005"/>
                  <a:chExt cx="6123608" cy="2363743"/>
                </a:xfrm>
              </p:grpSpPr>
              <p:grpSp>
                <p:nvGrpSpPr>
                  <p:cNvPr id="234" name="组合 233"/>
                  <p:cNvGrpSpPr/>
                  <p:nvPr/>
                </p:nvGrpSpPr>
                <p:grpSpPr>
                  <a:xfrm>
                    <a:off x="1358537" y="1479005"/>
                    <a:ext cx="6123608" cy="2363743"/>
                    <a:chOff x="317956" y="2233681"/>
                    <a:chExt cx="6293151" cy="2470086"/>
                  </a:xfrm>
                </p:grpSpPr>
                <p:grpSp>
                  <p:nvGrpSpPr>
                    <p:cNvPr id="231" name="组合 230"/>
                    <p:cNvGrpSpPr/>
                    <p:nvPr/>
                  </p:nvGrpSpPr>
                  <p:grpSpPr>
                    <a:xfrm>
                      <a:off x="317956" y="2233681"/>
                      <a:ext cx="6211446" cy="2470086"/>
                      <a:chOff x="400430" y="2259190"/>
                      <a:chExt cx="6211446" cy="2470086"/>
                    </a:xfrm>
                  </p:grpSpPr>
                  <p:grpSp>
                    <p:nvGrpSpPr>
                      <p:cNvPr id="229" name="组合 228"/>
                      <p:cNvGrpSpPr/>
                      <p:nvPr/>
                    </p:nvGrpSpPr>
                    <p:grpSpPr>
                      <a:xfrm>
                        <a:off x="400430" y="2259190"/>
                        <a:ext cx="6211446" cy="2470086"/>
                        <a:chOff x="400430" y="2259190"/>
                        <a:chExt cx="6211446" cy="2470086"/>
                      </a:xfrm>
                    </p:grpSpPr>
                    <p:cxnSp>
                      <p:nvCxnSpPr>
                        <p:cNvPr id="210" name="直接箭头连接符 209"/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770305" y="4457197"/>
                          <a:ext cx="13494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4" name="直接箭头连接符 213"/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466587" y="4479204"/>
                          <a:ext cx="13494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28" name="组合 227"/>
                        <p:cNvGrpSpPr/>
                        <p:nvPr/>
                      </p:nvGrpSpPr>
                      <p:grpSpPr>
                        <a:xfrm>
                          <a:off x="400430" y="2259190"/>
                          <a:ext cx="6211446" cy="2470086"/>
                          <a:chOff x="400430" y="2259190"/>
                          <a:chExt cx="6211446" cy="2470086"/>
                        </a:xfrm>
                      </p:grpSpPr>
                      <p:cxnSp>
                        <p:nvCxnSpPr>
                          <p:cNvPr id="211" name="直接箭头连接符 210"/>
                          <p:cNvCxnSpPr>
                            <a:endCxn id="212" idx="0"/>
                          </p:cNvCxnSpPr>
                          <p:nvPr/>
                        </p:nvCxnSpPr>
                        <p:spPr>
                          <a:xfrm>
                            <a:off x="4194546" y="3003376"/>
                            <a:ext cx="0" cy="118272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12" name="矩形 211"/>
                          <p:cNvSpPr/>
                          <p:nvPr/>
                        </p:nvSpPr>
                        <p:spPr>
                          <a:xfrm>
                            <a:off x="3917230" y="4186100"/>
                            <a:ext cx="554631" cy="5421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4"/>
                          </a:lnRef>
                          <a:fillRef idx="1">
                            <a:schemeClr val="lt1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300" dirty="0" err="1"/>
                              <a:t>cordic</a:t>
                            </a:r>
                            <a:endParaRPr lang="en-US" altLang="zh-CN" sz="1300" dirty="0"/>
                          </a:p>
                          <a:p>
                            <a:pPr algn="ctr"/>
                            <a:r>
                              <a:rPr lang="en-US" altLang="zh-CN" sz="1300" dirty="0"/>
                              <a:t>cell</a:t>
                            </a:r>
                          </a:p>
                        </p:txBody>
                      </p:sp>
                      <p:cxnSp>
                        <p:nvCxnSpPr>
                          <p:cNvPr id="215" name="直接箭头连接符 214"/>
                          <p:cNvCxnSpPr>
                            <a:endCxn id="216" idx="0"/>
                          </p:cNvCxnSpPr>
                          <p:nvPr/>
                        </p:nvCxnSpPr>
                        <p:spPr>
                          <a:xfrm>
                            <a:off x="4890828" y="2994376"/>
                            <a:ext cx="0" cy="118887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16" name="矩形 215"/>
                          <p:cNvSpPr/>
                          <p:nvPr/>
                        </p:nvSpPr>
                        <p:spPr>
                          <a:xfrm>
                            <a:off x="4613513" y="4183251"/>
                            <a:ext cx="554631" cy="5421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4"/>
                          </a:lnRef>
                          <a:fillRef idx="1">
                            <a:schemeClr val="lt1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300" dirty="0" err="1"/>
                              <a:t>cordic</a:t>
                            </a:r>
                            <a:endParaRPr lang="en-US" altLang="zh-CN" sz="1300" dirty="0"/>
                          </a:p>
                          <a:p>
                            <a:pPr algn="ctr"/>
                            <a:r>
                              <a:rPr lang="en-US" altLang="zh-CN" sz="1300" dirty="0"/>
                              <a:t>cell</a:t>
                            </a:r>
                          </a:p>
                        </p:txBody>
                      </p:sp>
                      <p:grpSp>
                        <p:nvGrpSpPr>
                          <p:cNvPr id="209" name="组合 208"/>
                          <p:cNvGrpSpPr/>
                          <p:nvPr/>
                        </p:nvGrpSpPr>
                        <p:grpSpPr>
                          <a:xfrm>
                            <a:off x="400430" y="2259190"/>
                            <a:ext cx="6211446" cy="2470086"/>
                            <a:chOff x="381000" y="2177716"/>
                            <a:chExt cx="6211446" cy="2470086"/>
                          </a:xfrm>
                        </p:grpSpPr>
                        <p:cxnSp>
                          <p:nvCxnSpPr>
                            <p:cNvPr id="145" name="直接箭头连接符 144"/>
                            <p:cNvCxnSpPr>
                              <a:endCxn id="37" idx="0"/>
                            </p:cNvCxnSpPr>
                            <p:nvPr/>
                          </p:nvCxnSpPr>
                          <p:spPr>
                            <a:xfrm>
                              <a:off x="2770685" y="2921902"/>
                              <a:ext cx="1" cy="1183705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208" name="组合 207"/>
                            <p:cNvGrpSpPr/>
                            <p:nvPr/>
                          </p:nvGrpSpPr>
                          <p:grpSpPr>
                            <a:xfrm>
                              <a:off x="381000" y="2177716"/>
                              <a:ext cx="6211446" cy="2470086"/>
                              <a:chOff x="381000" y="2177716"/>
                              <a:chExt cx="6211446" cy="2470086"/>
                            </a:xfrm>
                          </p:grpSpPr>
                          <p:grpSp>
                            <p:nvGrpSpPr>
                              <p:cNvPr id="6" name="组合 5"/>
                              <p:cNvGrpSpPr/>
                              <p:nvPr/>
                            </p:nvGrpSpPr>
                            <p:grpSpPr>
                              <a:xfrm>
                                <a:off x="381000" y="2177716"/>
                                <a:ext cx="6211446" cy="2470086"/>
                                <a:chOff x="813848" y="808089"/>
                                <a:chExt cx="9257127" cy="3931053"/>
                              </a:xfrm>
                            </p:grpSpPr>
                            <p:sp>
                              <p:nvSpPr>
                                <p:cNvPr id="7" name="文本框 6"/>
                                <p:cNvSpPr txBox="1"/>
                                <p:nvPr/>
                              </p:nvSpPr>
                              <p:spPr>
                                <a:xfrm>
                                  <a:off x="1211466" y="808089"/>
                                  <a:ext cx="1308692" cy="33522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zh-CN" sz="1200" dirty="0"/>
                                    <a:t>16 bits</a:t>
                                  </a:r>
                                  <a:endParaRPr lang="zh-CN" altLang="en-US" sz="1200" dirty="0"/>
                                </a:p>
                              </p:txBody>
                            </p:sp>
                            <p:grpSp>
                              <p:nvGrpSpPr>
                                <p:cNvPr id="13" name="组合 12"/>
                                <p:cNvGrpSpPr/>
                                <p:nvPr/>
                              </p:nvGrpSpPr>
                              <p:grpSpPr>
                                <a:xfrm>
                                  <a:off x="813848" y="1190250"/>
                                  <a:ext cx="9257127" cy="3548892"/>
                                  <a:chOff x="810820" y="1190250"/>
                                  <a:chExt cx="10206341" cy="2935326"/>
                                </a:xfrm>
                              </p:grpSpPr>
                              <p:grpSp>
                                <p:nvGrpSpPr>
                                  <p:cNvPr id="14" name="组合 13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0820" y="1190250"/>
                                    <a:ext cx="10206341" cy="2935326"/>
                                    <a:chOff x="762337" y="2104650"/>
                                    <a:chExt cx="9024697" cy="2426942"/>
                                  </a:xfrm>
                                </p:grpSpPr>
                                <p:sp>
                                  <p:nvSpPr>
                                    <p:cNvPr id="18" name="文本框 17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001132" y="3132146"/>
                                      <a:ext cx="1157176" cy="31503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sz="1200" dirty="0"/>
                                        <a:t>3~5 bit</a:t>
                                      </a:r>
                                      <a:endParaRPr lang="zh-CN" altLang="en-US" sz="1200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9" name="组合 1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1118" y="3000997"/>
                                      <a:ext cx="2411803" cy="1245239"/>
                                      <a:chOff x="798588" y="2919887"/>
                                      <a:chExt cx="2411803" cy="1245239"/>
                                    </a:xfrm>
                                  </p:grpSpPr>
                                  <p:cxnSp>
                                    <p:nvCxnSpPr>
                                      <p:cNvPr id="61" name="直接连接符 60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3201651" y="2919887"/>
                                        <a:ext cx="0" cy="427899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62" name="直接连接符 61"/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798588" y="3338429"/>
                                        <a:ext cx="2411803" cy="0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63" name="直接连接符 62"/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798588" y="3338430"/>
                                        <a:ext cx="0" cy="826696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64" name="直接箭头连接符 63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798590" y="4165126"/>
                                        <a:ext cx="30120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20" name="组合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62337" y="2104650"/>
                                      <a:ext cx="9024697" cy="2426942"/>
                                      <a:chOff x="762337" y="2104650"/>
                                      <a:chExt cx="9024697" cy="2426942"/>
                                    </a:xfrm>
                                  </p:grpSpPr>
                                  <p:sp>
                                    <p:nvSpPr>
                                      <p:cNvPr id="21" name="矩形 2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92323" y="3937332"/>
                                        <a:ext cx="2395459" cy="590091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  <p:style>
                                      <a:lnRef idx="2">
                                        <a:schemeClr val="accent4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accent4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sz="1200" dirty="0"/>
                                          <a:t>ROM</a:t>
                                        </a: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9" name="组合 2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62337" y="2104650"/>
                                        <a:ext cx="9024697" cy="2426942"/>
                                        <a:chOff x="290980" y="1864248"/>
                                        <a:chExt cx="9024697" cy="2426942"/>
                                      </a:xfrm>
                                    </p:grpSpPr>
                                    <p:grpSp>
                                      <p:nvGrpSpPr>
                                        <p:cNvPr id="31" name="组合 30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90980" y="1864248"/>
                                          <a:ext cx="4070984" cy="2426942"/>
                                          <a:chOff x="290980" y="1864248"/>
                                          <a:chExt cx="4070984" cy="2426942"/>
                                        </a:xfrm>
                                      </p:grpSpPr>
                                      <p:grpSp>
                                        <p:nvGrpSpPr>
                                          <p:cNvPr id="33" name="组合 32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90980" y="1864248"/>
                                            <a:ext cx="2061496" cy="896346"/>
                                            <a:chOff x="1372662" y="2013439"/>
                                            <a:chExt cx="3700500" cy="1608992"/>
                                          </a:xfrm>
                                        </p:grpSpPr>
                                        <p:cxnSp>
                                          <p:nvCxnSpPr>
                                            <p:cNvPr id="39" name="直接箭头连接符 38"/>
                                            <p:cNvCxnSpPr/>
                                            <p:nvPr/>
                                          </p:nvCxnSpPr>
                                          <p:spPr>
                                            <a:xfrm>
                                              <a:off x="3763108" y="2998178"/>
                                              <a:ext cx="457199" cy="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905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grpSp>
                                          <p:nvGrpSpPr>
                                            <p:cNvPr id="40" name="组合 39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372662" y="2013439"/>
                                              <a:ext cx="3700500" cy="1608992"/>
                                              <a:chOff x="546186" y="1565031"/>
                                              <a:chExt cx="3700500" cy="1608992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41" name="组合 40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931985" y="1565031"/>
                                                <a:ext cx="3314701" cy="967154"/>
                                                <a:chOff x="931985" y="1565031"/>
                                                <a:chExt cx="3314701" cy="967154"/>
                                              </a:xfrm>
                                            </p:grpSpPr>
                                            <p:cxnSp>
                                              <p:nvCxnSpPr>
                                                <p:cNvPr id="57" name="直接箭头连接符 56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931985" y="2112351"/>
                                                  <a:ext cx="764930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58" name="直接连接符 57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 flipV="1">
                                                  <a:off x="931985" y="1573823"/>
                                                  <a:ext cx="0" cy="536331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59" name="直接连接符 58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931985" y="1565031"/>
                                                  <a:ext cx="3314701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60" name="直接连接符 59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4246686" y="1565031"/>
                                                  <a:ext cx="0" cy="967154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sp>
                                            <p:nvSpPr>
                                              <p:cNvPr id="42" name="矩形 41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3393831" y="1960685"/>
                                                <a:ext cx="580292" cy="1213338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</p:spPr>
                                            <p:style>
                                              <a:lnRef idx="2">
                                                <a:schemeClr val="accent4"/>
                                              </a:lnRef>
                                              <a:fillRef idx="1">
                                                <a:schemeClr val="lt1"/>
                                              </a:fillRef>
                                              <a:effectRef idx="0">
                                                <a:schemeClr val="accent4"/>
                                              </a:effectRef>
                                              <a:fontRef idx="minor">
                                                <a:schemeClr val="dk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altLang="zh-CN" sz="1200" dirty="0"/>
                                                  <a:t>PA</a:t>
                                                </a:r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43" name="组合 42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46186" y="2715174"/>
                                                <a:ext cx="1150729" cy="411510"/>
                                                <a:chOff x="546186" y="2715174"/>
                                                <a:chExt cx="1150729" cy="411510"/>
                                              </a:xfrm>
                                            </p:grpSpPr>
                                            <p:cxnSp>
                                              <p:nvCxnSpPr>
                                                <p:cNvPr id="55" name="直接箭头连接符 54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1314450" y="3006236"/>
                                                  <a:ext cx="382465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2"/>
                                                  </a:solidFill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mc:AlternateContent xmlns:mc="http://schemas.openxmlformats.org/markup-compatibility/2006" xmlns:a14="http://schemas.microsoft.com/office/drawing/2010/main">
                                              <mc:Choice Requires="a14">
                                                <p:sp>
                                                  <p:nvSpPr>
                                                    <p:cNvPr id="56" name="文本框 55"/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46186" y="2715174"/>
                                                      <a:ext cx="791309" cy="41151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squar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pPr algn="ctr"/>
                                                      <a14:m>
                                                        <m:oMathPara xmlns:m="http://schemas.openxmlformats.org/officeDocument/2006/math">
                                                          <m:oMathParaPr>
                                                            <m:jc m:val="centerGroup"/>
                                                          </m:oMathParaPr>
                                                          <m:oMath xmlns:m="http://schemas.openxmlformats.org/officeDocument/2006/math">
                                                            <m:r>
                                                              <a:rPr lang="en-US" altLang="zh-CN" sz="120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∆</m:t>
                                                            </m:r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a:rPr lang="en-US" altLang="zh-CN" sz="120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acc</m:t>
                                                            </m:r>
                                                          </m:oMath>
                                                        </m:oMathPara>
                                                      </a14:m>
                                                      <a:endParaRPr lang="zh-CN" altLang="en-US" sz="1200" dirty="0"/>
                                                    </a:p>
                                                  </p:txBody>
                                                </p:sp>
                                              </mc:Choice>
                                              <mc:Fallback xmlns="">
                                                <p:sp>
                                                  <p:nvSpPr>
                                                    <p:cNvPr id="113" name="文本框 112"/>
                                                    <p:cNvSpPr txBox="1">
                                                      <a:spLocks noRot="1" noChangeAspect="1" noMove="1" noResize="1" noEditPoints="1" noAdjustHandles="1" noChangeArrowheads="1" noChangeShapeType="1" noTextEdit="1"/>
                                                    </p:cNvSpPr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46186" y="2715174"/>
                                                      <a:ext cx="791309" cy="41151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blipFill>
                                                      <a:blip r:embed="rId3"/>
                                                      <a:stretch>
                                                        <a:fillRect l="-26531" r="-6122" b="-17647"/>
                                                      </a:stretch>
                                                    </a:blipFill>
                                                  </p:spPr>
                                                  <p:txBody>
                                                    <a:bodyPr/>
                                                    <a:lstStyle/>
                                                    <a:p>
                                                      <a:r>
                                                        <a:rPr lang="zh-CN" altLang="en-US">
                                                          <a:noFill/>
                                                        </a:rPr>
                                                        <a:t> 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mc:Fallback>
                                            </mc:AlternateContent>
                                          </p:grpSp>
                                          <p:grpSp>
                                            <p:nvGrpSpPr>
                                              <p:cNvPr id="44" name="组合 43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696915" y="1960685"/>
                                                <a:ext cx="1239717" cy="1213338"/>
                                                <a:chOff x="1696915" y="1960685"/>
                                                <a:chExt cx="1239717" cy="1213338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45" name="组合 44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696915" y="1960685"/>
                                                  <a:ext cx="1239717" cy="1213338"/>
                                                  <a:chOff x="1090245" y="1397977"/>
                                                  <a:chExt cx="1239717" cy="1213338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47" name="直接连接符 46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1397977"/>
                                                    <a:ext cx="633046" cy="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48" name="直接连接符 47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723292" y="1397977"/>
                                                    <a:ext cx="597879" cy="597879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49" name="直接连接符 48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1397977"/>
                                                    <a:ext cx="0" cy="298938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50" name="直接连接符 49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1705708"/>
                                                    <a:ext cx="272561" cy="272561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51" name="直接连接符 50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1090246" y="1987062"/>
                                                    <a:ext cx="272562" cy="272562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52" name="直接连接符 51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2259624"/>
                                                    <a:ext cx="0" cy="351691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53" name="直接连接符 52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1723292" y="1987062"/>
                                                    <a:ext cx="606670" cy="60667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54" name="直接连接符 53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1090245" y="2611315"/>
                                                    <a:ext cx="633047" cy="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  <p:sp>
                                              <p:nvSpPr>
                                                <p:cNvPr id="46" name="文本框 45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969476" y="2365105"/>
                                                  <a:ext cx="835270" cy="411510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r>
                                                    <a:rPr lang="en-US" altLang="zh-CN" sz="1200" dirty="0"/>
                                                    <a:t>+</a:t>
                                                  </a:r>
                                                  <a:endParaRPr lang="zh-CN" altLang="en-US" sz="1200" dirty="0"/>
                                                </a:p>
                                              </p:txBody>
                                            </p:sp>
                                          </p:grpSp>
                                        </p:grpSp>
                                      </p:grpSp>
                                      <p:grpSp>
                                        <p:nvGrpSpPr>
                                          <p:cNvPr id="34" name="组合 33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3360070" y="2567468"/>
                                            <a:ext cx="1001894" cy="1723722"/>
                                            <a:chOff x="2945404" y="2567468"/>
                                            <a:chExt cx="1001894" cy="1723722"/>
                                          </a:xfrm>
                                        </p:grpSpPr>
                                        <p:sp>
                                          <p:nvSpPr>
                                            <p:cNvPr id="36" name="文本框 35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014695" y="2567468"/>
                                              <a:ext cx="421867" cy="77756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sz="1200" dirty="0"/>
                                                <a:t>MSB</a:t>
                                              </a:r>
                                            </a:p>
                                            <a:p>
                                              <a:pPr algn="ctr"/>
                                              <a:r>
                                                <a:rPr lang="en-US" altLang="zh-CN" sz="1200" dirty="0"/>
                                                <a:t>6 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7" name="矩形 36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2945404" y="3701100"/>
                                              <a:ext cx="805834" cy="59009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  <p:style>
                                            <a:lnRef idx="2">
                                              <a:schemeClr val="accent4"/>
                                            </a:lnRef>
                                            <a:fillRef idx="1">
                                              <a:schemeClr val="lt1"/>
                                            </a:fillRef>
                                            <a:effectRef idx="0">
                                              <a:schemeClr val="accent4"/>
                                            </a:effectRef>
                                            <a:fontRef idx="minor">
                                              <a:schemeClr val="dk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sz="1300" dirty="0" err="1"/>
                                                <a:t>cordic</a:t>
                                              </a:r>
                                              <a:endParaRPr lang="en-US" altLang="zh-CN" sz="1300" dirty="0"/>
                                            </a:p>
                                            <a:p>
                                              <a:pPr algn="ctr"/>
                                              <a:r>
                                                <a:rPr lang="en-US" altLang="zh-CN" sz="1300" dirty="0"/>
                                                <a:t>cell</a:t>
                                              </a:r>
                                            </a:p>
                                          </p:txBody>
                                        </p:sp>
                                        <p:cxnSp>
                                          <p:nvCxnSpPr>
                                            <p:cNvPr id="38" name="直接箭头连接符 37"/>
                                            <p:cNvCxnSpPr>
                                              <a:cxnSpLocks/>
                                              <a:stCxn id="37" idx="3"/>
                                            </p:cNvCxnSpPr>
                                            <p:nvPr/>
                                          </p:nvCxnSpPr>
                                          <p:spPr>
                                            <a:xfrm>
                                              <a:off x="3751237" y="3996144"/>
                                              <a:ext cx="196061" cy="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905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pic>
                                      <p:nvPicPr>
                                        <p:cNvPr id="32" name="图片 31"/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4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8454738" y="3229275"/>
                                          <a:ext cx="860939" cy="73834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grpSp>
                                  <p:cxnSp>
                                    <p:nvCxnSpPr>
                                      <p:cNvPr id="23" name="直接箭头连接符 22"/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503045" y="4246237"/>
                                        <a:ext cx="303873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4" name="直接连接符 23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671991" y="2653234"/>
                                        <a:ext cx="5759250" cy="0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16" name="直接箭头连接符 15"/>
                                  <p:cNvCxnSpPr>
                                    <a:endCxn id="225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9502362" y="1841899"/>
                                    <a:ext cx="0" cy="1564935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7" name="文本框 1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8993367" y="2034541"/>
                                    <a:ext cx="630912" cy="114306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altLang="zh-CN" sz="1200" dirty="0"/>
                                      <a:t>0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altLang="zh-CN" sz="1200" dirty="0"/>
                                      <a:t>~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altLang="zh-CN" sz="1200" dirty="0"/>
                                      <a:t>2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altLang="zh-CN" sz="1200" dirty="0"/>
                                      <a:t>bit</a:t>
                                    </a:r>
                                    <a:endParaRPr lang="zh-CN" altLang="en-US" sz="1200" dirty="0"/>
                                  </a:p>
                                </p:txBody>
                              </p:sp>
                            </p:grpSp>
                          </p:grpSp>
                          <p:cxnSp>
                            <p:nvCxnSpPr>
                              <p:cNvPr id="128" name="直接箭头连接符 127"/>
                              <p:cNvCxnSpPr>
                                <a:endCxn id="143" idx="0"/>
                              </p:cNvCxnSpPr>
                              <p:nvPr/>
                            </p:nvCxnSpPr>
                            <p:spPr>
                              <a:xfrm>
                                <a:off x="3472243" y="2921902"/>
                                <a:ext cx="0" cy="1183704"/>
                              </a:xfrm>
                              <a:prstGeom prst="straightConnector1">
                                <a:avLst/>
                              </a:prstGeom>
                              <a:ln w="19050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43" name="矩形 142"/>
                              <p:cNvSpPr/>
                              <p:nvPr/>
                            </p:nvSpPr>
                            <p:spPr>
                              <a:xfrm>
                                <a:off x="3194928" y="4105606"/>
                                <a:ext cx="554631" cy="542194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accent4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300" dirty="0" err="1"/>
                                  <a:t>cordic</a:t>
                                </a:r>
                                <a:endParaRPr lang="en-US" altLang="zh-CN" sz="1300" dirty="0"/>
                              </a:p>
                              <a:p>
                                <a:pPr algn="ctr"/>
                                <a:r>
                                  <a:rPr lang="en-US" altLang="zh-CN" sz="1300" dirty="0"/>
                                  <a:t>cell</a:t>
                                </a:r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222" name="直接箭头连接符 221"/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173917" y="4457197"/>
                            <a:ext cx="261946" cy="202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225" name="矩形 224"/>
                      <p:cNvSpPr/>
                      <p:nvPr/>
                    </p:nvSpPr>
                    <p:spPr>
                      <a:xfrm>
                        <a:off x="5430090" y="4183251"/>
                        <a:ext cx="519800" cy="54219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300" dirty="0" err="1"/>
                          <a:t>Mirro</a:t>
                        </a:r>
                        <a:endParaRPr lang="en-US" altLang="zh-CN" sz="1300" dirty="0"/>
                      </a:p>
                    </p:txBody>
                  </p:sp>
                </p:grpSp>
                <p:cxnSp>
                  <p:nvCxnSpPr>
                    <p:cNvPr id="232" name="直接箭头连接符 231"/>
                    <p:cNvCxnSpPr>
                      <a:cxnSpLocks/>
                      <a:stCxn id="225" idx="3"/>
                    </p:cNvCxnSpPr>
                    <p:nvPr/>
                  </p:nvCxnSpPr>
                  <p:spPr>
                    <a:xfrm>
                      <a:off x="5867416" y="4428839"/>
                      <a:ext cx="743691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7" name="文本框 276"/>
                  <p:cNvSpPr txBox="1"/>
                  <p:nvPr/>
                </p:nvSpPr>
                <p:spPr>
                  <a:xfrm>
                    <a:off x="4130003" y="2348639"/>
                    <a:ext cx="285019" cy="683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MSB</a:t>
                    </a:r>
                  </a:p>
                  <a:p>
                    <a:pPr algn="ctr"/>
                    <a:r>
                      <a:rPr lang="en-US" altLang="zh-CN" sz="1200" dirty="0"/>
                      <a:t>7 </a:t>
                    </a:r>
                  </a:p>
                </p:txBody>
              </p:sp>
            </p:grpSp>
            <p:sp>
              <p:nvSpPr>
                <p:cNvPr id="281" name="文本框 280"/>
                <p:cNvSpPr txBox="1"/>
                <p:nvPr/>
              </p:nvSpPr>
              <p:spPr>
                <a:xfrm>
                  <a:off x="4822701" y="2324161"/>
                  <a:ext cx="298166" cy="683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MSB</a:t>
                  </a:r>
                </a:p>
                <a:p>
                  <a:pPr algn="ctr"/>
                  <a:r>
                    <a:rPr lang="en-US" altLang="zh-CN" sz="1200" dirty="0"/>
                    <a:t>8 </a:t>
                  </a:r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5503069" y="2345680"/>
                  <a:ext cx="290459" cy="683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MSB</a:t>
                  </a:r>
                </a:p>
                <a:p>
                  <a:pPr algn="ctr"/>
                  <a:r>
                    <a:rPr lang="en-US" altLang="zh-CN" sz="1200" dirty="0"/>
                    <a:t>9 </a:t>
                  </a:r>
                </a:p>
              </p:txBody>
            </p:sp>
          </p:grpSp>
          <p:sp>
            <p:nvSpPr>
              <p:cNvPr id="161" name="矩形 160"/>
              <p:cNvSpPr/>
              <p:nvPr/>
            </p:nvSpPr>
            <p:spPr>
              <a:xfrm>
                <a:off x="2385384" y="1972349"/>
                <a:ext cx="211379" cy="59433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PC</a:t>
                </a:r>
              </a:p>
            </p:txBody>
          </p:sp>
        </p:grpSp>
        <p:sp>
          <p:nvSpPr>
            <p:cNvPr id="171" name="矩形 170"/>
            <p:cNvSpPr/>
            <p:nvPr/>
          </p:nvSpPr>
          <p:spPr>
            <a:xfrm>
              <a:off x="2698973" y="2144041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3322530" y="2163589"/>
              <a:ext cx="370840" cy="197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3989023" y="2159788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4646579" y="2157942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5367450" y="2146448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3635163" y="6087338"/>
            <a:ext cx="5436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Fig6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流水线结构示意图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9962" y="3293412"/>
            <a:ext cx="3586033" cy="2484013"/>
            <a:chOff x="-9844" y="1548085"/>
            <a:chExt cx="3586033" cy="248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/>
                <p:cNvSpPr/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57213" lvl="1" indent="-214313" fontAlgn="base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600"/>
                    </a:spcAft>
                    <a:buChar char="–"/>
                  </a:pPr>
                  <a:r>
                    <a:rPr lang="en-US" altLang="zh-CN" sz="22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Cordic cell</a:t>
                  </a: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600"/>
                    </a:spcAft>
                    <a:buChar char="•"/>
                  </a:pPr>
                  <a:r>
                    <a:rPr lang="zh-CN" altLang="en-US" sz="1500" kern="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移位器</a:t>
                  </a: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、加法器</a:t>
                  </a:r>
                  <a:r>
                    <a:rPr lang="zh-CN" altLang="en-US" sz="1500" kern="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组成迭代单元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1200"/>
                    </a:spcAft>
                    <a:buFontTx/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通过级联实现迭代公式：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           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sz="1600" dirty="0">
                    <a:ea typeface="Arial Unicode MS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1600" dirty="0">
                      <a:ea typeface="Arial Unicode MS" pitchFamily="34" charset="-122"/>
                    </a:rPr>
                    <a:t>      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600" dirty="0">
                    <a:ea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163" name="矩形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7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矩形 164"/>
            <p:cNvSpPr/>
            <p:nvPr/>
          </p:nvSpPr>
          <p:spPr>
            <a:xfrm>
              <a:off x="557407" y="2878322"/>
              <a:ext cx="2929204" cy="11343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7/16</a:t>
            </a:r>
          </a:p>
        </p:txBody>
      </p:sp>
      <p:grpSp>
        <p:nvGrpSpPr>
          <p:cNvPr id="367" name="组合 366"/>
          <p:cNvGrpSpPr/>
          <p:nvPr/>
        </p:nvGrpSpPr>
        <p:grpSpPr>
          <a:xfrm>
            <a:off x="5189955" y="3126282"/>
            <a:ext cx="2319384" cy="2835481"/>
            <a:chOff x="2934253" y="4179757"/>
            <a:chExt cx="1865074" cy="2307757"/>
          </a:xfrm>
        </p:grpSpPr>
        <p:grpSp>
          <p:nvGrpSpPr>
            <p:cNvPr id="368" name="组合 367"/>
            <p:cNvGrpSpPr/>
            <p:nvPr/>
          </p:nvGrpSpPr>
          <p:grpSpPr>
            <a:xfrm>
              <a:off x="2934253" y="4179757"/>
              <a:ext cx="1865074" cy="2307757"/>
              <a:chOff x="2799943" y="4004246"/>
              <a:chExt cx="1385645" cy="2307757"/>
            </a:xfrm>
          </p:grpSpPr>
          <p:grpSp>
            <p:nvGrpSpPr>
              <p:cNvPr id="373" name="组合 372"/>
              <p:cNvGrpSpPr/>
              <p:nvPr/>
            </p:nvGrpSpPr>
            <p:grpSpPr>
              <a:xfrm>
                <a:off x="2799943" y="4004246"/>
                <a:ext cx="1385645" cy="2307757"/>
                <a:chOff x="2928228" y="3995620"/>
                <a:chExt cx="1385645" cy="2307757"/>
              </a:xfrm>
            </p:grpSpPr>
            <p:grpSp>
              <p:nvGrpSpPr>
                <p:cNvPr id="376" name="组合 375"/>
                <p:cNvGrpSpPr/>
                <p:nvPr/>
              </p:nvGrpSpPr>
              <p:grpSpPr>
                <a:xfrm>
                  <a:off x="2928228" y="4465067"/>
                  <a:ext cx="1385645" cy="1838310"/>
                  <a:chOff x="3901619" y="4426759"/>
                  <a:chExt cx="1385645" cy="1838310"/>
                </a:xfrm>
              </p:grpSpPr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3901619" y="4533610"/>
                    <a:ext cx="1385645" cy="1624609"/>
                    <a:chOff x="6300110" y="3192550"/>
                    <a:chExt cx="2209824" cy="2408757"/>
                  </a:xfrm>
                </p:grpSpPr>
                <p:grpSp>
                  <p:nvGrpSpPr>
                    <p:cNvPr id="386" name="组合 385"/>
                    <p:cNvGrpSpPr/>
                    <p:nvPr/>
                  </p:nvGrpSpPr>
                  <p:grpSpPr>
                    <a:xfrm>
                      <a:off x="6300110" y="3192550"/>
                      <a:ext cx="1842052" cy="2408757"/>
                      <a:chOff x="5382883" y="3055284"/>
                      <a:chExt cx="1842052" cy="2408757"/>
                    </a:xfrm>
                  </p:grpSpPr>
                  <p:grpSp>
                    <p:nvGrpSpPr>
                      <p:cNvPr id="391" name="组合 390"/>
                      <p:cNvGrpSpPr/>
                      <p:nvPr/>
                    </p:nvGrpSpPr>
                    <p:grpSpPr>
                      <a:xfrm>
                        <a:off x="5769346" y="3055284"/>
                        <a:ext cx="1455589" cy="2408757"/>
                        <a:chOff x="5769346" y="3055284"/>
                        <a:chExt cx="1455589" cy="2408757"/>
                      </a:xfrm>
                    </p:grpSpPr>
                    <p:sp>
                      <p:nvSpPr>
                        <p:cNvPr id="401" name="矩形 400"/>
                        <p:cNvSpPr/>
                        <p:nvPr/>
                      </p:nvSpPr>
                      <p:spPr>
                        <a:xfrm>
                          <a:off x="5769346" y="3055284"/>
                          <a:ext cx="1455589" cy="240875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4"/>
                        </a:lnRef>
                        <a:fillRef idx="1">
                          <a:schemeClr val="lt1"/>
                        </a:fillRef>
                        <a:effectRef idx="0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spcBef>
                              <a:spcPts val="12000"/>
                            </a:spcBef>
                          </a:pPr>
                          <a:endParaRPr lang="en-US" altLang="zh-CN" sz="1200" dirty="0"/>
                        </a:p>
                        <a:p>
                          <a:pPr algn="ctr">
                            <a:spcBef>
                              <a:spcPts val="12000"/>
                            </a:spcBef>
                          </a:pPr>
                          <a:r>
                            <a:rPr lang="en-US" altLang="zh-CN" sz="1600" dirty="0" err="1"/>
                            <a:t>cordic</a:t>
                          </a:r>
                          <a:r>
                            <a:rPr lang="en-US" altLang="zh-CN" sz="1600" dirty="0"/>
                            <a:t> cell</a:t>
                          </a:r>
                        </a:p>
                      </p:txBody>
                    </p:sp>
                    <p:sp>
                      <p:nvSpPr>
                        <p:cNvPr id="402" name="矩形 401"/>
                        <p:cNvSpPr/>
                        <p:nvPr/>
                      </p:nvSpPr>
                      <p:spPr>
                        <a:xfrm>
                          <a:off x="6017698" y="3269059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" name="矩形 402"/>
                        <p:cNvSpPr/>
                        <p:nvPr/>
                      </p:nvSpPr>
                      <p:spPr>
                        <a:xfrm>
                          <a:off x="6017699" y="3705242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04" name="组合 403"/>
                        <p:cNvGrpSpPr/>
                        <p:nvPr/>
                      </p:nvGrpSpPr>
                      <p:grpSpPr>
                        <a:xfrm>
                          <a:off x="6076951" y="4137103"/>
                          <a:ext cx="475340" cy="440711"/>
                          <a:chOff x="6076951" y="4124684"/>
                          <a:chExt cx="475340" cy="662434"/>
                        </a:xfrm>
                      </p:grpSpPr>
                      <p:cxnSp>
                        <p:nvCxnSpPr>
                          <p:cNvPr id="415" name="直接连接符 414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6" name="直接连接符 415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7" name="直接连接符 416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8" name="直接连接符 417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9" name="直接连接符 418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0" name="直接连接符 419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1" name="直接连接符 420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2" name="直接连接符 421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23" name="文本框 422"/>
                          <p:cNvSpPr txBox="1"/>
                          <p:nvPr/>
                        </p:nvSpPr>
                        <p:spPr>
                          <a:xfrm>
                            <a:off x="6142686" y="4124684"/>
                            <a:ext cx="402863" cy="61407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  <p:grpSp>
                      <p:nvGrpSpPr>
                        <p:cNvPr id="405" name="组合 404"/>
                        <p:cNvGrpSpPr/>
                        <p:nvPr/>
                      </p:nvGrpSpPr>
                      <p:grpSpPr>
                        <a:xfrm>
                          <a:off x="6083373" y="4708990"/>
                          <a:ext cx="475340" cy="423918"/>
                          <a:chOff x="6076951" y="4149925"/>
                          <a:chExt cx="475340" cy="637193"/>
                        </a:xfrm>
                      </p:grpSpPr>
                      <p:cxnSp>
                        <p:nvCxnSpPr>
                          <p:cNvPr id="406" name="直接连接符 405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7" name="直接连接符 406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8" name="直接连接符 407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9" name="直接连接符 408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0" name="直接连接符 409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1" name="直接连接符 410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2" name="直接连接符 411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3" name="直接连接符 412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14" name="文本框 413"/>
                          <p:cNvSpPr txBox="1"/>
                          <p:nvPr/>
                        </p:nvSpPr>
                        <p:spPr>
                          <a:xfrm>
                            <a:off x="6140410" y="4149925"/>
                            <a:ext cx="320264" cy="6173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</p:grpSp>
                  <p:grpSp>
                    <p:nvGrpSpPr>
                      <p:cNvPr id="392" name="组合 391"/>
                      <p:cNvGrpSpPr/>
                      <p:nvPr/>
                    </p:nvGrpSpPr>
                    <p:grpSpPr>
                      <a:xfrm>
                        <a:off x="5382883" y="3417575"/>
                        <a:ext cx="700490" cy="1655451"/>
                        <a:chOff x="5382883" y="3417575"/>
                        <a:chExt cx="700490" cy="1655451"/>
                      </a:xfrm>
                    </p:grpSpPr>
                    <p:cxnSp>
                      <p:nvCxnSpPr>
                        <p:cNvPr id="393" name="直接连接符 392"/>
                        <p:cNvCxnSpPr/>
                        <p:nvPr/>
                      </p:nvCxnSpPr>
                      <p:spPr>
                        <a:xfrm>
                          <a:off x="5382883" y="3426576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4" name="直接连接符 393"/>
                        <p:cNvCxnSpPr/>
                        <p:nvPr/>
                      </p:nvCxnSpPr>
                      <p:spPr>
                        <a:xfrm>
                          <a:off x="5382883" y="3849257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5" name="直接连接符 394"/>
                        <p:cNvCxnSpPr/>
                        <p:nvPr/>
                      </p:nvCxnSpPr>
                      <p:spPr>
                        <a:xfrm>
                          <a:off x="5382883" y="4215522"/>
                          <a:ext cx="694068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6" name="直接连接符 395"/>
                        <p:cNvCxnSpPr/>
                        <p:nvPr/>
                      </p:nvCxnSpPr>
                      <p:spPr>
                        <a:xfrm>
                          <a:off x="5963292" y="4521010"/>
                          <a:ext cx="113659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7" name="直接连接符 396"/>
                        <p:cNvCxnSpPr/>
                        <p:nvPr/>
                      </p:nvCxnSpPr>
                      <p:spPr>
                        <a:xfrm>
                          <a:off x="5391509" y="4773574"/>
                          <a:ext cx="691864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8" name="直接连接符 397"/>
                        <p:cNvCxnSpPr/>
                        <p:nvPr/>
                      </p:nvCxnSpPr>
                      <p:spPr>
                        <a:xfrm>
                          <a:off x="5853754" y="5073026"/>
                          <a:ext cx="22319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9" name="直接连接符 398"/>
                        <p:cNvCxnSpPr/>
                        <p:nvPr/>
                      </p:nvCxnSpPr>
                      <p:spPr>
                        <a:xfrm flipV="1">
                          <a:off x="5963292" y="3417575"/>
                          <a:ext cx="0" cy="110343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0" name="直接连接符 399"/>
                        <p:cNvCxnSpPr/>
                        <p:nvPr/>
                      </p:nvCxnSpPr>
                      <p:spPr>
                        <a:xfrm flipV="1">
                          <a:off x="5853754" y="3849258"/>
                          <a:ext cx="0" cy="122376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87" name="直接连接符 386"/>
                    <p:cNvCxnSpPr>
                      <a:cxnSpLocks/>
                      <a:stCxn id="402" idx="3"/>
                    </p:cNvCxnSpPr>
                    <p:nvPr/>
                  </p:nvCxnSpPr>
                  <p:spPr>
                    <a:xfrm>
                      <a:off x="7497391" y="3550343"/>
                      <a:ext cx="1012542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直接连接符 387"/>
                    <p:cNvCxnSpPr>
                      <a:cxnSpLocks/>
                      <a:stCxn id="403" idx="3"/>
                    </p:cNvCxnSpPr>
                    <p:nvPr/>
                  </p:nvCxnSpPr>
                  <p:spPr>
                    <a:xfrm>
                      <a:off x="7497391" y="3986525"/>
                      <a:ext cx="1012543" cy="389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直接连接符 388"/>
                    <p:cNvCxnSpPr/>
                    <p:nvPr/>
                  </p:nvCxnSpPr>
                  <p:spPr>
                    <a:xfrm>
                      <a:off x="7466146" y="4509040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直接连接符 389"/>
                    <p:cNvCxnSpPr/>
                    <p:nvPr/>
                  </p:nvCxnSpPr>
                  <p:spPr>
                    <a:xfrm>
                      <a:off x="7466146" y="5054597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4024791" y="4426759"/>
                    <a:ext cx="1148950" cy="1838310"/>
                    <a:chOff x="3946933" y="4404587"/>
                    <a:chExt cx="1242332" cy="1882654"/>
                  </a:xfrm>
                </p:grpSpPr>
                <p:cxnSp>
                  <p:nvCxnSpPr>
                    <p:cNvPr id="381" name="直接连接符 380"/>
                    <p:cNvCxnSpPr/>
                    <p:nvPr/>
                  </p:nvCxnSpPr>
                  <p:spPr>
                    <a:xfrm>
                      <a:off x="3947480" y="4404587"/>
                      <a:ext cx="124178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2" name="直接连接符 381"/>
                    <p:cNvCxnSpPr/>
                    <p:nvPr/>
                  </p:nvCxnSpPr>
                  <p:spPr>
                    <a:xfrm>
                      <a:off x="5189265" y="4404587"/>
                      <a:ext cx="0" cy="188265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3" name="组合 382"/>
                    <p:cNvGrpSpPr/>
                    <p:nvPr/>
                  </p:nvGrpSpPr>
                  <p:grpSpPr>
                    <a:xfrm rot="10800000">
                      <a:off x="3946933" y="4404587"/>
                      <a:ext cx="1241783" cy="1882654"/>
                      <a:chOff x="4099880" y="4556987"/>
                      <a:chExt cx="1241783" cy="1882654"/>
                    </a:xfrm>
                  </p:grpSpPr>
                  <p:cxnSp>
                    <p:nvCxnSpPr>
                      <p:cNvPr id="384" name="直接连接符 383"/>
                      <p:cNvCxnSpPr/>
                      <p:nvPr/>
                    </p:nvCxnSpPr>
                    <p:spPr>
                      <a:xfrm>
                        <a:off x="4099880" y="4556987"/>
                        <a:ext cx="124178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5" name="直接连接符 384"/>
                      <p:cNvCxnSpPr/>
                      <p:nvPr/>
                    </p:nvCxnSpPr>
                    <p:spPr>
                      <a:xfrm>
                        <a:off x="5341662" y="4556987"/>
                        <a:ext cx="0" cy="1882654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377" name="直接连接符 376"/>
                <p:cNvCxnSpPr>
                  <a:cxnSpLocks/>
                </p:cNvCxnSpPr>
                <p:nvPr/>
              </p:nvCxnSpPr>
              <p:spPr>
                <a:xfrm flipH="1">
                  <a:off x="3048000" y="3995620"/>
                  <a:ext cx="374838" cy="4694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>
                  <a:cxnSpLocks/>
                </p:cNvCxnSpPr>
                <p:nvPr/>
              </p:nvCxnSpPr>
              <p:spPr>
                <a:xfrm>
                  <a:off x="3822947" y="4004747"/>
                  <a:ext cx="376898" cy="4590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直接连接符 373"/>
              <p:cNvCxnSpPr>
                <a:cxnSpLocks/>
                <a:stCxn id="401" idx="0"/>
              </p:cNvCxnSpPr>
              <p:nvPr/>
            </p:nvCxnSpPr>
            <p:spPr>
              <a:xfrm flipV="1">
                <a:off x="3498626" y="4239817"/>
                <a:ext cx="2" cy="3407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文本框 374"/>
              <p:cNvSpPr txBox="1"/>
              <p:nvPr/>
            </p:nvSpPr>
            <p:spPr>
              <a:xfrm>
                <a:off x="3461945" y="4209436"/>
                <a:ext cx="417452" cy="263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/>
                  <a:t>sign</a:t>
                </a:r>
                <a:endParaRPr lang="zh-CN" altLang="en-US" sz="1500" dirty="0"/>
              </a:p>
            </p:txBody>
          </p:sp>
        </p:grpSp>
        <p:sp>
          <p:nvSpPr>
            <p:cNvPr id="369" name="矩形 368"/>
            <p:cNvSpPr/>
            <p:nvPr/>
          </p:nvSpPr>
          <p:spPr>
            <a:xfrm>
              <a:off x="4056457" y="490821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4056457" y="5202404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4054104" y="555435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4060176" y="5915549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28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仿真平台搭建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04800" y="1938341"/>
            <a:ext cx="8512628" cy="3543522"/>
            <a:chOff x="1184694" y="3420136"/>
            <a:chExt cx="6622212" cy="2756605"/>
          </a:xfrm>
        </p:grpSpPr>
        <p:grpSp>
          <p:nvGrpSpPr>
            <p:cNvPr id="16" name="组合 15"/>
            <p:cNvGrpSpPr/>
            <p:nvPr/>
          </p:nvGrpSpPr>
          <p:grpSpPr>
            <a:xfrm>
              <a:off x="1184694" y="3700747"/>
              <a:ext cx="6622212" cy="2178799"/>
              <a:chOff x="1184694" y="3567397"/>
              <a:chExt cx="6622212" cy="2178799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184694" y="3567397"/>
                <a:ext cx="6622212" cy="2178799"/>
                <a:chOff x="1112808" y="1699403"/>
                <a:chExt cx="5022010" cy="1483744"/>
              </a:xfrm>
            </p:grpSpPr>
            <p:sp>
              <p:nvSpPr>
                <p:cNvPr id="19" name="圆角矩形 4"/>
                <p:cNvSpPr/>
                <p:nvPr/>
              </p:nvSpPr>
              <p:spPr>
                <a:xfrm>
                  <a:off x="1112808" y="1699404"/>
                  <a:ext cx="1639018" cy="1483743"/>
                </a:xfrm>
                <a:prstGeom prst="roundRect">
                  <a:avLst>
                    <a:gd name="adj" fmla="val 8558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err="1">
                      <a:solidFill>
                        <a:schemeClr val="tx1"/>
                      </a:solidFill>
                    </a:rPr>
                    <a:t>Matlab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圆角矩形 5"/>
                <p:cNvSpPr/>
                <p:nvPr/>
              </p:nvSpPr>
              <p:spPr>
                <a:xfrm>
                  <a:off x="4495800" y="1699403"/>
                  <a:ext cx="1639018" cy="1483743"/>
                </a:xfrm>
                <a:prstGeom prst="roundRect">
                  <a:avLst>
                    <a:gd name="adj" fmla="val 9616"/>
                  </a:avLst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err="1">
                      <a:solidFill>
                        <a:schemeClr val="tx1"/>
                      </a:solidFill>
                    </a:rPr>
                    <a:t>Modelsim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右箭头 9"/>
                <p:cNvSpPr/>
                <p:nvPr/>
              </p:nvSpPr>
              <p:spPr>
                <a:xfrm>
                  <a:off x="2535447" y="2948337"/>
                  <a:ext cx="2186318" cy="46141"/>
                </a:xfrm>
                <a:prstGeom prst="rightArrow">
                  <a:avLst>
                    <a:gd name="adj1" fmla="val 50000"/>
                    <a:gd name="adj2" fmla="val 113261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135185" y="1754483"/>
                  <a:ext cx="1743974" cy="220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波形数据</a:t>
                  </a: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4737340" y="2844591"/>
                  <a:ext cx="1206260" cy="2264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Ram 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写入接口</a:t>
                  </a: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1329187" y="2844591"/>
                  <a:ext cx="1206260" cy="2264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查找表计算</a:t>
                  </a: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4737340" y="1849366"/>
                  <a:ext cx="1206260" cy="2264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波形输出接口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329187" y="1849365"/>
                  <a:ext cx="1206260" cy="2264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FFT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分析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2368467" y="2738658"/>
                  <a:ext cx="1743974" cy="220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查找表数据</a:t>
                  </a:r>
                </a:p>
              </p:txBody>
            </p:sp>
          </p:grpSp>
          <p:sp>
            <p:nvSpPr>
              <p:cNvPr id="18" name="右箭头 20"/>
              <p:cNvSpPr/>
              <p:nvPr/>
            </p:nvSpPr>
            <p:spPr>
              <a:xfrm rot="10800000">
                <a:off x="3060639" y="3919968"/>
                <a:ext cx="2882961" cy="67756"/>
              </a:xfrm>
              <a:prstGeom prst="rightArrow">
                <a:avLst>
                  <a:gd name="adj1" fmla="val 50000"/>
                  <a:gd name="adj2" fmla="val 113261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8889" y="3420136"/>
              <a:ext cx="620864" cy="615477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184694" y="5961256"/>
              <a:ext cx="6622212" cy="21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Fig7 </a:t>
              </a:r>
              <a:r>
                <a:rPr lang="en-US" altLang="zh-CN" sz="12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Matlab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&amp; </a:t>
              </a:r>
              <a:r>
                <a:rPr lang="en-US" altLang="zh-CN" sz="12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Modelsim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仿真平台流程</a:t>
              </a: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51685"/>
              </p:ext>
            </p:extLst>
          </p:nvPr>
        </p:nvGraphicFramePr>
        <p:xfrm>
          <a:off x="4821172" y="3656590"/>
          <a:ext cx="803211" cy="85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37">
                  <a:extLst>
                    <a:ext uri="{9D8B030D-6E8A-4147-A177-3AD203B41FA5}">
                      <a16:colId xmlns:a16="http://schemas.microsoft.com/office/drawing/2014/main" xmlns="" val="1204097058"/>
                    </a:ext>
                  </a:extLst>
                </a:gridCol>
                <a:gridCol w="267737">
                  <a:extLst>
                    <a:ext uri="{9D8B030D-6E8A-4147-A177-3AD203B41FA5}">
                      <a16:colId xmlns:a16="http://schemas.microsoft.com/office/drawing/2014/main" xmlns="" val="3803057358"/>
                    </a:ext>
                  </a:extLst>
                </a:gridCol>
                <a:gridCol w="267737">
                  <a:extLst>
                    <a:ext uri="{9D8B030D-6E8A-4147-A177-3AD203B41FA5}">
                      <a16:colId xmlns:a16="http://schemas.microsoft.com/office/drawing/2014/main" xmlns="" val="3872967641"/>
                    </a:ext>
                  </a:extLst>
                </a:gridCol>
              </a:tblGrid>
              <a:tr h="27918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5833711"/>
                  </a:ext>
                </a:extLst>
              </a:tr>
              <a:tr h="27918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8E0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1118910"/>
                  </a:ext>
                </a:extLst>
              </a:tr>
              <a:tr h="27918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3469803"/>
                  </a:ext>
                </a:extLst>
              </a:tr>
            </a:tbl>
          </a:graphicData>
        </a:graphic>
      </p:graphicFrame>
      <p:sp>
        <p:nvSpPr>
          <p:cNvPr id="3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8/16</a:t>
            </a:r>
          </a:p>
        </p:txBody>
      </p:sp>
    </p:spTree>
    <p:extLst>
      <p:ext uri="{BB962C8B-B14F-4D97-AF65-F5344CB8AC3E}">
        <p14:creationId xmlns:p14="http://schemas.microsoft.com/office/powerpoint/2010/main" val="17798243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功能性仿真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243326" y="1930351"/>
            <a:ext cx="6716110" cy="1475210"/>
            <a:chOff x="3132128" y="1795894"/>
            <a:chExt cx="6781376" cy="1618240"/>
          </a:xfrm>
        </p:grpSpPr>
        <p:sp>
          <p:nvSpPr>
            <p:cNvPr id="85" name="矩形 84"/>
            <p:cNvSpPr/>
            <p:nvPr/>
          </p:nvSpPr>
          <p:spPr>
            <a:xfrm>
              <a:off x="3132128" y="1795894"/>
              <a:ext cx="945618" cy="161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140807" y="1795894"/>
              <a:ext cx="6772697" cy="1618240"/>
              <a:chOff x="587186" y="1795894"/>
              <a:chExt cx="6772697" cy="161824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89332" y="1840122"/>
                <a:ext cx="9226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时钟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89332" y="2051160"/>
                <a:ext cx="912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频率控制字</a:t>
                </a:r>
              </a:p>
            </p:txBody>
          </p:sp>
          <p:cxnSp>
            <p:nvCxnSpPr>
              <p:cNvPr id="32" name="直接连接符 31"/>
              <p:cNvCxnSpPr>
                <a:cxnSpLocks/>
              </p:cNvCxnSpPr>
              <p:nvPr/>
            </p:nvCxnSpPr>
            <p:spPr>
              <a:xfrm flipH="1">
                <a:off x="589332" y="205686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cxnSpLocks/>
              </p:cNvCxnSpPr>
              <p:nvPr/>
            </p:nvCxnSpPr>
            <p:spPr>
              <a:xfrm flipH="1">
                <a:off x="589332" y="23003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cxnSpLocks/>
              </p:cNvCxnSpPr>
              <p:nvPr/>
            </p:nvCxnSpPr>
            <p:spPr>
              <a:xfrm flipH="1">
                <a:off x="589332" y="2523583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cxnSpLocks/>
              </p:cNvCxnSpPr>
              <p:nvPr/>
            </p:nvCxnSpPr>
            <p:spPr>
              <a:xfrm flipH="1">
                <a:off x="589332" y="29611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cxnSpLocks/>
              </p:cNvCxnSpPr>
              <p:nvPr/>
            </p:nvCxnSpPr>
            <p:spPr>
              <a:xfrm flipH="1">
                <a:off x="589332" y="3384389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587186" y="2278186"/>
                <a:ext cx="9143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相位控制字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89332" y="2614017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输出波形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89332" y="3053108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生成相位</a:t>
                </a:r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1514914" y="1795894"/>
                <a:ext cx="5844969" cy="1618240"/>
                <a:chOff x="1514914" y="1326470"/>
                <a:chExt cx="5844969" cy="1989956"/>
              </a:xfrm>
            </p:grpSpPr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379"/>
                <a:stretch/>
              </p:blipFill>
              <p:spPr>
                <a:xfrm>
                  <a:off x="1514914" y="2223870"/>
                  <a:ext cx="5844969" cy="1092556"/>
                </a:xfrm>
                <a:prstGeom prst="rect">
                  <a:avLst/>
                </a:prstGeom>
              </p:spPr>
            </p:pic>
            <p:pic>
              <p:nvPicPr>
                <p:cNvPr id="72" name="图片 7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4754"/>
                <a:stretch/>
              </p:blipFill>
              <p:spPr>
                <a:xfrm>
                  <a:off x="1514914" y="1326470"/>
                  <a:ext cx="5844969" cy="89628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" name="组合 2"/>
          <p:cNvGrpSpPr/>
          <p:nvPr/>
        </p:nvGrpSpPr>
        <p:grpSpPr>
          <a:xfrm>
            <a:off x="381000" y="978743"/>
            <a:ext cx="8416897" cy="5755827"/>
            <a:chOff x="381000" y="978743"/>
            <a:chExt cx="8416897" cy="5755827"/>
          </a:xfrm>
        </p:grpSpPr>
        <p:grpSp>
          <p:nvGrpSpPr>
            <p:cNvPr id="83" name="组合 82"/>
            <p:cNvGrpSpPr/>
            <p:nvPr/>
          </p:nvGrpSpPr>
          <p:grpSpPr>
            <a:xfrm>
              <a:off x="381000" y="978743"/>
              <a:ext cx="8416897" cy="5512314"/>
              <a:chOff x="260230" y="978743"/>
              <a:chExt cx="8416897" cy="551231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60230" y="978743"/>
                <a:ext cx="7727830" cy="5512314"/>
                <a:chOff x="418457" y="1161048"/>
                <a:chExt cx="4547243" cy="5512314"/>
              </a:xfrm>
            </p:grpSpPr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18457" y="1161048"/>
                  <a:ext cx="4547243" cy="5512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257175" indent="-2571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功能性仿真结果</a:t>
                  </a:r>
                  <a:endPara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12600"/>
                    </a:spcAft>
                  </a:pP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RTL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仿真波形图</a:t>
                  </a:r>
                  <a:endPara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1800"/>
                    </a:spcBef>
                    <a:spcAft>
                      <a:spcPts val="600"/>
                    </a:spcAft>
                  </a:pPr>
                  <a:r>
                    <a:rPr lang="en-US" altLang="zh-CN" sz="1600" kern="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Matlab</a:t>
                  </a: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FFT 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验证</a:t>
                  </a: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669956" y="4102152"/>
                  <a:ext cx="2727500" cy="2568502"/>
                  <a:chOff x="737364" y="4102152"/>
                  <a:chExt cx="2727500" cy="2568502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7364" y="4102152"/>
                    <a:ext cx="2727500" cy="2568502"/>
                  </a:xfrm>
                  <a:prstGeom prst="rect">
                    <a:avLst/>
                  </a:prstGeom>
                </p:spPr>
              </p:pic>
              <p:cxnSp>
                <p:nvCxnSpPr>
                  <p:cNvPr id="9" name="直接箭头连接符 8"/>
                  <p:cNvCxnSpPr>
                    <a:cxnSpLocks/>
                  </p:cNvCxnSpPr>
                  <p:nvPr/>
                </p:nvCxnSpPr>
                <p:spPr>
                  <a:xfrm flipV="1">
                    <a:off x="1796457" y="4318130"/>
                    <a:ext cx="0" cy="460372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>
                    <a:cxnSpLocks/>
                  </p:cNvCxnSpPr>
                  <p:nvPr/>
                </p:nvCxnSpPr>
                <p:spPr>
                  <a:xfrm>
                    <a:off x="1796457" y="5032458"/>
                    <a:ext cx="0" cy="450056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>
                    <a:cxnSpLocks/>
                  </p:cNvCxnSpPr>
                  <p:nvPr/>
                </p:nvCxnSpPr>
                <p:spPr>
                  <a:xfrm>
                    <a:off x="1236900" y="4311416"/>
                    <a:ext cx="637542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cxnSpLocks/>
                  </p:cNvCxnSpPr>
                  <p:nvPr/>
                </p:nvCxnSpPr>
                <p:spPr>
                  <a:xfrm>
                    <a:off x="1710733" y="5482514"/>
                    <a:ext cx="173831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474989" y="4743077"/>
                    <a:ext cx="6429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/>
                      <a:t>100dBc</a:t>
                    </a:r>
                    <a:endParaRPr lang="zh-CN" altLang="en-US" sz="1400" dirty="0"/>
                  </a:p>
                </p:txBody>
              </p:sp>
            </p:grpSp>
          </p:grpSp>
          <p:sp>
            <p:nvSpPr>
              <p:cNvPr id="27" name="矩形 26"/>
              <p:cNvSpPr/>
              <p:nvPr/>
            </p:nvSpPr>
            <p:spPr>
              <a:xfrm>
                <a:off x="5197803" y="4045246"/>
                <a:ext cx="3479324" cy="1646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Matlab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结果和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Modelsim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输出相同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杂散性能：均达到理论值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4375" lvl="3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10bit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版本平均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SFDR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dBc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4375" lvl="3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16bit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版本平均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SFDR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dBc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358933" y="6488349"/>
              <a:ext cx="1700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Fig9 </a:t>
              </a:r>
              <a:r>
                <a:rPr lang="en-US" altLang="zh-CN" sz="10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fft</a:t>
              </a:r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验证结果</a:t>
              </a: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252755" y="3448083"/>
            <a:ext cx="670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Fig8 RTL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仿真波形</a:t>
            </a:r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9/16</a:t>
            </a:r>
          </a:p>
        </p:txBody>
      </p:sp>
    </p:spTree>
    <p:extLst>
      <p:ext uri="{BB962C8B-B14F-4D97-AF65-F5344CB8AC3E}">
        <p14:creationId xmlns:p14="http://schemas.microsoft.com/office/powerpoint/2010/main" val="6262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BAND" val="Timeban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0,0,0,-16777216,True;11/30/2013 00:00:00;Project End;False;False;True;False;True;tbDate;0;;11;;10;0;-16777216;-16777216;False;110;False;False;False;False;False;180.0007;525.3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Shape;5;;11;;10;;10;0;-16777215;-16777216;-16777216;False;0;False;False;False;False;False;False;False;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Shape;5;;11;;10;;10;0;-16777215;-16777216;-16777216;False;0;False;False;False;False;False;False;False;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255,75,33,-46303,False;10/31/2013 00:00:00;Milestone 3;False;False;True;False;False;tbName;1;;11;;10;1;-16777216;-16777216;False;110;False;False;False;False;False;84.50071;481.63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26,170,66,-15029694,False;;04/15/2013 00:00:00;06/30/2013 00:00:00;Kickoff Calls;1;Shape;2;;11;;10;;10;3;-16777215;-16777216;-16777216;False;0;False;False;False;False;False;False;False;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255,75,33,-46303,False;10/31/2013 00:00:00;Milestone 3;False;False;True;False;False;tbName;1;;11;;10;1;-16777216;-16777216;False;110;False;False;False;False;False;84.50071;481.63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234,22,30,-1436130,False;;10/15/2013 00:00:00;12/01/2013 00:00:00;Partner Marketing;3;Shape;0;;11;;10;;10;5;-16777215;-16777216;-16777216;False;171.6877;False;False;False;False;False;False;False;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9131</TotalTime>
  <Words>1969</Words>
  <Application>Microsoft Office PowerPoint</Application>
  <PresentationFormat>全屏显示(4:3)</PresentationFormat>
  <Paragraphs>456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 Unicode MS</vt:lpstr>
      <vt:lpstr>黑体</vt:lpstr>
      <vt:lpstr>华文细黑</vt:lpstr>
      <vt:lpstr>华文新魏</vt:lpstr>
      <vt:lpstr>宋体</vt:lpstr>
      <vt:lpstr>微软雅黑</vt:lpstr>
      <vt:lpstr>Arial</vt:lpstr>
      <vt:lpstr>Berlin Sans FB Demi</vt:lpstr>
      <vt:lpstr>Calibri</vt:lpstr>
      <vt:lpstr>Calibri Light</vt:lpstr>
      <vt:lpstr>Cambria Math</vt:lpstr>
      <vt:lpstr>Times New Roman</vt:lpstr>
      <vt:lpstr>Office 主题</vt:lpstr>
      <vt:lpstr>默认设计模板</vt:lpstr>
      <vt:lpstr>1_默认设计模板</vt:lpstr>
      <vt:lpstr>超高速高精度数控振荡器(NCO)设计 </vt:lpstr>
      <vt:lpstr>报告提纲</vt:lpstr>
      <vt:lpstr>课题背景</vt:lpstr>
      <vt:lpstr>课题目标</vt:lpstr>
      <vt:lpstr>实施方案——系统构架</vt:lpstr>
      <vt:lpstr>实施方案——高精度方案</vt:lpstr>
      <vt:lpstr>实施方案——流水线加速</vt:lpstr>
      <vt:lpstr>实施方案——仿真平台搭建</vt:lpstr>
      <vt:lpstr>进展情况——功能性仿真</vt:lpstr>
      <vt:lpstr>进展情况——流水线加速</vt:lpstr>
      <vt:lpstr>进展情况——DC综合结果</vt:lpstr>
      <vt:lpstr>后续计划——突破点</vt:lpstr>
      <vt:lpstr>后续计划——日程安排</vt:lpstr>
      <vt:lpstr>后续计划——设计路线</vt:lpstr>
      <vt:lpstr>Appendix——改进Cordic算法</vt:lpstr>
      <vt:lpstr>谢谢！欢迎提问！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win7</cp:lastModifiedBy>
  <cp:revision>1403</cp:revision>
  <dcterms:created xsi:type="dcterms:W3CDTF">2016-01-04T08:50:27Z</dcterms:created>
  <dcterms:modified xsi:type="dcterms:W3CDTF">2017-06-05T09:16:42Z</dcterms:modified>
</cp:coreProperties>
</file>