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73" r:id="rId1"/>
  </p:sldMasterIdLst>
  <p:notesMasterIdLst>
    <p:notesMasterId r:id="rId23"/>
  </p:notesMasterIdLst>
  <p:sldIdLst>
    <p:sldId id="473" r:id="rId2"/>
    <p:sldId id="474" r:id="rId3"/>
    <p:sldId id="510" r:id="rId4"/>
    <p:sldId id="480" r:id="rId5"/>
    <p:sldId id="493" r:id="rId6"/>
    <p:sldId id="496" r:id="rId7"/>
    <p:sldId id="503" r:id="rId8"/>
    <p:sldId id="511" r:id="rId9"/>
    <p:sldId id="514" r:id="rId10"/>
    <p:sldId id="498" r:id="rId11"/>
    <p:sldId id="505" r:id="rId12"/>
    <p:sldId id="507" r:id="rId13"/>
    <p:sldId id="513" r:id="rId14"/>
    <p:sldId id="506" r:id="rId15"/>
    <p:sldId id="501" r:id="rId16"/>
    <p:sldId id="497" r:id="rId17"/>
    <p:sldId id="504" r:id="rId18"/>
    <p:sldId id="508" r:id="rId19"/>
    <p:sldId id="509" r:id="rId20"/>
    <p:sldId id="500" r:id="rId21"/>
    <p:sldId id="49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D6D72F9-E3F8-47B5-896B-059539597F10}">
          <p14:sldIdLst>
            <p14:sldId id="473"/>
          </p14:sldIdLst>
        </p14:section>
        <p14:section name="内容" id="{774A216D-DA24-4411-8206-99D509CAC3E3}">
          <p14:sldIdLst>
            <p14:sldId id="474"/>
            <p14:sldId id="510"/>
            <p14:sldId id="480"/>
            <p14:sldId id="493"/>
            <p14:sldId id="496"/>
            <p14:sldId id="503"/>
            <p14:sldId id="511"/>
            <p14:sldId id="514"/>
            <p14:sldId id="498"/>
            <p14:sldId id="505"/>
            <p14:sldId id="507"/>
            <p14:sldId id="513"/>
            <p14:sldId id="506"/>
            <p14:sldId id="501"/>
            <p14:sldId id="497"/>
            <p14:sldId id="504"/>
            <p14:sldId id="508"/>
            <p14:sldId id="509"/>
            <p14:sldId id="500"/>
            <p14:sldId id="491"/>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Tongda" initials="wtd"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672C4"/>
    <a:srgbClr val="CFF2AC"/>
    <a:srgbClr val="5B9BD5"/>
    <a:srgbClr val="95C4CF"/>
    <a:srgbClr val="468A99"/>
    <a:srgbClr val="F7F7F7"/>
    <a:srgbClr val="FDFDFD"/>
    <a:srgbClr val="0070C0"/>
    <a:srgbClr val="E2F0D9"/>
    <a:srgbClr val="70AF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4" autoAdjust="0"/>
    <p:restoredTop sz="75307" autoAdjust="0"/>
  </p:normalViewPr>
  <p:slideViewPr>
    <p:cSldViewPr snapToGrid="0">
      <p:cViewPr varScale="1">
        <p:scale>
          <a:sx n="74" d="100"/>
          <a:sy n="74" d="100"/>
        </p:scale>
        <p:origin x="58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F:\learn\lab\mine\&#38405;&#35835;&#25991;&#29486;\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a:t>ImageNet</a:t>
            </a:r>
            <a:r>
              <a:rPr lang="zh-CN" altLang="en-US" sz="1800" b="1"/>
              <a:t>最佳算法中各类卷积核比例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0165821550868507E-2"/>
          <c:y val="0.19267649369461101"/>
          <c:w val="0.91836901059610798"/>
          <c:h val="0.68739753684635596"/>
        </c:manualLayout>
      </c:layout>
      <c:barChart>
        <c:barDir val="col"/>
        <c:grouping val="clustered"/>
        <c:varyColors val="0"/>
        <c:ser>
          <c:idx val="0"/>
          <c:order val="0"/>
          <c:tx>
            <c:strRef>
              <c:f>Sheet5!$X$47</c:f>
              <c:strCache>
                <c:ptCount val="1"/>
                <c:pt idx="0">
                  <c:v>3x3</c:v>
                </c:pt>
              </c:strCache>
            </c:strRef>
          </c:tx>
          <c:spPr>
            <a:solidFill>
              <a:schemeClr val="accent1"/>
            </a:solidFill>
            <a:ln>
              <a:noFill/>
            </a:ln>
            <a:effectLst/>
          </c:spPr>
          <c:invertIfNegative val="0"/>
          <c:cat>
            <c:strRef>
              <c:f>Sheet5!$W$48:$W$52</c:f>
              <c:strCache>
                <c:ptCount val="5"/>
                <c:pt idx="0">
                  <c:v>ConvNet-5 2012</c:v>
                </c:pt>
                <c:pt idx="1">
                  <c:v>clarifai 2013</c:v>
                </c:pt>
                <c:pt idx="2">
                  <c:v>ZF-5 2013</c:v>
                </c:pt>
                <c:pt idx="3">
                  <c:v>overfeat-5/7 2013</c:v>
                </c:pt>
                <c:pt idx="4">
                  <c:v>VGG11 2014</c:v>
                </c:pt>
              </c:strCache>
            </c:strRef>
          </c:cat>
          <c:val>
            <c:numRef>
              <c:f>Sheet5!$X$48:$X$52</c:f>
              <c:numCache>
                <c:formatCode>General</c:formatCode>
                <c:ptCount val="5"/>
                <c:pt idx="0">
                  <c:v>0.75580207014019296</c:v>
                </c:pt>
                <c:pt idx="1">
                  <c:v>0.74313786114260205</c:v>
                </c:pt>
                <c:pt idx="2">
                  <c:v>0.75580207014019296</c:v>
                </c:pt>
                <c:pt idx="3">
                  <c:v>0.978655622809812</c:v>
                </c:pt>
                <c:pt idx="4">
                  <c:v>1</c:v>
                </c:pt>
              </c:numCache>
            </c:numRef>
          </c:val>
        </c:ser>
        <c:ser>
          <c:idx val="1"/>
          <c:order val="1"/>
          <c:tx>
            <c:strRef>
              <c:f>Sheet5!$Y$47</c:f>
              <c:strCache>
                <c:ptCount val="1"/>
                <c:pt idx="0">
                  <c:v>5x5</c:v>
                </c:pt>
              </c:strCache>
            </c:strRef>
          </c:tx>
          <c:spPr>
            <a:solidFill>
              <a:schemeClr val="accent2"/>
            </a:solidFill>
            <a:ln>
              <a:noFill/>
            </a:ln>
            <a:effectLst/>
          </c:spPr>
          <c:invertIfNegative val="0"/>
          <c:cat>
            <c:strRef>
              <c:f>Sheet5!$W$48:$W$52</c:f>
              <c:strCache>
                <c:ptCount val="5"/>
                <c:pt idx="0">
                  <c:v>ConvNet-5 2012</c:v>
                </c:pt>
                <c:pt idx="1">
                  <c:v>clarifai 2013</c:v>
                </c:pt>
                <c:pt idx="2">
                  <c:v>ZF-5 2013</c:v>
                </c:pt>
                <c:pt idx="3">
                  <c:v>overfeat-5/7 2013</c:v>
                </c:pt>
                <c:pt idx="4">
                  <c:v>VGG11 2014</c:v>
                </c:pt>
              </c:strCache>
            </c:strRef>
          </c:cat>
          <c:val>
            <c:numRef>
              <c:f>Sheet5!$Y$48:$Y$52</c:f>
              <c:numCache>
                <c:formatCode>General</c:formatCode>
                <c:ptCount val="5"/>
                <c:pt idx="0">
                  <c:v>0.232873926091378</c:v>
                </c:pt>
                <c:pt idx="1">
                  <c:v>0.21232510318360101</c:v>
                </c:pt>
                <c:pt idx="2">
                  <c:v>0.232873926091378</c:v>
                </c:pt>
                <c:pt idx="3">
                  <c:v>2.0388658808537699E-2</c:v>
                </c:pt>
                <c:pt idx="4">
                  <c:v>0</c:v>
                </c:pt>
              </c:numCache>
            </c:numRef>
          </c:val>
        </c:ser>
        <c:ser>
          <c:idx val="2"/>
          <c:order val="2"/>
          <c:tx>
            <c:strRef>
              <c:f>Sheet5!$Z$47</c:f>
              <c:strCache>
                <c:ptCount val="1"/>
                <c:pt idx="0">
                  <c:v>7x7</c:v>
                </c:pt>
              </c:strCache>
            </c:strRef>
          </c:tx>
          <c:spPr>
            <a:solidFill>
              <a:schemeClr val="accent3"/>
            </a:solidFill>
            <a:ln>
              <a:noFill/>
            </a:ln>
            <a:effectLst/>
          </c:spPr>
          <c:invertIfNegative val="0"/>
          <c:cat>
            <c:strRef>
              <c:f>Sheet5!$W$48:$W$52</c:f>
              <c:strCache>
                <c:ptCount val="5"/>
                <c:pt idx="0">
                  <c:v>ConvNet-5 2012</c:v>
                </c:pt>
                <c:pt idx="1">
                  <c:v>clarifai 2013</c:v>
                </c:pt>
                <c:pt idx="2">
                  <c:v>ZF-5 2013</c:v>
                </c:pt>
                <c:pt idx="3">
                  <c:v>overfeat-5/7 2013</c:v>
                </c:pt>
                <c:pt idx="4">
                  <c:v>VGG11 2014</c:v>
                </c:pt>
              </c:strCache>
            </c:strRef>
          </c:cat>
          <c:val>
            <c:numRef>
              <c:f>Sheet5!$Z$48:$Z$52</c:f>
              <c:numCache>
                <c:formatCode>General</c:formatCode>
                <c:ptCount val="5"/>
                <c:pt idx="0">
                  <c:v>0</c:v>
                </c:pt>
                <c:pt idx="1">
                  <c:v>4.45370356737975E-2</c:v>
                </c:pt>
                <c:pt idx="2">
                  <c:v>1.1324003768428801E-2</c:v>
                </c:pt>
                <c:pt idx="3">
                  <c:v>9.5571838165020703E-4</c:v>
                </c:pt>
                <c:pt idx="4">
                  <c:v>0</c:v>
                </c:pt>
              </c:numCache>
            </c:numRef>
          </c:val>
        </c:ser>
        <c:ser>
          <c:idx val="3"/>
          <c:order val="3"/>
          <c:tx>
            <c:strRef>
              <c:f>Sheet5!$AA$47</c:f>
              <c:strCache>
                <c:ptCount val="1"/>
                <c:pt idx="0">
                  <c:v>11x11</c:v>
                </c:pt>
              </c:strCache>
            </c:strRef>
          </c:tx>
          <c:spPr>
            <a:solidFill>
              <a:schemeClr val="accent4"/>
            </a:solidFill>
            <a:ln>
              <a:noFill/>
            </a:ln>
            <a:effectLst/>
          </c:spPr>
          <c:invertIfNegative val="0"/>
          <c:cat>
            <c:strRef>
              <c:f>Sheet5!$W$48:$W$52</c:f>
              <c:strCache>
                <c:ptCount val="5"/>
                <c:pt idx="0">
                  <c:v>ConvNet-5 2012</c:v>
                </c:pt>
                <c:pt idx="1">
                  <c:v>clarifai 2013</c:v>
                </c:pt>
                <c:pt idx="2">
                  <c:v>ZF-5 2013</c:v>
                </c:pt>
                <c:pt idx="3">
                  <c:v>overfeat-5/7 2013</c:v>
                </c:pt>
                <c:pt idx="4">
                  <c:v>VGG11 2014</c:v>
                </c:pt>
              </c:strCache>
            </c:strRef>
          </c:cat>
          <c:val>
            <c:numRef>
              <c:f>Sheet5!$AA$48:$AA$52</c:f>
              <c:numCache>
                <c:formatCode>General</c:formatCode>
                <c:ptCount val="5"/>
                <c:pt idx="0">
                  <c:v>1.1324003768428801E-2</c:v>
                </c:pt>
                <c:pt idx="1">
                  <c:v>0</c:v>
                </c:pt>
                <c:pt idx="2">
                  <c:v>0</c:v>
                </c:pt>
                <c:pt idx="3">
                  <c:v>0</c:v>
                </c:pt>
                <c:pt idx="4">
                  <c:v>0</c:v>
                </c:pt>
              </c:numCache>
            </c:numRef>
          </c:val>
        </c:ser>
        <c:dLbls>
          <c:showLegendKey val="0"/>
          <c:showVal val="0"/>
          <c:showCatName val="0"/>
          <c:showSerName val="0"/>
          <c:showPercent val="0"/>
          <c:showBubbleSize val="0"/>
        </c:dLbls>
        <c:gapWidth val="219"/>
        <c:overlap val="-27"/>
        <c:axId val="472855480"/>
        <c:axId val="472851560"/>
      </c:barChart>
      <c:catAx>
        <c:axId val="472855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472851560"/>
        <c:crosses val="autoZero"/>
        <c:auto val="1"/>
        <c:lblAlgn val="ctr"/>
        <c:lblOffset val="100"/>
        <c:noMultiLvlLbl val="0"/>
      </c:catAx>
      <c:valAx>
        <c:axId val="4728515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472855480"/>
        <c:crosses val="autoZero"/>
        <c:crossBetween val="between"/>
      </c:valAx>
      <c:spPr>
        <a:noFill/>
        <a:ln>
          <a:noFill/>
        </a:ln>
        <a:effectLst/>
      </c:spPr>
    </c:plotArea>
    <c:legend>
      <c:legendPos val="b"/>
      <c:layout>
        <c:manualLayout>
          <c:xMode val="edge"/>
          <c:yMode val="edge"/>
          <c:x val="0.63805455642202302"/>
          <c:y val="0.104155309913184"/>
          <c:w val="0.31604765847650801"/>
          <c:h val="6.571648495861100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0A093-ED21-4779-99E7-2D518A5C3BAA}" type="datetimeFigureOut">
              <a:rPr lang="zh-CN" altLang="en-US" smtClean="0"/>
              <a:t>2016/7/28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A3586-0659-475E-B59C-ECD96C25EF36}" type="slidenum">
              <a:rPr lang="zh-CN" altLang="en-US" smtClean="0"/>
              <a:t>‹#›</a:t>
            </a:fld>
            <a:endParaRPr lang="zh-CN" altLang="en-US"/>
          </a:p>
        </p:txBody>
      </p:sp>
    </p:spTree>
    <p:extLst>
      <p:ext uri="{BB962C8B-B14F-4D97-AF65-F5344CB8AC3E}">
        <p14:creationId xmlns:p14="http://schemas.microsoft.com/office/powerpoint/2010/main" val="38304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mn-lt"/>
                <a:ea typeface="+mn-ea"/>
                <a:cs typeface="+mn-cs"/>
              </a:rPr>
              <a:t>各位老师，各位同学，大家好！我是岳金山，指导教师是刘勇攀老师，我的毕设题目是：高能效卷积神经网络加速器研究。</a:t>
            </a:r>
            <a:endParaRPr lang="zh-CN" altLang="en-US" dirty="0"/>
          </a:p>
        </p:txBody>
      </p:sp>
      <p:sp>
        <p:nvSpPr>
          <p:cNvPr id="4" name="灯片编号占位符 3"/>
          <p:cNvSpPr>
            <a:spLocks noGrp="1"/>
          </p:cNvSpPr>
          <p:nvPr>
            <p:ph type="sldNum" sz="quarter" idx="10"/>
          </p:nvPr>
        </p:nvSpPr>
        <p:spPr/>
        <p:txBody>
          <a:bodyPr/>
          <a:lstStyle/>
          <a:p>
            <a:fld id="{23B99660-0363-4B00-9362-2976EE4C403C}"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318509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我们提出的高能效卷积电路结构如图，每个小格子代表一个乘法器，每个</a:t>
            </a:r>
            <a:r>
              <a:rPr lang="en-US" altLang="zh-CN" sz="1200" kern="1200" dirty="0" smtClean="0">
                <a:solidFill>
                  <a:schemeClr val="tx1"/>
                </a:solidFill>
                <a:effectLst/>
                <a:latin typeface="+mn-lt"/>
                <a:ea typeface="+mn-ea"/>
                <a:cs typeface="+mn-cs"/>
              </a:rPr>
              <a:t>3x3</a:t>
            </a:r>
            <a:r>
              <a:rPr lang="zh-CN" altLang="zh-CN" sz="1200" kern="1200" dirty="0" smtClean="0">
                <a:solidFill>
                  <a:schemeClr val="tx1"/>
                </a:solidFill>
                <a:effectLst/>
                <a:latin typeface="+mn-lt"/>
                <a:ea typeface="+mn-ea"/>
                <a:cs typeface="+mn-cs"/>
              </a:rPr>
              <a:t>的格子是一个</a:t>
            </a:r>
            <a:r>
              <a:rPr lang="en-US" altLang="zh-CN" sz="1200" kern="1200" dirty="0" smtClean="0">
                <a:solidFill>
                  <a:schemeClr val="tx1"/>
                </a:solidFill>
                <a:effectLst/>
                <a:latin typeface="+mn-lt"/>
                <a:ea typeface="+mn-ea"/>
                <a:cs typeface="+mn-cs"/>
              </a:rPr>
              <a:t>3x3</a:t>
            </a:r>
            <a:r>
              <a:rPr lang="zh-CN" altLang="zh-CN" sz="1200" kern="1200" dirty="0" smtClean="0">
                <a:solidFill>
                  <a:schemeClr val="tx1"/>
                </a:solidFill>
                <a:effectLst/>
                <a:latin typeface="+mn-lt"/>
                <a:ea typeface="+mn-ea"/>
                <a:cs typeface="+mn-cs"/>
              </a:rPr>
              <a:t>的卷积单元，一共</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个，每个乘法器的输入来自于左侧的卷积核和上方的输入图像。每个输入的图像和卷积核数据被分配到多个乘法器的输入</a:t>
            </a:r>
            <a:r>
              <a:rPr lang="zh-CN" altLang="en-US" sz="1200" kern="1200" dirty="0" smtClean="0">
                <a:solidFill>
                  <a:schemeClr val="tx1"/>
                </a:solidFill>
                <a:effectLst/>
                <a:latin typeface="+mn-lt"/>
                <a:ea typeface="+mn-ea"/>
                <a:cs typeface="+mn-cs"/>
              </a:rPr>
              <a:t>端</a:t>
            </a:r>
            <a:r>
              <a:rPr lang="zh-CN" altLang="zh-CN" sz="1200" kern="1200" dirty="0" smtClean="0">
                <a:solidFill>
                  <a:schemeClr val="tx1"/>
                </a:solidFill>
                <a:effectLst/>
                <a:latin typeface="+mn-lt"/>
                <a:ea typeface="+mn-ea"/>
                <a:cs typeface="+mn-cs"/>
              </a:rPr>
              <a:t>，输入图像通过向下移位实现图像的滑动卷积，通过轮换卷积核，载入一次图像的情况下计算与</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个卷积核的卷积。实现了上述两种数据复用，提高了硬件资源的利用效率。</a:t>
            </a:r>
          </a:p>
          <a:p>
            <a:r>
              <a:rPr lang="zh-CN" altLang="zh-CN" sz="1200" kern="1200" dirty="0" smtClean="0">
                <a:solidFill>
                  <a:schemeClr val="tx1"/>
                </a:solidFill>
                <a:effectLst/>
                <a:latin typeface="+mn-lt"/>
                <a:ea typeface="+mn-ea"/>
                <a:cs typeface="+mn-cs"/>
              </a:rPr>
              <a:t>同时输出的部分和与之前得到的部分和相加，而不是直接放回</a:t>
            </a:r>
            <a:r>
              <a:rPr lang="en-US" altLang="zh-CN" sz="1200" kern="1200" dirty="0" smtClean="0">
                <a:solidFill>
                  <a:schemeClr val="tx1"/>
                </a:solidFill>
                <a:effectLst/>
                <a:latin typeface="+mn-lt"/>
                <a:ea typeface="+mn-ea"/>
                <a:cs typeface="+mn-cs"/>
              </a:rPr>
              <a:t>SRAM</a:t>
            </a:r>
            <a:r>
              <a:rPr lang="zh-CN" altLang="zh-CN" sz="1200" kern="1200" dirty="0" smtClean="0">
                <a:solidFill>
                  <a:schemeClr val="tx1"/>
                </a:solidFill>
                <a:effectLst/>
                <a:latin typeface="+mn-lt"/>
                <a:ea typeface="+mn-ea"/>
                <a:cs typeface="+mn-cs"/>
              </a:rPr>
              <a:t>，减小了数据存取</a:t>
            </a:r>
            <a:r>
              <a:rPr lang="zh-CN" altLang="en-US" sz="1200" kern="1200" dirty="0" smtClean="0">
                <a:solidFill>
                  <a:schemeClr val="tx1"/>
                </a:solidFill>
                <a:effectLst/>
                <a:latin typeface="+mn-lt"/>
                <a:ea typeface="+mn-ea"/>
                <a:cs typeface="+mn-cs"/>
              </a:rPr>
              <a:t>的能耗</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10</a:t>
            </a:fld>
            <a:endParaRPr lang="zh-CN" altLang="en-US"/>
          </a:p>
        </p:txBody>
      </p:sp>
    </p:spTree>
    <p:extLst>
      <p:ext uri="{BB962C8B-B14F-4D97-AF65-F5344CB8AC3E}">
        <p14:creationId xmlns:p14="http://schemas.microsoft.com/office/powerpoint/2010/main" val="181329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对于其他的卷积核比如</a:t>
            </a:r>
            <a:r>
              <a:rPr lang="en-US" altLang="zh-CN" sz="1200" kern="1200" dirty="0" smtClean="0">
                <a:solidFill>
                  <a:schemeClr val="tx1"/>
                </a:solidFill>
                <a:effectLst/>
                <a:latin typeface="+mn-lt"/>
                <a:ea typeface="+mn-ea"/>
                <a:cs typeface="+mn-cs"/>
              </a:rPr>
              <a:t>5x5</a:t>
            </a:r>
            <a:r>
              <a:rPr lang="zh-CN" altLang="zh-CN"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7x7</a:t>
            </a:r>
            <a:r>
              <a:rPr lang="zh-CN" altLang="zh-CN" sz="1200" kern="1200" dirty="0" smtClean="0">
                <a:solidFill>
                  <a:schemeClr val="tx1"/>
                </a:solidFill>
                <a:effectLst/>
                <a:latin typeface="+mn-lt"/>
                <a:ea typeface="+mn-ea"/>
                <a:cs typeface="+mn-cs"/>
              </a:rPr>
              <a:t>，我们将其切割成不超过</a:t>
            </a:r>
            <a:r>
              <a:rPr lang="en-US" altLang="zh-CN" sz="1200" kern="1200" dirty="0" smtClean="0">
                <a:solidFill>
                  <a:schemeClr val="tx1"/>
                </a:solidFill>
                <a:effectLst/>
                <a:latin typeface="+mn-lt"/>
                <a:ea typeface="+mn-ea"/>
                <a:cs typeface="+mn-cs"/>
              </a:rPr>
              <a:t>3x3</a:t>
            </a:r>
            <a:r>
              <a:rPr lang="zh-CN" altLang="zh-CN" sz="1200" kern="1200" dirty="0" smtClean="0">
                <a:solidFill>
                  <a:schemeClr val="tx1"/>
                </a:solidFill>
                <a:effectLst/>
                <a:latin typeface="+mn-lt"/>
                <a:ea typeface="+mn-ea"/>
                <a:cs typeface="+mn-cs"/>
              </a:rPr>
              <a:t>的模块卷积，</a:t>
            </a:r>
            <a:r>
              <a:rPr lang="zh-CN" altLang="en-US" sz="1200" kern="1200" dirty="0" smtClean="0">
                <a:solidFill>
                  <a:schemeClr val="tx1"/>
                </a:solidFill>
                <a:effectLst/>
                <a:latin typeface="+mn-lt"/>
                <a:ea typeface="+mn-ea"/>
                <a:cs typeface="+mn-cs"/>
              </a:rPr>
              <a:t>（翻页）</a:t>
            </a:r>
            <a:r>
              <a:rPr lang="zh-CN" altLang="zh-CN" sz="1200" kern="1200" dirty="0" smtClean="0">
                <a:solidFill>
                  <a:schemeClr val="tx1"/>
                </a:solidFill>
                <a:effectLst/>
                <a:latin typeface="+mn-lt"/>
                <a:ea typeface="+mn-ea"/>
                <a:cs typeface="+mn-cs"/>
              </a:rPr>
              <a:t>将每个</a:t>
            </a:r>
            <a:r>
              <a:rPr lang="en-US" altLang="zh-CN" sz="1200" kern="1200" dirty="0" smtClean="0">
                <a:solidFill>
                  <a:schemeClr val="tx1"/>
                </a:solidFill>
                <a:effectLst/>
                <a:latin typeface="+mn-lt"/>
                <a:ea typeface="+mn-ea"/>
                <a:cs typeface="+mn-cs"/>
              </a:rPr>
              <a:t>3x3</a:t>
            </a:r>
            <a:r>
              <a:rPr lang="zh-CN" altLang="zh-CN" sz="1200" kern="1200" dirty="0" smtClean="0">
                <a:solidFill>
                  <a:schemeClr val="tx1"/>
                </a:solidFill>
                <a:effectLst/>
                <a:latin typeface="+mn-lt"/>
                <a:ea typeface="+mn-ea"/>
                <a:cs typeface="+mn-cs"/>
              </a:rPr>
              <a:t>的卷积核结构分成这样的</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种模式，拼接成完整的</a:t>
            </a:r>
            <a:r>
              <a:rPr lang="en-US" altLang="zh-CN" sz="1200" kern="1200" dirty="0" smtClean="0">
                <a:solidFill>
                  <a:schemeClr val="tx1"/>
                </a:solidFill>
                <a:effectLst/>
                <a:latin typeface="+mn-lt"/>
                <a:ea typeface="+mn-ea"/>
                <a:cs typeface="+mn-cs"/>
              </a:rPr>
              <a:t>5x5</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7x7.</a:t>
            </a:r>
            <a:r>
              <a:rPr lang="zh-CN" altLang="zh-CN" sz="1200" kern="1200" dirty="0" smtClean="0">
                <a:solidFill>
                  <a:schemeClr val="tx1"/>
                </a:solidFill>
                <a:effectLst/>
                <a:latin typeface="+mn-lt"/>
                <a:ea typeface="+mn-ea"/>
                <a:cs typeface="+mn-cs"/>
              </a:rPr>
              <a:t>在执行</a:t>
            </a:r>
            <a:r>
              <a:rPr lang="en-US" altLang="zh-CN" sz="1200" kern="1200" dirty="0" smtClean="0">
                <a:solidFill>
                  <a:schemeClr val="tx1"/>
                </a:solidFill>
                <a:effectLst/>
                <a:latin typeface="+mn-lt"/>
                <a:ea typeface="+mn-ea"/>
                <a:cs typeface="+mn-cs"/>
              </a:rPr>
              <a:t>5x5</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7x7</a:t>
            </a:r>
            <a:r>
              <a:rPr lang="zh-CN" altLang="zh-CN" sz="1200" kern="1200" dirty="0" smtClean="0">
                <a:solidFill>
                  <a:schemeClr val="tx1"/>
                </a:solidFill>
                <a:effectLst/>
                <a:latin typeface="+mn-lt"/>
                <a:ea typeface="+mn-ea"/>
                <a:cs typeface="+mn-cs"/>
              </a:rPr>
              <a:t>的过程中电路效率会降低，但是考虑到</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算法中</a:t>
            </a:r>
            <a:r>
              <a:rPr lang="en-US" altLang="zh-CN" sz="1200" kern="1200" dirty="0" smtClean="0">
                <a:solidFill>
                  <a:schemeClr val="tx1"/>
                </a:solidFill>
                <a:effectLst/>
                <a:latin typeface="+mn-lt"/>
                <a:ea typeface="+mn-ea"/>
                <a:cs typeface="+mn-cs"/>
              </a:rPr>
              <a:t>3x3</a:t>
            </a:r>
            <a:r>
              <a:rPr lang="zh-CN" altLang="zh-CN" sz="1200" kern="1200" dirty="0" smtClean="0">
                <a:solidFill>
                  <a:schemeClr val="tx1"/>
                </a:solidFill>
                <a:effectLst/>
                <a:latin typeface="+mn-lt"/>
                <a:ea typeface="+mn-ea"/>
                <a:cs typeface="+mn-cs"/>
              </a:rPr>
              <a:t>所占的比例以及增长趋势，</a:t>
            </a:r>
            <a:r>
              <a:rPr lang="en-US" altLang="zh-CN" sz="1200" kern="1200" dirty="0" smtClean="0">
                <a:solidFill>
                  <a:schemeClr val="tx1"/>
                </a:solidFill>
                <a:effectLst/>
                <a:latin typeface="+mn-lt"/>
                <a:ea typeface="+mn-ea"/>
                <a:cs typeface="+mn-cs"/>
              </a:rPr>
              <a:t>3x3</a:t>
            </a:r>
            <a:r>
              <a:rPr lang="zh-CN" altLang="zh-CN" sz="1200" kern="1200" dirty="0" smtClean="0">
                <a:solidFill>
                  <a:schemeClr val="tx1"/>
                </a:solidFill>
                <a:effectLst/>
                <a:latin typeface="+mn-lt"/>
                <a:ea typeface="+mn-ea"/>
                <a:cs typeface="+mn-cs"/>
              </a:rPr>
              <a:t>的设计是最优的。</a:t>
            </a:r>
            <a:r>
              <a:rPr lang="zh-CN" altLang="en-US" sz="1200" kern="1200" dirty="0" smtClean="0">
                <a:solidFill>
                  <a:schemeClr val="tx1"/>
                </a:solidFill>
                <a:effectLst/>
                <a:latin typeface="+mn-lt"/>
                <a:ea typeface="+mn-ea"/>
                <a:cs typeface="+mn-cs"/>
              </a:rPr>
              <a:t>（翻页）</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并且对于特殊的不方便改变网络结构的应用，可以考虑使用异构多核的</a:t>
            </a:r>
            <a:r>
              <a:rPr lang="zh-CN" altLang="en-US" sz="1200" kern="1200" dirty="0" smtClean="0">
                <a:solidFill>
                  <a:schemeClr val="tx1"/>
                </a:solidFill>
                <a:effectLst/>
                <a:latin typeface="+mn-lt"/>
                <a:ea typeface="+mn-ea"/>
                <a:cs typeface="+mn-cs"/>
              </a:rPr>
              <a:t>硬件</a:t>
            </a:r>
            <a:r>
              <a:rPr lang="zh-CN" altLang="zh-CN" sz="1200" kern="1200" dirty="0" smtClean="0">
                <a:solidFill>
                  <a:schemeClr val="tx1"/>
                </a:solidFill>
                <a:effectLst/>
                <a:latin typeface="+mn-lt"/>
                <a:ea typeface="+mn-ea"/>
                <a:cs typeface="+mn-cs"/>
              </a:rPr>
              <a:t>形式，同时执行多个应用，或者分别执行一个</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网络的多个卷积层。</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11</a:t>
            </a:fld>
            <a:endParaRPr lang="zh-CN" altLang="en-US"/>
          </a:p>
        </p:txBody>
      </p:sp>
    </p:spTree>
    <p:extLst>
      <p:ext uri="{BB962C8B-B14F-4D97-AF65-F5344CB8AC3E}">
        <p14:creationId xmlns:p14="http://schemas.microsoft.com/office/powerpoint/2010/main" val="4269198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我们给出了一个类似于</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的芯片结构，包含了指令、控制、输入输出缓存、卷积</a:t>
            </a:r>
            <a:r>
              <a:rPr lang="en-US" altLang="zh-CN" sz="1200" kern="1200" dirty="0" smtClean="0">
                <a:solidFill>
                  <a:schemeClr val="tx1"/>
                </a:solidFill>
                <a:effectLst/>
                <a:latin typeface="+mn-lt"/>
                <a:ea typeface="+mn-ea"/>
                <a:cs typeface="+mn-cs"/>
              </a:rPr>
              <a:t>pooling</a:t>
            </a:r>
            <a:r>
              <a:rPr lang="zh-CN" altLang="zh-CN" sz="1200" kern="1200" dirty="0" smtClean="0">
                <a:solidFill>
                  <a:schemeClr val="tx1"/>
                </a:solidFill>
                <a:effectLst/>
                <a:latin typeface="+mn-lt"/>
                <a:ea typeface="+mn-ea"/>
                <a:cs typeface="+mn-cs"/>
              </a:rPr>
              <a:t>等计算模块和存储</a:t>
            </a:r>
            <a:r>
              <a:rPr lang="zh-CN" altLang="en-US" sz="1200" kern="1200" dirty="0" smtClean="0">
                <a:solidFill>
                  <a:schemeClr val="tx1"/>
                </a:solidFill>
                <a:effectLst/>
                <a:latin typeface="+mn-lt"/>
                <a:ea typeface="+mn-ea"/>
                <a:cs typeface="+mn-cs"/>
              </a:rPr>
              <a:t>模块</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12</a:t>
            </a:fld>
            <a:endParaRPr lang="zh-CN" altLang="en-US"/>
          </a:p>
        </p:txBody>
      </p:sp>
    </p:spTree>
    <p:extLst>
      <p:ext uri="{BB962C8B-B14F-4D97-AF65-F5344CB8AC3E}">
        <p14:creationId xmlns:p14="http://schemas.microsoft.com/office/powerpoint/2010/main" val="60936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加速器的性能取决于乘法器数量、时钟频率和乘法器利用效率。</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为了保证乘法器利用率最高，如果用一条指令控制所有模块，指令长度则会变得很长，相应的指令存取功耗会加倍增长。</a:t>
            </a:r>
          </a:p>
          <a:p>
            <a:r>
              <a:rPr lang="zh-CN" altLang="en-US" sz="1200" kern="1200" dirty="0" smtClean="0">
                <a:solidFill>
                  <a:schemeClr val="tx1"/>
                </a:solidFill>
                <a:effectLst/>
                <a:latin typeface="+mn-lt"/>
                <a:ea typeface="+mn-ea"/>
                <a:cs typeface="+mn-cs"/>
              </a:rPr>
              <a:t>事实上</a:t>
            </a:r>
            <a:r>
              <a:rPr lang="zh-CN" altLang="zh-CN" sz="1200" kern="1200" dirty="0" smtClean="0">
                <a:solidFill>
                  <a:schemeClr val="tx1"/>
                </a:solidFill>
                <a:effectLst/>
                <a:latin typeface="+mn-lt"/>
                <a:ea typeface="+mn-ea"/>
                <a:cs typeface="+mn-cs"/>
              </a:rPr>
              <a:t>在很多操作中，各个模块不需要同时使用，如果缩短指令</a:t>
            </a:r>
            <a:r>
              <a:rPr lang="zh-CN" altLang="en-US" sz="1200" kern="1200" dirty="0" smtClean="0">
                <a:solidFill>
                  <a:schemeClr val="tx1"/>
                </a:solidFill>
                <a:effectLst/>
                <a:latin typeface="+mn-lt"/>
                <a:ea typeface="+mn-ea"/>
                <a:cs typeface="+mn-cs"/>
              </a:rPr>
              <a:t>只控制一部分</a:t>
            </a:r>
            <a:r>
              <a:rPr lang="zh-CN" altLang="zh-CN" sz="1200" kern="1200" dirty="0" smtClean="0">
                <a:solidFill>
                  <a:schemeClr val="tx1"/>
                </a:solidFill>
                <a:effectLst/>
                <a:latin typeface="+mn-lt"/>
                <a:ea typeface="+mn-ea"/>
                <a:cs typeface="+mn-cs"/>
              </a:rPr>
              <a:t>模块，则乘法器的利用率就会降低</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因此，我们用一条指令控制</a:t>
            </a:r>
            <a:r>
              <a:rPr lang="zh-CN" altLang="en-US" sz="1200" kern="1200" dirty="0" smtClean="0">
                <a:solidFill>
                  <a:schemeClr val="tx1"/>
                </a:solidFill>
                <a:effectLst/>
                <a:latin typeface="+mn-lt"/>
                <a:ea typeface="+mn-ea"/>
                <a:cs typeface="+mn-cs"/>
              </a:rPr>
              <a:t>一部分模块在</a:t>
            </a:r>
            <a:r>
              <a:rPr lang="zh-CN" altLang="zh-CN" sz="1200" kern="1200" dirty="0" smtClean="0">
                <a:solidFill>
                  <a:schemeClr val="tx1"/>
                </a:solidFill>
                <a:effectLst/>
                <a:latin typeface="+mn-lt"/>
                <a:ea typeface="+mn-ea"/>
                <a:cs typeface="+mn-cs"/>
              </a:rPr>
              <a:t>多个周期的</a:t>
            </a:r>
            <a:r>
              <a:rPr lang="zh-CN" altLang="en-US" sz="1200" kern="1200" dirty="0" smtClean="0">
                <a:solidFill>
                  <a:schemeClr val="tx1"/>
                </a:solidFill>
                <a:effectLst/>
                <a:latin typeface="+mn-lt"/>
                <a:ea typeface="+mn-ea"/>
                <a:cs typeface="+mn-cs"/>
              </a:rPr>
              <a:t>运行</a:t>
            </a:r>
            <a:r>
              <a:rPr lang="zh-CN" altLang="zh-CN" sz="1200" kern="1200" dirty="0" smtClean="0">
                <a:solidFill>
                  <a:schemeClr val="tx1"/>
                </a:solidFill>
                <a:effectLst/>
                <a:latin typeface="+mn-lt"/>
                <a:ea typeface="+mn-ea"/>
                <a:cs typeface="+mn-cs"/>
              </a:rPr>
              <a:t>，同时其他周期的指令用来控制其他模块</a:t>
            </a:r>
            <a:r>
              <a:rPr lang="zh-CN" altLang="en-US" sz="1200" kern="1200" dirty="0" smtClean="0">
                <a:solidFill>
                  <a:schemeClr val="tx1"/>
                </a:solidFill>
                <a:effectLst/>
                <a:latin typeface="+mn-lt"/>
                <a:ea typeface="+mn-ea"/>
                <a:cs typeface="+mn-cs"/>
              </a:rPr>
              <a:t>在多个周期的执行，</a:t>
            </a:r>
            <a:r>
              <a:rPr lang="zh-CN" altLang="zh-CN" sz="1200" kern="1200" dirty="0" smtClean="0">
                <a:solidFill>
                  <a:schemeClr val="tx1"/>
                </a:solidFill>
                <a:effectLst/>
                <a:latin typeface="+mn-lt"/>
                <a:ea typeface="+mn-ea"/>
                <a:cs typeface="+mn-cs"/>
              </a:rPr>
              <a:t>从而保证乘法器的利用</a:t>
            </a:r>
            <a:r>
              <a:rPr lang="zh-CN" altLang="en-US" sz="1200" kern="1200" dirty="0" smtClean="0">
                <a:solidFill>
                  <a:schemeClr val="tx1"/>
                </a:solidFill>
                <a:effectLst/>
                <a:latin typeface="+mn-lt"/>
                <a:ea typeface="+mn-ea"/>
                <a:cs typeface="+mn-cs"/>
              </a:rPr>
              <a:t>效</a:t>
            </a:r>
            <a:r>
              <a:rPr lang="zh-CN" altLang="zh-CN" sz="1200" kern="1200" dirty="0" smtClean="0">
                <a:solidFill>
                  <a:schemeClr val="tx1"/>
                </a:solidFill>
                <a:effectLst/>
                <a:latin typeface="+mn-lt"/>
                <a:ea typeface="+mn-ea"/>
                <a:cs typeface="+mn-cs"/>
              </a:rPr>
              <a:t>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FA3586-0659-475E-B59C-ECD96C25EF36}" type="slidenum">
              <a:rPr lang="zh-CN" altLang="en-US" smtClean="0"/>
              <a:t>13</a:t>
            </a:fld>
            <a:endParaRPr lang="zh-CN" altLang="en-US"/>
          </a:p>
        </p:txBody>
      </p:sp>
    </p:spTree>
    <p:extLst>
      <p:ext uri="{BB962C8B-B14F-4D97-AF65-F5344CB8AC3E}">
        <p14:creationId xmlns:p14="http://schemas.microsoft.com/office/powerpoint/2010/main" val="1509698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这一页介绍指令设计。</a:t>
            </a:r>
            <a:r>
              <a:rPr lang="zh-CN" altLang="en-US" sz="1200" kern="1200" dirty="0" smtClean="0">
                <a:solidFill>
                  <a:schemeClr val="tx1"/>
                </a:solidFill>
                <a:effectLst/>
                <a:latin typeface="+mn-lt"/>
                <a:ea typeface="+mn-ea"/>
                <a:cs typeface="+mn-cs"/>
              </a:rPr>
              <a:t>一层</a:t>
            </a:r>
            <a:r>
              <a:rPr lang="en-US" altLang="zh-CN" sz="1200" kern="1200" dirty="0" smtClean="0">
                <a:solidFill>
                  <a:schemeClr val="tx1"/>
                </a:solidFill>
                <a:effectLst/>
                <a:latin typeface="+mn-lt"/>
                <a:ea typeface="+mn-ea"/>
                <a:cs typeface="+mn-cs"/>
              </a:rPr>
              <a:t>CNN</a:t>
            </a:r>
            <a:r>
              <a:rPr lang="zh-CN" altLang="en-US" sz="1200" kern="1200" dirty="0" smtClean="0">
                <a:solidFill>
                  <a:schemeClr val="tx1"/>
                </a:solidFill>
                <a:effectLst/>
                <a:latin typeface="+mn-lt"/>
                <a:ea typeface="+mn-ea"/>
                <a:cs typeface="+mn-cs"/>
              </a:rPr>
              <a:t>网络</a:t>
            </a:r>
            <a:r>
              <a:rPr lang="zh-CN" altLang="zh-CN" sz="1200" kern="1200" dirty="0" smtClean="0">
                <a:solidFill>
                  <a:schemeClr val="tx1"/>
                </a:solidFill>
                <a:effectLst/>
                <a:latin typeface="+mn-lt"/>
                <a:ea typeface="+mn-ea"/>
                <a:cs typeface="+mn-cs"/>
              </a:rPr>
              <a:t>，其在硬件上的实现遵从左下方流程图。输入图像和卷积核从内存搬运到缓冲区，然后放入卷积电路计算，输出的部分和相加得到最终结果并写回内存。</a:t>
            </a:r>
            <a:r>
              <a:rPr lang="zh-CN" altLang="en-US" sz="1200" kern="1200" dirty="0" smtClean="0">
                <a:solidFill>
                  <a:schemeClr val="tx1"/>
                </a:solidFill>
                <a:effectLst/>
                <a:latin typeface="+mn-lt"/>
                <a:ea typeface="+mn-ea"/>
                <a:cs typeface="+mn-cs"/>
              </a:rPr>
              <a:t>（翻页）</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我们将指令基本分为四类</a:t>
            </a:r>
            <a:r>
              <a:rPr lang="zh-CN" altLang="en-US" sz="1200" kern="1200" dirty="0" smtClean="0">
                <a:solidFill>
                  <a:schemeClr val="tx1"/>
                </a:solidFill>
                <a:effectLst/>
                <a:latin typeface="+mn-lt"/>
                <a:ea typeface="+mn-ea"/>
                <a:cs typeface="+mn-cs"/>
              </a:rPr>
              <a:t>，数据读取，卷积操作，部分和加法，数据写回。</a:t>
            </a:r>
            <a:r>
              <a:rPr lang="zh-CN" altLang="zh-CN" sz="1200" kern="1200" dirty="0" smtClean="0">
                <a:solidFill>
                  <a:schemeClr val="tx1"/>
                </a:solidFill>
                <a:effectLst/>
                <a:latin typeface="+mn-lt"/>
                <a:ea typeface="+mn-ea"/>
                <a:cs typeface="+mn-cs"/>
              </a:rPr>
              <a:t>分别控制不同部分的数据流。给出了这样一套控制指令集。</a:t>
            </a:r>
            <a:r>
              <a:rPr lang="zh-CN" altLang="en-US" sz="1200" kern="1200" dirty="0" smtClean="0">
                <a:solidFill>
                  <a:schemeClr val="tx1"/>
                </a:solidFill>
                <a:effectLst/>
                <a:latin typeface="+mn-lt"/>
                <a:ea typeface="+mn-ea"/>
                <a:cs typeface="+mn-cs"/>
              </a:rPr>
              <a:t>每一条指令都控制了相关模块在多个周期的运行</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14</a:t>
            </a:fld>
            <a:endParaRPr lang="zh-CN" altLang="en-US"/>
          </a:p>
        </p:txBody>
      </p:sp>
    </p:spTree>
    <p:extLst>
      <p:ext uri="{BB962C8B-B14F-4D97-AF65-F5344CB8AC3E}">
        <p14:creationId xmlns:p14="http://schemas.microsoft.com/office/powerpoint/2010/main" val="3154782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通过一条指令控制多个周期的方式，我们实现了一种模块级别的流水线并行，使卷积计算电路尽可能达到最高工作效率</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比如在卷积核开始计算之前</a:t>
            </a:r>
            <a:r>
              <a:rPr lang="zh-CN" altLang="en-US" sz="1200" kern="1200" smtClean="0">
                <a:solidFill>
                  <a:schemeClr val="tx1"/>
                </a:solidFill>
                <a:effectLst/>
                <a:latin typeface="+mn-lt"/>
                <a:ea typeface="+mn-ea"/>
                <a:cs typeface="+mn-cs"/>
              </a:rPr>
              <a:t>，我们只需要在开始的一个周期发出指令，这样之后的多个周期卷积计算电路都在运行，而其他几个周期则发出了其他指令控制其他模块的运行，实现了一种模块级的流水线并行</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FA3586-0659-475E-B59C-ECD96C25EF36}" type="slidenum">
              <a:rPr lang="zh-CN" altLang="en-US" smtClean="0"/>
              <a:t>15</a:t>
            </a:fld>
            <a:endParaRPr lang="zh-CN" altLang="en-US"/>
          </a:p>
        </p:txBody>
      </p:sp>
    </p:spTree>
    <p:extLst>
      <p:ext uri="{BB962C8B-B14F-4D97-AF65-F5344CB8AC3E}">
        <p14:creationId xmlns:p14="http://schemas.microsoft.com/office/powerpoint/2010/main" val="2875141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下面介绍对于所设计电路的实验验证。</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16</a:t>
            </a:fld>
            <a:endParaRPr lang="zh-CN" altLang="en-US"/>
          </a:p>
        </p:txBody>
      </p:sp>
    </p:spTree>
    <p:extLst>
      <p:ext uri="{BB962C8B-B14F-4D97-AF65-F5344CB8AC3E}">
        <p14:creationId xmlns:p14="http://schemas.microsoft.com/office/powerpoint/2010/main" val="3821403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我们人工生成了一层卷积网络，这一页给出了</a:t>
            </a:r>
            <a:r>
              <a:rPr lang="en-US" altLang="zh-CN" sz="1200" kern="1200" dirty="0" err="1" smtClean="0">
                <a:solidFill>
                  <a:schemeClr val="tx1"/>
                </a:solidFill>
                <a:effectLst/>
                <a:latin typeface="+mn-lt"/>
                <a:ea typeface="+mn-ea"/>
                <a:cs typeface="+mn-cs"/>
              </a:rPr>
              <a:t>Modelsim</a:t>
            </a:r>
            <a:r>
              <a:rPr lang="zh-CN" altLang="zh-CN" sz="1200" kern="1200" dirty="0" smtClean="0">
                <a:solidFill>
                  <a:schemeClr val="tx1"/>
                </a:solidFill>
                <a:effectLst/>
                <a:latin typeface="+mn-lt"/>
                <a:ea typeface="+mn-ea"/>
                <a:cs typeface="+mn-cs"/>
              </a:rPr>
              <a:t>的仿真结果，与</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matlab</a:t>
            </a:r>
            <a:r>
              <a:rPr lang="zh-CN" altLang="zh-CN" sz="1200" kern="1200" dirty="0" smtClean="0">
                <a:solidFill>
                  <a:schemeClr val="tx1"/>
                </a:solidFill>
                <a:effectLst/>
                <a:latin typeface="+mn-lt"/>
                <a:ea typeface="+mn-ea"/>
                <a:cs typeface="+mn-cs"/>
              </a:rPr>
              <a:t>实现结果是完全一致的。</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17</a:t>
            </a:fld>
            <a:endParaRPr lang="zh-CN" altLang="en-US"/>
          </a:p>
        </p:txBody>
      </p:sp>
    </p:spTree>
    <p:extLst>
      <p:ext uri="{BB962C8B-B14F-4D97-AF65-F5344CB8AC3E}">
        <p14:creationId xmlns:p14="http://schemas.microsoft.com/office/powerpoint/2010/main" val="1794756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这一页给出了在</a:t>
            </a:r>
            <a:r>
              <a:rPr lang="en-US" altLang="zh-CN" sz="1200" kern="1200" dirty="0" smtClean="0">
                <a:solidFill>
                  <a:schemeClr val="tx1"/>
                </a:solidFill>
                <a:effectLst/>
                <a:latin typeface="+mn-lt"/>
                <a:ea typeface="+mn-ea"/>
                <a:cs typeface="+mn-cs"/>
              </a:rPr>
              <a:t>FPGA</a:t>
            </a:r>
            <a:r>
              <a:rPr lang="zh-CN" altLang="zh-CN" sz="1200" kern="1200" dirty="0" smtClean="0">
                <a:solidFill>
                  <a:schemeClr val="tx1"/>
                </a:solidFill>
                <a:effectLst/>
                <a:latin typeface="+mn-lt"/>
                <a:ea typeface="+mn-ea"/>
                <a:cs typeface="+mn-cs"/>
              </a:rPr>
              <a:t>平台上的验证，通过调节对应的地址</a:t>
            </a:r>
            <a:r>
              <a:rPr lang="zh-CN" altLang="en-US" sz="1200" kern="1200" dirty="0" smtClean="0">
                <a:solidFill>
                  <a:schemeClr val="tx1"/>
                </a:solidFill>
                <a:effectLst/>
                <a:latin typeface="+mn-lt"/>
                <a:ea typeface="+mn-ea"/>
                <a:cs typeface="+mn-cs"/>
              </a:rPr>
              <a:t>（翻页）</a:t>
            </a:r>
            <a:r>
              <a:rPr lang="zh-CN" altLang="zh-CN" sz="1200" kern="1200" dirty="0" smtClean="0">
                <a:solidFill>
                  <a:schemeClr val="tx1"/>
                </a:solidFill>
                <a:effectLst/>
                <a:latin typeface="+mn-lt"/>
                <a:ea typeface="+mn-ea"/>
                <a:cs typeface="+mn-cs"/>
              </a:rPr>
              <a:t>和输出位数</a:t>
            </a:r>
            <a:r>
              <a:rPr lang="zh-CN" altLang="en-US" sz="1200" kern="1200" dirty="0" smtClean="0">
                <a:solidFill>
                  <a:schemeClr val="tx1"/>
                </a:solidFill>
                <a:effectLst/>
                <a:latin typeface="+mn-lt"/>
                <a:ea typeface="+mn-ea"/>
                <a:cs typeface="+mn-cs"/>
              </a:rPr>
              <a:t>（翻页）</a:t>
            </a:r>
            <a:r>
              <a:rPr lang="zh-CN" altLang="zh-CN"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LED</a:t>
            </a:r>
            <a:r>
              <a:rPr lang="zh-CN" altLang="zh-CN" sz="1200" kern="1200" dirty="0" smtClean="0">
                <a:solidFill>
                  <a:schemeClr val="tx1"/>
                </a:solidFill>
                <a:effectLst/>
                <a:latin typeface="+mn-lt"/>
                <a:ea typeface="+mn-ea"/>
                <a:cs typeface="+mn-cs"/>
              </a:rPr>
              <a:t>灯显示结果</a:t>
            </a:r>
            <a:r>
              <a:rPr lang="zh-CN" altLang="en-US" sz="1200" kern="1200" dirty="0" smtClean="0">
                <a:solidFill>
                  <a:schemeClr val="tx1"/>
                </a:solidFill>
                <a:effectLst/>
                <a:latin typeface="+mn-lt"/>
                <a:ea typeface="+mn-ea"/>
                <a:cs typeface="+mn-cs"/>
              </a:rPr>
              <a:t>（翻页）</a:t>
            </a:r>
            <a:r>
              <a:rPr lang="zh-CN" altLang="zh-CN" sz="1200" kern="1200" dirty="0" smtClean="0">
                <a:solidFill>
                  <a:schemeClr val="tx1"/>
                </a:solidFill>
                <a:effectLst/>
                <a:latin typeface="+mn-lt"/>
                <a:ea typeface="+mn-ea"/>
                <a:cs typeface="+mn-cs"/>
              </a:rPr>
              <a:t>，与</a:t>
            </a:r>
            <a:r>
              <a:rPr lang="en-US" altLang="zh-CN" sz="1200" kern="1200" dirty="0" err="1" smtClean="0">
                <a:solidFill>
                  <a:schemeClr val="tx1"/>
                </a:solidFill>
                <a:effectLst/>
                <a:latin typeface="+mn-lt"/>
                <a:ea typeface="+mn-ea"/>
                <a:cs typeface="+mn-cs"/>
              </a:rPr>
              <a:t>matlab</a:t>
            </a:r>
            <a:r>
              <a:rPr lang="zh-CN" altLang="zh-CN" sz="1200" kern="1200" dirty="0" smtClean="0">
                <a:solidFill>
                  <a:schemeClr val="tx1"/>
                </a:solidFill>
                <a:effectLst/>
                <a:latin typeface="+mn-lt"/>
                <a:ea typeface="+mn-ea"/>
                <a:cs typeface="+mn-cs"/>
              </a:rPr>
              <a:t>结果也是一致的。</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18</a:t>
            </a:fld>
            <a:endParaRPr lang="zh-CN" altLang="en-US"/>
          </a:p>
        </p:txBody>
      </p:sp>
    </p:spTree>
    <p:extLst>
      <p:ext uri="{BB962C8B-B14F-4D97-AF65-F5344CB8AC3E}">
        <p14:creationId xmlns:p14="http://schemas.microsoft.com/office/powerpoint/2010/main" val="3697011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这一页给出了使用后端工具设计的版图，面积</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平方毫米，频率</a:t>
            </a:r>
            <a:r>
              <a:rPr lang="en-US" altLang="zh-CN" sz="1200" kern="1200" dirty="0" smtClean="0">
                <a:solidFill>
                  <a:schemeClr val="tx1"/>
                </a:solidFill>
                <a:effectLst/>
                <a:latin typeface="+mn-lt"/>
                <a:ea typeface="+mn-ea"/>
                <a:cs typeface="+mn-cs"/>
              </a:rPr>
              <a:t>200MHz</a:t>
            </a:r>
            <a:r>
              <a:rPr lang="zh-CN" altLang="zh-CN" sz="1200" kern="1200" dirty="0" smtClean="0">
                <a:solidFill>
                  <a:schemeClr val="tx1"/>
                </a:solidFill>
                <a:effectLst/>
                <a:latin typeface="+mn-lt"/>
                <a:ea typeface="+mn-ea"/>
                <a:cs typeface="+mn-cs"/>
              </a:rPr>
              <a:t>，功耗小于</a:t>
            </a:r>
            <a:r>
              <a:rPr lang="en-US" altLang="zh-CN" sz="1200" kern="1200" dirty="0" smtClean="0">
                <a:solidFill>
                  <a:schemeClr val="tx1"/>
                </a:solidFill>
                <a:effectLst/>
                <a:latin typeface="+mn-lt"/>
                <a:ea typeface="+mn-ea"/>
                <a:cs typeface="+mn-cs"/>
              </a:rPr>
              <a:t>150mW</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19</a:t>
            </a:fld>
            <a:endParaRPr lang="zh-CN" altLang="en-US"/>
          </a:p>
        </p:txBody>
      </p:sp>
    </p:spTree>
    <p:extLst>
      <p:ext uri="{BB962C8B-B14F-4D97-AF65-F5344CB8AC3E}">
        <p14:creationId xmlns:p14="http://schemas.microsoft.com/office/powerpoint/2010/main" val="284023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以下是我的答辩提纲，包括背景介绍，实施方案和实验验证。首先是背景介绍。</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2</a:t>
            </a:fld>
            <a:endParaRPr lang="zh-CN" altLang="en-US"/>
          </a:p>
        </p:txBody>
      </p:sp>
    </p:spTree>
    <p:extLst>
      <p:ext uri="{BB962C8B-B14F-4D97-AF65-F5344CB8AC3E}">
        <p14:creationId xmlns:p14="http://schemas.microsoft.com/office/powerpoint/2010/main" val="2000010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这一页给出了我们与</a:t>
            </a:r>
            <a:r>
              <a:rPr lang="en-US" altLang="zh-CN" sz="1200" kern="1200" dirty="0" smtClean="0">
                <a:solidFill>
                  <a:schemeClr val="tx1"/>
                </a:solidFill>
                <a:effectLst/>
                <a:latin typeface="+mn-lt"/>
                <a:ea typeface="+mn-ea"/>
                <a:cs typeface="+mn-cs"/>
              </a:rPr>
              <a:t>MIT</a:t>
            </a:r>
            <a:r>
              <a:rPr lang="zh-CN" altLang="zh-CN" sz="1200" kern="1200" dirty="0" smtClean="0">
                <a:solidFill>
                  <a:schemeClr val="tx1"/>
                </a:solidFill>
                <a:effectLst/>
                <a:latin typeface="+mn-lt"/>
                <a:ea typeface="+mn-ea"/>
                <a:cs typeface="+mn-cs"/>
              </a:rPr>
              <a:t>在执行一层实际网络时的理论性能对比。相同工作条件下，我们的芯片面积降低了</a:t>
            </a:r>
            <a:r>
              <a:rPr lang="en-US" altLang="zh-CN" sz="1200" kern="1200" dirty="0" smtClean="0">
                <a:solidFill>
                  <a:schemeClr val="tx1"/>
                </a:solidFill>
                <a:effectLst/>
                <a:latin typeface="+mn-lt"/>
                <a:ea typeface="+mn-ea"/>
                <a:cs typeface="+mn-cs"/>
              </a:rPr>
              <a:t>75%</a:t>
            </a:r>
            <a:r>
              <a:rPr lang="zh-CN" altLang="zh-CN" sz="1200" kern="1200" dirty="0" smtClean="0">
                <a:solidFill>
                  <a:schemeClr val="tx1"/>
                </a:solidFill>
                <a:effectLst/>
                <a:latin typeface="+mn-lt"/>
                <a:ea typeface="+mn-ea"/>
                <a:cs typeface="+mn-cs"/>
              </a:rPr>
              <a:t>，功耗降低了</a:t>
            </a:r>
            <a:r>
              <a:rPr lang="en-US" altLang="zh-CN" sz="1200" kern="1200" dirty="0" smtClean="0">
                <a:solidFill>
                  <a:schemeClr val="tx1"/>
                </a:solidFill>
                <a:effectLst/>
                <a:latin typeface="+mn-lt"/>
                <a:ea typeface="+mn-ea"/>
                <a:cs typeface="+mn-cs"/>
              </a:rPr>
              <a:t>46%</a:t>
            </a:r>
            <a:r>
              <a:rPr lang="zh-CN" altLang="zh-CN" sz="1200" kern="1200" dirty="0" smtClean="0">
                <a:solidFill>
                  <a:schemeClr val="tx1"/>
                </a:solidFill>
                <a:effectLst/>
                <a:latin typeface="+mn-lt"/>
                <a:ea typeface="+mn-ea"/>
                <a:cs typeface="+mn-cs"/>
              </a:rPr>
              <a:t>，计算速度提高了</a:t>
            </a:r>
            <a:r>
              <a:rPr lang="en-US" altLang="zh-CN" sz="1200" kern="1200" dirty="0" smtClean="0">
                <a:solidFill>
                  <a:schemeClr val="tx1"/>
                </a:solidFill>
                <a:effectLst/>
                <a:latin typeface="+mn-lt"/>
                <a:ea typeface="+mn-ea"/>
                <a:cs typeface="+mn-cs"/>
              </a:rPr>
              <a:t>52.6%</a:t>
            </a:r>
            <a:r>
              <a:rPr lang="zh-CN" altLang="zh-CN" sz="1200" kern="1200" dirty="0" smtClean="0">
                <a:solidFill>
                  <a:schemeClr val="tx1"/>
                </a:solidFill>
                <a:effectLst/>
                <a:latin typeface="+mn-lt"/>
                <a:ea typeface="+mn-ea"/>
                <a:cs typeface="+mn-cs"/>
              </a:rPr>
              <a:t>，而能量效率则是</a:t>
            </a:r>
            <a:r>
              <a:rPr lang="en-US" altLang="zh-CN" sz="1200" kern="1200" dirty="0" smtClean="0">
                <a:solidFill>
                  <a:schemeClr val="tx1"/>
                </a:solidFill>
                <a:effectLst/>
                <a:latin typeface="+mn-lt"/>
                <a:ea typeface="+mn-ea"/>
                <a:cs typeface="+mn-cs"/>
              </a:rPr>
              <a:t>MIT</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2.4</a:t>
            </a:r>
            <a:r>
              <a:rPr lang="zh-CN" altLang="zh-CN" sz="1200" kern="1200" dirty="0" smtClean="0">
                <a:solidFill>
                  <a:schemeClr val="tx1"/>
                </a:solidFill>
                <a:effectLst/>
                <a:latin typeface="+mn-lt"/>
                <a:ea typeface="+mn-ea"/>
                <a:cs typeface="+mn-cs"/>
              </a:rPr>
              <a:t>倍。</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FA3586-0659-475E-B59C-ECD96C25EF36}" type="slidenum">
              <a:rPr lang="zh-CN" altLang="en-US" smtClean="0"/>
              <a:t>20</a:t>
            </a:fld>
            <a:endParaRPr lang="zh-CN" altLang="en-US"/>
          </a:p>
        </p:txBody>
      </p:sp>
    </p:spTree>
    <p:extLst>
      <p:ext uri="{BB962C8B-B14F-4D97-AF65-F5344CB8AC3E}">
        <p14:creationId xmlns:p14="http://schemas.microsoft.com/office/powerpoint/2010/main" val="569304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最后谢谢大家！请老师提问。</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21</a:t>
            </a:fld>
            <a:endParaRPr lang="zh-CN" altLang="en-US"/>
          </a:p>
        </p:txBody>
      </p:sp>
    </p:spTree>
    <p:extLst>
      <p:ext uri="{BB962C8B-B14F-4D97-AF65-F5344CB8AC3E}">
        <p14:creationId xmlns:p14="http://schemas.microsoft.com/office/powerpoint/2010/main" val="383757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自</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a:t>
            </a:r>
            <a:r>
              <a:rPr lang="en-US" altLang="zh-CN" sz="1200" kern="1200" dirty="0" err="1" smtClean="0">
                <a:solidFill>
                  <a:schemeClr val="tx1"/>
                </a:solidFill>
                <a:effectLst/>
                <a:latin typeface="+mn-lt"/>
                <a:ea typeface="+mn-ea"/>
                <a:cs typeface="+mn-cs"/>
              </a:rPr>
              <a:t>hinton</a:t>
            </a:r>
            <a:r>
              <a:rPr lang="zh-CN" altLang="zh-CN" sz="1200" kern="1200" dirty="0" smtClean="0">
                <a:solidFill>
                  <a:schemeClr val="tx1"/>
                </a:solidFill>
                <a:effectLst/>
                <a:latin typeface="+mn-lt"/>
                <a:ea typeface="+mn-ea"/>
                <a:cs typeface="+mn-cs"/>
              </a:rPr>
              <a:t>等人的卷积神经网络算法取得了传统算法难以达到的识别精度之后，</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受到了人们的普遍关注。在大数据时代，对于数据处理的需求越来越迫切。很多新的需求需要</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这种高精度的处理算法。</a:t>
            </a:r>
            <a:r>
              <a:rPr lang="zh-CN" altLang="en-US" sz="1200" kern="1200" dirty="0" smtClean="0">
                <a:solidFill>
                  <a:schemeClr val="tx1"/>
                </a:solidFill>
                <a:effectLst/>
                <a:latin typeface="+mn-lt"/>
                <a:ea typeface="+mn-ea"/>
                <a:cs typeface="+mn-cs"/>
              </a:rPr>
              <a:t>（翻页）</a:t>
            </a:r>
            <a:r>
              <a:rPr lang="zh-CN" altLang="zh-CN" sz="1200" kern="1200" dirty="0" smtClean="0">
                <a:solidFill>
                  <a:schemeClr val="tx1"/>
                </a:solidFill>
                <a:effectLst/>
                <a:latin typeface="+mn-lt"/>
                <a:ea typeface="+mn-ea"/>
                <a:cs typeface="+mn-cs"/>
              </a:rPr>
              <a:t>例如家庭娱乐、自动驾驶和智能</a:t>
            </a:r>
            <a:r>
              <a:rPr lang="zh-CN" altLang="en-US" sz="1200" kern="1200" dirty="0" smtClean="0">
                <a:solidFill>
                  <a:schemeClr val="tx1"/>
                </a:solidFill>
                <a:effectLst/>
                <a:latin typeface="+mn-lt"/>
                <a:ea typeface="+mn-ea"/>
                <a:cs typeface="+mn-cs"/>
              </a:rPr>
              <a:t>机器人</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（翻页）</a:t>
            </a:r>
            <a:r>
              <a:rPr lang="zh-CN" altLang="zh-CN" sz="1200" kern="1200" dirty="0" smtClean="0">
                <a:solidFill>
                  <a:schemeClr val="tx1"/>
                </a:solidFill>
                <a:effectLst/>
                <a:latin typeface="+mn-lt"/>
                <a:ea typeface="+mn-ea"/>
                <a:cs typeface="+mn-cs"/>
              </a:rPr>
              <a:t>在公共交通和军事等领域也有着广阔的应用前景。</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3</a:t>
            </a:fld>
            <a:endParaRPr lang="zh-CN" altLang="en-US"/>
          </a:p>
        </p:txBody>
      </p:sp>
    </p:spTree>
    <p:extLst>
      <p:ext uri="{BB962C8B-B14F-4D97-AF65-F5344CB8AC3E}">
        <p14:creationId xmlns:p14="http://schemas.microsoft.com/office/powerpoint/2010/main" val="372628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卷积神经网络的基本结构一般有卷积层、降采样层和全连接层。其特点是准确度高，但数据权重多，计算量大。随着</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计算量的增加，</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在处理时间和功耗上并不能满足很多应用，尤其是移动端应用的需求，而</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网络结构的数据复用特点有很大的硬件优化空间，因此有必要设计一种高能效的</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加速器专门用于</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网络的计算。</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4</a:t>
            </a:fld>
            <a:endParaRPr lang="zh-CN" altLang="en-US"/>
          </a:p>
        </p:txBody>
      </p:sp>
    </p:spTree>
    <p:extLst>
      <p:ext uri="{BB962C8B-B14F-4D97-AF65-F5344CB8AC3E}">
        <p14:creationId xmlns:p14="http://schemas.microsoft.com/office/powerpoint/2010/main" val="1078770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这里列出了近年来典型的</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加速器硬件的性能参数。我们注意到一个特点是：执行小型</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网络</a:t>
            </a:r>
            <a:r>
              <a:rPr lang="zh-CN" altLang="en-US" sz="1200" kern="1200" dirty="0" smtClean="0">
                <a:solidFill>
                  <a:schemeClr val="tx1"/>
                </a:solidFill>
                <a:effectLst/>
                <a:latin typeface="+mn-lt"/>
                <a:ea typeface="+mn-ea"/>
                <a:cs typeface="+mn-cs"/>
              </a:rPr>
              <a:t>的硬件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如第三第四列</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能量效率</a:t>
            </a:r>
            <a:r>
              <a:rPr lang="zh-CN" altLang="en-US" sz="1200" kern="1200" dirty="0" smtClean="0">
                <a:solidFill>
                  <a:schemeClr val="tx1"/>
                </a:solidFill>
                <a:effectLst/>
                <a:latin typeface="+mn-lt"/>
                <a:ea typeface="+mn-ea"/>
                <a:cs typeface="+mn-cs"/>
              </a:rPr>
              <a:t>比第五六列的</a:t>
            </a:r>
            <a:r>
              <a:rPr lang="zh-CN" altLang="zh-CN" sz="1200" kern="1200" dirty="0" smtClean="0">
                <a:solidFill>
                  <a:schemeClr val="tx1"/>
                </a:solidFill>
                <a:effectLst/>
                <a:latin typeface="+mn-lt"/>
                <a:ea typeface="+mn-ea"/>
                <a:cs typeface="+mn-cs"/>
              </a:rPr>
              <a:t>大型网络</a:t>
            </a:r>
            <a:r>
              <a:rPr lang="zh-CN" altLang="en-US" sz="1200" kern="1200" dirty="0" smtClean="0">
                <a:solidFill>
                  <a:schemeClr val="tx1"/>
                </a:solidFill>
                <a:effectLst/>
                <a:latin typeface="+mn-lt"/>
                <a:ea typeface="+mn-ea"/>
                <a:cs typeface="+mn-cs"/>
              </a:rPr>
              <a:t>硬件高很多</a:t>
            </a:r>
            <a:r>
              <a:rPr lang="zh-CN" altLang="zh-CN" sz="1200" kern="1200" dirty="0" smtClean="0">
                <a:solidFill>
                  <a:schemeClr val="tx1"/>
                </a:solidFill>
                <a:effectLst/>
                <a:latin typeface="+mn-lt"/>
                <a:ea typeface="+mn-ea"/>
                <a:cs typeface="+mn-cs"/>
              </a:rPr>
              <a:t>，但由于存储和计算资源限制，同样的硬件不可能以同样的高能效执行大型</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网络。从应用上看，相比于简单识别数字字母的小网络，大型</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网络更有实际应用价值，因此我们以执行大型</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网络</a:t>
            </a:r>
            <a:r>
              <a:rPr lang="zh-CN" altLang="en-US" sz="1200" kern="1200" dirty="0" smtClean="0">
                <a:solidFill>
                  <a:schemeClr val="tx1"/>
                </a:solidFill>
                <a:effectLst/>
                <a:latin typeface="+mn-lt"/>
                <a:ea typeface="+mn-ea"/>
                <a:cs typeface="+mn-cs"/>
              </a:rPr>
              <a:t>能效</a:t>
            </a:r>
            <a:r>
              <a:rPr lang="zh-CN" altLang="zh-CN" sz="1200" kern="1200" dirty="0" smtClean="0">
                <a:solidFill>
                  <a:schemeClr val="tx1"/>
                </a:solidFill>
                <a:effectLst/>
                <a:latin typeface="+mn-lt"/>
                <a:ea typeface="+mn-ea"/>
                <a:cs typeface="+mn-cs"/>
              </a:rPr>
              <a:t>最</a:t>
            </a:r>
            <a:r>
              <a:rPr lang="zh-CN" altLang="en-US" sz="1200" kern="1200" dirty="0" smtClean="0">
                <a:solidFill>
                  <a:schemeClr val="tx1"/>
                </a:solidFill>
                <a:effectLst/>
                <a:latin typeface="+mn-lt"/>
                <a:ea typeface="+mn-ea"/>
                <a:cs typeface="+mn-cs"/>
              </a:rPr>
              <a:t>高</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MIT</a:t>
            </a:r>
            <a:r>
              <a:rPr lang="zh-CN" altLang="zh-CN" sz="1200" kern="1200" dirty="0" smtClean="0">
                <a:solidFill>
                  <a:schemeClr val="tx1"/>
                </a:solidFill>
                <a:effectLst/>
                <a:latin typeface="+mn-lt"/>
                <a:ea typeface="+mn-ea"/>
                <a:cs typeface="+mn-cs"/>
              </a:rPr>
              <a:t>的结构作为比较对象。</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5</a:t>
            </a:fld>
            <a:endParaRPr lang="zh-CN" altLang="en-US"/>
          </a:p>
        </p:txBody>
      </p:sp>
    </p:spTree>
    <p:extLst>
      <p:ext uri="{BB962C8B-B14F-4D97-AF65-F5344CB8AC3E}">
        <p14:creationId xmlns:p14="http://schemas.microsoft.com/office/powerpoint/2010/main" val="283739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接下来</a:t>
            </a:r>
            <a:r>
              <a:rPr lang="zh-CN" altLang="en-US" sz="1200" kern="1200" dirty="0" smtClean="0">
                <a:solidFill>
                  <a:schemeClr val="tx1"/>
                </a:solidFill>
                <a:effectLst/>
                <a:latin typeface="+mn-lt"/>
                <a:ea typeface="+mn-ea"/>
                <a:cs typeface="+mn-cs"/>
              </a:rPr>
              <a:t>具体</a:t>
            </a:r>
            <a:r>
              <a:rPr lang="zh-CN" altLang="zh-CN" sz="1200" kern="1200" dirty="0" smtClean="0">
                <a:solidFill>
                  <a:schemeClr val="tx1"/>
                </a:solidFill>
                <a:effectLst/>
                <a:latin typeface="+mn-lt"/>
                <a:ea typeface="+mn-ea"/>
                <a:cs typeface="+mn-cs"/>
              </a:rPr>
              <a:t>介绍</a:t>
            </a:r>
            <a:r>
              <a:rPr lang="zh-CN" altLang="en-US" sz="1200" kern="1200" dirty="0" smtClean="0">
                <a:solidFill>
                  <a:schemeClr val="tx1"/>
                </a:solidFill>
                <a:effectLst/>
                <a:latin typeface="+mn-lt"/>
                <a:ea typeface="+mn-ea"/>
                <a:cs typeface="+mn-cs"/>
              </a:rPr>
              <a:t>毕业设计</a:t>
            </a:r>
            <a:r>
              <a:rPr lang="zh-CN" altLang="zh-CN" sz="1200" kern="1200" dirty="0" smtClean="0">
                <a:solidFill>
                  <a:schemeClr val="tx1"/>
                </a:solidFill>
                <a:effectLst/>
                <a:latin typeface="+mn-lt"/>
                <a:ea typeface="+mn-ea"/>
                <a:cs typeface="+mn-cs"/>
              </a:rPr>
              <a:t>的实施方案。</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6</a:t>
            </a:fld>
            <a:endParaRPr lang="zh-CN" altLang="en-US"/>
          </a:p>
        </p:txBody>
      </p:sp>
    </p:spTree>
    <p:extLst>
      <p:ext uri="{BB962C8B-B14F-4D97-AF65-F5344CB8AC3E}">
        <p14:creationId xmlns:p14="http://schemas.microsoft.com/office/powerpoint/2010/main" val="1822595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卷积神经网络存在着两种可以利用的数据复用。</a:t>
            </a:r>
          </a:p>
          <a:p>
            <a:r>
              <a:rPr lang="zh-CN" altLang="zh-CN" sz="1200" kern="1200" dirty="0" smtClean="0">
                <a:solidFill>
                  <a:schemeClr val="tx1"/>
                </a:solidFill>
                <a:effectLst/>
                <a:latin typeface="+mn-lt"/>
                <a:ea typeface="+mn-ea"/>
                <a:cs typeface="+mn-cs"/>
              </a:rPr>
              <a:t>第一种是卷积层</a:t>
            </a:r>
            <a:r>
              <a:rPr lang="zh-CN" altLang="en-US" sz="1200" kern="1200" dirty="0" smtClean="0">
                <a:solidFill>
                  <a:schemeClr val="tx1"/>
                </a:solidFill>
                <a:effectLst/>
                <a:latin typeface="+mn-lt"/>
                <a:ea typeface="+mn-ea"/>
                <a:cs typeface="+mn-cs"/>
              </a:rPr>
              <a:t>次</a:t>
            </a:r>
            <a:r>
              <a:rPr lang="zh-CN" altLang="zh-CN" sz="1200" kern="1200" dirty="0" smtClean="0">
                <a:solidFill>
                  <a:schemeClr val="tx1"/>
                </a:solidFill>
                <a:effectLst/>
                <a:latin typeface="+mn-lt"/>
                <a:ea typeface="+mn-ea"/>
                <a:cs typeface="+mn-cs"/>
              </a:rPr>
              <a:t>的复用，一个卷积核会和一个输入图像的各个部分做卷积，对于右侧的图，卷积核从左到右扫过</a:t>
            </a:r>
            <a:r>
              <a:rPr lang="en-US" altLang="zh-CN" sz="1200" kern="1200" dirty="0" smtClean="0">
                <a:solidFill>
                  <a:schemeClr val="tx1"/>
                </a:solidFill>
                <a:effectLst/>
                <a:latin typeface="+mn-lt"/>
                <a:ea typeface="+mn-ea"/>
                <a:cs typeface="+mn-cs"/>
              </a:rPr>
              <a:t>123</a:t>
            </a:r>
            <a:r>
              <a:rPr lang="zh-CN" altLang="zh-CN" sz="1200" kern="1200" dirty="0" smtClean="0">
                <a:solidFill>
                  <a:schemeClr val="tx1"/>
                </a:solidFill>
                <a:effectLst/>
                <a:latin typeface="+mn-lt"/>
                <a:ea typeface="+mn-ea"/>
                <a:cs typeface="+mn-cs"/>
              </a:rPr>
              <a:t>行，得到第一行输出，</a:t>
            </a:r>
            <a:r>
              <a:rPr lang="zh-CN" altLang="en-US" sz="1200" kern="1200" dirty="0" smtClean="0">
                <a:solidFill>
                  <a:schemeClr val="tx1"/>
                </a:solidFill>
                <a:effectLst/>
                <a:latin typeface="+mn-lt"/>
                <a:ea typeface="+mn-ea"/>
                <a:cs typeface="+mn-cs"/>
              </a:rPr>
              <a:t>（翻页）</a:t>
            </a:r>
            <a:r>
              <a:rPr lang="zh-CN" altLang="zh-CN" sz="1200" kern="1200" dirty="0" smtClean="0">
                <a:solidFill>
                  <a:schemeClr val="tx1"/>
                </a:solidFill>
                <a:effectLst/>
                <a:latin typeface="+mn-lt"/>
                <a:ea typeface="+mn-ea"/>
                <a:cs typeface="+mn-cs"/>
              </a:rPr>
              <a:t>然后扫过</a:t>
            </a:r>
            <a:r>
              <a:rPr lang="en-US" altLang="zh-CN" sz="1200" kern="1200" dirty="0" smtClean="0">
                <a:solidFill>
                  <a:schemeClr val="tx1"/>
                </a:solidFill>
                <a:effectLst/>
                <a:latin typeface="+mn-lt"/>
                <a:ea typeface="+mn-ea"/>
                <a:cs typeface="+mn-cs"/>
              </a:rPr>
              <a:t>234</a:t>
            </a:r>
            <a:r>
              <a:rPr lang="zh-CN" altLang="zh-CN" sz="1200" kern="1200" dirty="0" smtClean="0">
                <a:solidFill>
                  <a:schemeClr val="tx1"/>
                </a:solidFill>
                <a:effectLst/>
                <a:latin typeface="+mn-lt"/>
                <a:ea typeface="+mn-ea"/>
                <a:cs typeface="+mn-cs"/>
              </a:rPr>
              <a:t>行，得到输出的第二行。</a:t>
            </a:r>
            <a:r>
              <a:rPr lang="zh-CN" altLang="en-US" sz="1200" kern="1200" dirty="0" smtClean="0">
                <a:solidFill>
                  <a:schemeClr val="tx1"/>
                </a:solidFill>
                <a:effectLst/>
                <a:latin typeface="+mn-lt"/>
                <a:ea typeface="+mn-ea"/>
                <a:cs typeface="+mn-cs"/>
              </a:rPr>
              <a:t>（翻页）</a:t>
            </a:r>
            <a:r>
              <a:rPr lang="zh-CN" altLang="zh-CN" sz="1200" kern="1200" dirty="0" smtClean="0">
                <a:solidFill>
                  <a:schemeClr val="tx1"/>
                </a:solidFill>
                <a:effectLst/>
                <a:latin typeface="+mn-lt"/>
                <a:ea typeface="+mn-ea"/>
                <a:cs typeface="+mn-cs"/>
              </a:rPr>
              <a:t>这个过程中，图的第</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行和第</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行被重复使用。</a:t>
            </a:r>
            <a:r>
              <a:rPr lang="zh-CN" altLang="en-US" sz="1200" kern="1200" dirty="0" smtClean="0">
                <a:solidFill>
                  <a:schemeClr val="tx1"/>
                </a:solidFill>
                <a:effectLst/>
                <a:latin typeface="+mn-lt"/>
                <a:ea typeface="+mn-ea"/>
                <a:cs typeface="+mn-cs"/>
              </a:rPr>
              <a:t>（翻页）</a:t>
            </a:r>
            <a:r>
              <a:rPr lang="zh-CN" altLang="zh-CN" sz="1200" kern="1200" dirty="0" smtClean="0">
                <a:solidFill>
                  <a:schemeClr val="tx1"/>
                </a:solidFill>
                <a:effectLst/>
                <a:latin typeface="+mn-lt"/>
                <a:ea typeface="+mn-ea"/>
                <a:cs typeface="+mn-cs"/>
              </a:rPr>
              <a:t>理想情况下，输入图像只需要载入一次即可完成一个卷积核和一个输入图像的卷积。</a:t>
            </a:r>
            <a:endParaRPr lang="zh-CN" altLang="en-US" dirty="0"/>
          </a:p>
        </p:txBody>
      </p:sp>
      <p:sp>
        <p:nvSpPr>
          <p:cNvPr id="4" name="灯片编号占位符 3"/>
          <p:cNvSpPr>
            <a:spLocks noGrp="1"/>
          </p:cNvSpPr>
          <p:nvPr>
            <p:ph type="sldNum" sz="quarter" idx="10"/>
          </p:nvPr>
        </p:nvSpPr>
        <p:spPr/>
        <p:txBody>
          <a:bodyPr/>
          <a:lstStyle/>
          <a:p>
            <a:fld id="{E8FA3586-0659-475E-B59C-ECD96C25EF36}" type="slidenum">
              <a:rPr lang="zh-CN" altLang="en-US" smtClean="0"/>
              <a:t>7</a:t>
            </a:fld>
            <a:endParaRPr lang="zh-CN" altLang="en-US"/>
          </a:p>
        </p:txBody>
      </p:sp>
    </p:spTree>
    <p:extLst>
      <p:ext uri="{BB962C8B-B14F-4D97-AF65-F5344CB8AC3E}">
        <p14:creationId xmlns:p14="http://schemas.microsoft.com/office/powerpoint/2010/main" val="342578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这里给出了</a:t>
            </a:r>
            <a:r>
              <a:rPr lang="en-US" altLang="zh-CN" sz="1200" kern="1200" dirty="0" smtClean="0">
                <a:solidFill>
                  <a:schemeClr val="tx1"/>
                </a:solidFill>
                <a:effectLst/>
                <a:latin typeface="+mn-lt"/>
                <a:ea typeface="+mn-ea"/>
                <a:cs typeface="+mn-cs"/>
              </a:rPr>
              <a:t>MIT</a:t>
            </a:r>
            <a:r>
              <a:rPr lang="zh-CN" altLang="zh-CN" sz="1200" kern="1200" dirty="0" smtClean="0">
                <a:solidFill>
                  <a:schemeClr val="tx1"/>
                </a:solidFill>
                <a:effectLst/>
                <a:latin typeface="+mn-lt"/>
                <a:ea typeface="+mn-ea"/>
                <a:cs typeface="+mn-cs"/>
              </a:rPr>
              <a:t>的结构图，计算单元是</a:t>
            </a:r>
            <a:r>
              <a:rPr lang="en-US" altLang="zh-CN" sz="1200" kern="1200" dirty="0" smtClean="0">
                <a:solidFill>
                  <a:schemeClr val="tx1"/>
                </a:solidFill>
                <a:effectLst/>
                <a:latin typeface="+mn-lt"/>
                <a:ea typeface="+mn-ea"/>
                <a:cs typeface="+mn-cs"/>
              </a:rPr>
              <a:t>14x12</a:t>
            </a:r>
            <a:r>
              <a:rPr lang="zh-CN" altLang="zh-CN" sz="1200" kern="1200" dirty="0" smtClean="0">
                <a:solidFill>
                  <a:schemeClr val="tx1"/>
                </a:solidFill>
                <a:effectLst/>
                <a:latin typeface="+mn-lt"/>
                <a:ea typeface="+mn-ea"/>
                <a:cs typeface="+mn-cs"/>
              </a:rPr>
              <a:t>的阵列，每个</a:t>
            </a:r>
            <a:r>
              <a:rPr lang="en-US" altLang="zh-CN" sz="1200" kern="1200" dirty="0" smtClean="0">
                <a:solidFill>
                  <a:schemeClr val="tx1"/>
                </a:solidFill>
                <a:effectLst/>
                <a:latin typeface="+mn-lt"/>
                <a:ea typeface="+mn-ea"/>
                <a:cs typeface="+mn-cs"/>
              </a:rPr>
              <a:t>PE</a:t>
            </a:r>
            <a:r>
              <a:rPr lang="zh-CN" altLang="zh-CN" sz="1200" kern="1200" dirty="0" smtClean="0">
                <a:solidFill>
                  <a:schemeClr val="tx1"/>
                </a:solidFill>
                <a:effectLst/>
                <a:latin typeface="+mn-lt"/>
                <a:ea typeface="+mn-ea"/>
                <a:cs typeface="+mn-cs"/>
              </a:rPr>
              <a:t>是一个乘法器单元。</a:t>
            </a:r>
            <a:r>
              <a:rPr lang="en-US" altLang="zh-CN" sz="1200" kern="1200" dirty="0" smtClean="0">
                <a:solidFill>
                  <a:schemeClr val="tx1"/>
                </a:solidFill>
                <a:effectLst/>
                <a:latin typeface="+mn-lt"/>
                <a:ea typeface="+mn-ea"/>
                <a:cs typeface="+mn-cs"/>
              </a:rPr>
              <a:t>MIT</a:t>
            </a:r>
            <a:r>
              <a:rPr lang="zh-CN" altLang="zh-CN" sz="1200" kern="1200" dirty="0" smtClean="0">
                <a:solidFill>
                  <a:schemeClr val="tx1"/>
                </a:solidFill>
                <a:effectLst/>
                <a:latin typeface="+mn-lt"/>
                <a:ea typeface="+mn-ea"/>
                <a:cs typeface="+mn-cs"/>
              </a:rPr>
              <a:t>通过对乘法器的配置调度实现了通用性，但依然有一些不足。</a:t>
            </a:r>
            <a:r>
              <a:rPr lang="zh-CN" altLang="en-US" sz="1200" kern="1200" dirty="0" smtClean="0">
                <a:solidFill>
                  <a:schemeClr val="tx1"/>
                </a:solidFill>
                <a:effectLst/>
                <a:latin typeface="+mn-lt"/>
                <a:ea typeface="+mn-ea"/>
                <a:cs typeface="+mn-cs"/>
              </a:rPr>
              <a:t>（翻页）</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一是</a:t>
            </a:r>
            <a:r>
              <a:rPr lang="zh-CN" altLang="en-US" sz="1200" kern="1200" dirty="0" smtClean="0">
                <a:solidFill>
                  <a:schemeClr val="tx1"/>
                </a:solidFill>
                <a:effectLst/>
                <a:latin typeface="+mn-lt"/>
                <a:ea typeface="+mn-ea"/>
                <a:cs typeface="+mn-cs"/>
              </a:rPr>
              <a:t>缓冲区</a:t>
            </a:r>
            <a:r>
              <a:rPr lang="zh-CN" altLang="zh-CN" sz="1200" kern="1200" dirty="0" smtClean="0">
                <a:solidFill>
                  <a:schemeClr val="tx1"/>
                </a:solidFill>
                <a:effectLst/>
                <a:latin typeface="+mn-lt"/>
                <a:ea typeface="+mn-ea"/>
                <a:cs typeface="+mn-cs"/>
              </a:rPr>
              <a:t>利用率低，按左下角图所示，绿色箭头指向的单元的</a:t>
            </a:r>
            <a:r>
              <a:rPr lang="zh-CN" altLang="en-US" sz="1200" kern="1200" dirty="0" smtClean="0">
                <a:solidFill>
                  <a:schemeClr val="tx1"/>
                </a:solidFill>
                <a:effectLst/>
                <a:latin typeface="+mn-lt"/>
                <a:ea typeface="+mn-ea"/>
                <a:cs typeface="+mn-cs"/>
              </a:rPr>
              <a:t>卷积核</a:t>
            </a:r>
            <a:r>
              <a:rPr lang="zh-CN" altLang="zh-CN" sz="1200" kern="1200" dirty="0" smtClean="0">
                <a:solidFill>
                  <a:schemeClr val="tx1"/>
                </a:solidFill>
                <a:effectLst/>
                <a:latin typeface="+mn-lt"/>
                <a:ea typeface="+mn-ea"/>
                <a:cs typeface="+mn-cs"/>
              </a:rPr>
              <a:t>是相同的，蓝色箭头所标注的</a:t>
            </a:r>
            <a:r>
              <a:rPr lang="zh-CN" altLang="en-US" sz="1200" kern="1200" dirty="0" smtClean="0">
                <a:solidFill>
                  <a:schemeClr val="tx1"/>
                </a:solidFill>
                <a:effectLst/>
                <a:latin typeface="+mn-lt"/>
                <a:ea typeface="+mn-ea"/>
                <a:cs typeface="+mn-cs"/>
              </a:rPr>
              <a:t>输入图像</a:t>
            </a:r>
            <a:r>
              <a:rPr lang="zh-CN" altLang="zh-CN" sz="1200" kern="1200" dirty="0" smtClean="0">
                <a:solidFill>
                  <a:schemeClr val="tx1"/>
                </a:solidFill>
                <a:effectLst/>
                <a:latin typeface="+mn-lt"/>
                <a:ea typeface="+mn-ea"/>
                <a:cs typeface="+mn-cs"/>
              </a:rPr>
              <a:t>是相同的，因此在每一个</a:t>
            </a:r>
            <a:r>
              <a:rPr lang="en-US" altLang="zh-CN" sz="1200" kern="1200" dirty="0" smtClean="0">
                <a:solidFill>
                  <a:schemeClr val="tx1"/>
                </a:solidFill>
                <a:effectLst/>
                <a:latin typeface="+mn-lt"/>
                <a:ea typeface="+mn-ea"/>
                <a:cs typeface="+mn-cs"/>
              </a:rPr>
              <a:t>PE</a:t>
            </a:r>
            <a:r>
              <a:rPr lang="zh-CN" altLang="zh-CN" sz="1200" kern="1200" dirty="0" smtClean="0">
                <a:solidFill>
                  <a:schemeClr val="tx1"/>
                </a:solidFill>
                <a:effectLst/>
                <a:latin typeface="+mn-lt"/>
                <a:ea typeface="+mn-ea"/>
                <a:cs typeface="+mn-cs"/>
              </a:rPr>
              <a:t>都保存一份数据是没有必要的，整个硬件网络</a:t>
            </a:r>
            <a:r>
              <a:rPr lang="zh-CN" altLang="en-US" sz="1200" kern="1200" dirty="0" smtClean="0">
                <a:solidFill>
                  <a:schemeClr val="tx1"/>
                </a:solidFill>
                <a:effectLst/>
                <a:latin typeface="+mn-lt"/>
                <a:ea typeface="+mn-ea"/>
                <a:cs typeface="+mn-cs"/>
              </a:rPr>
              <a:t>可以</a:t>
            </a:r>
            <a:r>
              <a:rPr lang="zh-CN" altLang="zh-CN" sz="1200" kern="1200" dirty="0" smtClean="0">
                <a:solidFill>
                  <a:schemeClr val="tx1"/>
                </a:solidFill>
                <a:effectLst/>
                <a:latin typeface="+mn-lt"/>
                <a:ea typeface="+mn-ea"/>
                <a:cs typeface="+mn-cs"/>
              </a:rPr>
              <a:t>只保留一份数据</a:t>
            </a:r>
          </a:p>
          <a:p>
            <a:r>
              <a:rPr lang="zh-CN" altLang="zh-CN" sz="1200" kern="1200" dirty="0" smtClean="0">
                <a:solidFill>
                  <a:schemeClr val="tx1"/>
                </a:solidFill>
                <a:effectLst/>
                <a:latin typeface="+mn-lt"/>
                <a:ea typeface="+mn-ea"/>
                <a:cs typeface="+mn-cs"/>
              </a:rPr>
              <a:t>二是输出的</a:t>
            </a:r>
            <a:r>
              <a:rPr lang="zh-CN" altLang="en-US" sz="1200" kern="1200" dirty="0" smtClean="0">
                <a:solidFill>
                  <a:schemeClr val="tx1"/>
                </a:solidFill>
                <a:effectLst/>
                <a:latin typeface="+mn-lt"/>
                <a:ea typeface="+mn-ea"/>
                <a:cs typeface="+mn-cs"/>
              </a:rPr>
              <a:t>部分和</a:t>
            </a:r>
            <a:r>
              <a:rPr lang="zh-CN" altLang="zh-CN" sz="1200" kern="1200" dirty="0" smtClean="0">
                <a:solidFill>
                  <a:schemeClr val="tx1"/>
                </a:solidFill>
                <a:effectLst/>
                <a:latin typeface="+mn-lt"/>
                <a:ea typeface="+mn-ea"/>
                <a:cs typeface="+mn-cs"/>
              </a:rPr>
              <a:t>并不是最终结果，写回</a:t>
            </a:r>
            <a:r>
              <a:rPr lang="en-US" altLang="zh-CN" sz="1200" kern="1200" dirty="0" smtClean="0">
                <a:solidFill>
                  <a:schemeClr val="tx1"/>
                </a:solidFill>
                <a:effectLst/>
                <a:latin typeface="+mn-lt"/>
                <a:ea typeface="+mn-ea"/>
                <a:cs typeface="+mn-cs"/>
              </a:rPr>
              <a:t>SRAM</a:t>
            </a:r>
            <a:r>
              <a:rPr lang="zh-CN" altLang="zh-CN" sz="1200" kern="1200" dirty="0" smtClean="0">
                <a:solidFill>
                  <a:schemeClr val="tx1"/>
                </a:solidFill>
                <a:effectLst/>
                <a:latin typeface="+mn-lt"/>
                <a:ea typeface="+mn-ea"/>
                <a:cs typeface="+mn-cs"/>
              </a:rPr>
              <a:t>之后，需要重新导入到计算单元做加法，是不必要的数据搬运，而我们的设计增加了一个输出缓冲</a:t>
            </a:r>
            <a:r>
              <a:rPr lang="zh-CN" altLang="en-US" sz="1200" kern="1200" dirty="0" smtClean="0">
                <a:solidFill>
                  <a:schemeClr val="tx1"/>
                </a:solidFill>
                <a:effectLst/>
                <a:latin typeface="+mn-lt"/>
                <a:ea typeface="+mn-ea"/>
                <a:cs typeface="+mn-cs"/>
              </a:rPr>
              <a:t>区</a:t>
            </a:r>
            <a:r>
              <a:rPr lang="zh-CN" altLang="zh-CN" sz="1200" kern="1200" dirty="0" smtClean="0">
                <a:solidFill>
                  <a:schemeClr val="tx1"/>
                </a:solidFill>
                <a:effectLst/>
                <a:latin typeface="+mn-lt"/>
                <a:ea typeface="+mn-ea"/>
                <a:cs typeface="+mn-cs"/>
              </a:rPr>
              <a:t>，保存这些部分和，不需要</a:t>
            </a:r>
            <a:r>
              <a:rPr lang="zh-CN" altLang="en-US" sz="1200" kern="1200" dirty="0" smtClean="0">
                <a:solidFill>
                  <a:schemeClr val="tx1"/>
                </a:solidFill>
                <a:effectLst/>
                <a:latin typeface="+mn-lt"/>
                <a:ea typeface="+mn-ea"/>
                <a:cs typeface="+mn-cs"/>
              </a:rPr>
              <a:t>频繁读写</a:t>
            </a:r>
            <a:r>
              <a:rPr lang="en-US" altLang="zh-CN" sz="1200" kern="1200" dirty="0" smtClean="0">
                <a:solidFill>
                  <a:schemeClr val="tx1"/>
                </a:solidFill>
                <a:effectLst/>
                <a:latin typeface="+mn-lt"/>
                <a:ea typeface="+mn-ea"/>
                <a:cs typeface="+mn-cs"/>
              </a:rPr>
              <a:t>SRAM</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三是每一个</a:t>
            </a:r>
            <a:r>
              <a:rPr lang="en-US" altLang="zh-CN" sz="1200" kern="1200" dirty="0" smtClean="0">
                <a:solidFill>
                  <a:schemeClr val="tx1"/>
                </a:solidFill>
                <a:effectLst/>
                <a:latin typeface="+mn-lt"/>
                <a:ea typeface="+mn-ea"/>
                <a:cs typeface="+mn-cs"/>
              </a:rPr>
              <a:t>PE</a:t>
            </a:r>
            <a:r>
              <a:rPr lang="zh-CN" altLang="zh-CN" sz="1200" kern="1200" dirty="0" smtClean="0">
                <a:solidFill>
                  <a:schemeClr val="tx1"/>
                </a:solidFill>
                <a:effectLst/>
                <a:latin typeface="+mn-lt"/>
                <a:ea typeface="+mn-ea"/>
                <a:cs typeface="+mn-cs"/>
              </a:rPr>
              <a:t>只有一个乘法器，这样的设计虽然灵活性较高，但是控制会变得复杂，指令会变长，相应指令存取的功耗会增加</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FA3586-0659-475E-B59C-ECD96C25EF36}" type="slidenum">
              <a:rPr lang="zh-CN" altLang="en-US" smtClean="0"/>
              <a:t>8</a:t>
            </a:fld>
            <a:endParaRPr lang="zh-CN" altLang="en-US"/>
          </a:p>
        </p:txBody>
      </p:sp>
    </p:spTree>
    <p:extLst>
      <p:ext uri="{BB962C8B-B14F-4D97-AF65-F5344CB8AC3E}">
        <p14:creationId xmlns:p14="http://schemas.microsoft.com/office/powerpoint/2010/main" val="407706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这里说明一下我们为什么</a:t>
            </a:r>
            <a:r>
              <a:rPr lang="zh-CN" altLang="en-US" sz="1200" kern="1200" dirty="0" smtClean="0">
                <a:solidFill>
                  <a:schemeClr val="tx1"/>
                </a:solidFill>
                <a:effectLst/>
                <a:latin typeface="+mn-lt"/>
                <a:ea typeface="+mn-ea"/>
                <a:cs typeface="+mn-cs"/>
              </a:rPr>
              <a:t>采用</a:t>
            </a:r>
            <a:r>
              <a:rPr lang="en-US" altLang="zh-CN" sz="1200" kern="1200" dirty="0" smtClean="0">
                <a:solidFill>
                  <a:schemeClr val="tx1"/>
                </a:solidFill>
                <a:effectLst/>
                <a:latin typeface="+mn-lt"/>
                <a:ea typeface="+mn-ea"/>
                <a:cs typeface="+mn-cs"/>
              </a:rPr>
              <a:t>3x3</a:t>
            </a:r>
            <a:r>
              <a:rPr lang="zh-CN" altLang="en-US" sz="1200" kern="1200" dirty="0" smtClean="0">
                <a:solidFill>
                  <a:schemeClr val="tx1"/>
                </a:solidFill>
                <a:effectLst/>
                <a:latin typeface="+mn-lt"/>
                <a:ea typeface="+mn-ea"/>
                <a:cs typeface="+mn-cs"/>
              </a:rPr>
              <a:t>的粗粒度结构</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（翻页）</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1x1</a:t>
            </a:r>
            <a:r>
              <a:rPr lang="zh-CN" altLang="zh-CN" sz="1200" kern="1200" dirty="0" smtClean="0">
                <a:solidFill>
                  <a:schemeClr val="tx1"/>
                </a:solidFill>
                <a:effectLst/>
                <a:latin typeface="+mn-lt"/>
                <a:ea typeface="+mn-ea"/>
                <a:cs typeface="+mn-cs"/>
              </a:rPr>
              <a:t>的细粒度结构具有很高的灵活度，但对于各个模块的控制会变得复杂，例如对于每个</a:t>
            </a:r>
            <a:r>
              <a:rPr lang="en-US" altLang="zh-CN" sz="1200" kern="1200" dirty="0" smtClean="0">
                <a:solidFill>
                  <a:schemeClr val="tx1"/>
                </a:solidFill>
                <a:effectLst/>
                <a:latin typeface="+mn-lt"/>
                <a:ea typeface="+mn-ea"/>
                <a:cs typeface="+mn-cs"/>
              </a:rPr>
              <a:t>PE</a:t>
            </a:r>
            <a:r>
              <a:rPr lang="zh-CN" altLang="zh-CN" sz="1200" kern="1200" dirty="0" smtClean="0">
                <a:solidFill>
                  <a:schemeClr val="tx1"/>
                </a:solidFill>
                <a:effectLst/>
                <a:latin typeface="+mn-lt"/>
                <a:ea typeface="+mn-ea"/>
                <a:cs typeface="+mn-cs"/>
              </a:rPr>
              <a:t>需要一个比较器，而且</a:t>
            </a:r>
            <a:r>
              <a:rPr lang="zh-CN" altLang="en-US" sz="1200" kern="1200" dirty="0" smtClean="0">
                <a:solidFill>
                  <a:schemeClr val="tx1"/>
                </a:solidFill>
                <a:effectLst/>
                <a:latin typeface="+mn-lt"/>
                <a:ea typeface="+mn-ea"/>
                <a:cs typeface="+mn-cs"/>
              </a:rPr>
              <a:t>每一个数据存取附加的</a:t>
            </a:r>
            <a:r>
              <a:rPr lang="zh-CN" altLang="zh-CN" sz="1200" kern="1200" dirty="0" smtClean="0">
                <a:solidFill>
                  <a:schemeClr val="tx1"/>
                </a:solidFill>
                <a:effectLst/>
                <a:latin typeface="+mn-lt"/>
                <a:ea typeface="+mn-ea"/>
                <a:cs typeface="+mn-cs"/>
              </a:rPr>
              <a:t>行列</a:t>
            </a:r>
            <a:r>
              <a:rPr lang="zh-CN" altLang="en-US" sz="1200" kern="1200" dirty="0" smtClean="0">
                <a:solidFill>
                  <a:schemeClr val="tx1"/>
                </a:solidFill>
                <a:effectLst/>
                <a:latin typeface="+mn-lt"/>
                <a:ea typeface="+mn-ea"/>
                <a:cs typeface="+mn-cs"/>
              </a:rPr>
              <a:t>标签</a:t>
            </a:r>
            <a:r>
              <a:rPr lang="zh-CN" altLang="zh-CN" sz="1200" kern="1200" dirty="0" smtClean="0">
                <a:solidFill>
                  <a:schemeClr val="tx1"/>
                </a:solidFill>
                <a:effectLst/>
                <a:latin typeface="+mn-lt"/>
                <a:ea typeface="+mn-ea"/>
                <a:cs typeface="+mn-cs"/>
              </a:rPr>
              <a:t>可能达到</a:t>
            </a:r>
            <a:r>
              <a:rPr lang="en-US" altLang="zh-CN" sz="1200" kern="1200" dirty="0" smtClean="0">
                <a:solidFill>
                  <a:schemeClr val="tx1"/>
                </a:solidFill>
                <a:effectLst/>
                <a:latin typeface="+mn-lt"/>
                <a:ea typeface="+mn-ea"/>
                <a:cs typeface="+mn-cs"/>
              </a:rPr>
              <a:t>8bit</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增加了数据读写功耗，</a:t>
            </a:r>
            <a:r>
              <a:rPr lang="zh-CN" altLang="zh-CN" sz="1200" kern="1200" dirty="0" smtClean="0">
                <a:solidFill>
                  <a:schemeClr val="tx1"/>
                </a:solidFill>
                <a:effectLst/>
                <a:latin typeface="+mn-lt"/>
                <a:ea typeface="+mn-ea"/>
                <a:cs typeface="+mn-cs"/>
              </a:rPr>
              <a:t>而粗粒度的控制，如</a:t>
            </a:r>
            <a:r>
              <a:rPr lang="en-US" altLang="zh-CN" sz="1200" kern="1200" dirty="0" smtClean="0">
                <a:solidFill>
                  <a:schemeClr val="tx1"/>
                </a:solidFill>
                <a:effectLst/>
                <a:latin typeface="+mn-lt"/>
                <a:ea typeface="+mn-ea"/>
                <a:cs typeface="+mn-cs"/>
              </a:rPr>
              <a:t>3x3</a:t>
            </a:r>
            <a:r>
              <a:rPr lang="zh-CN" altLang="zh-CN" sz="1200" kern="1200" dirty="0" smtClean="0">
                <a:solidFill>
                  <a:schemeClr val="tx1"/>
                </a:solidFill>
                <a:effectLst/>
                <a:latin typeface="+mn-lt"/>
                <a:ea typeface="+mn-ea"/>
                <a:cs typeface="+mn-cs"/>
              </a:rPr>
              <a:t>的卷积核则不存在这样的问题，相应的控制和存储也会大大减小。</a:t>
            </a:r>
            <a:r>
              <a:rPr lang="zh-CN" altLang="en-US" sz="1200" kern="1200" dirty="0" smtClean="0">
                <a:solidFill>
                  <a:schemeClr val="tx1"/>
                </a:solidFill>
                <a:effectLst/>
                <a:latin typeface="+mn-lt"/>
                <a:ea typeface="+mn-ea"/>
                <a:cs typeface="+mn-cs"/>
              </a:rPr>
              <a:t>（翻页）</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且如下图所示，</a:t>
            </a:r>
            <a:r>
              <a:rPr lang="en-US" altLang="zh-CN" sz="1200" kern="1200" dirty="0" smtClean="0">
                <a:solidFill>
                  <a:schemeClr val="tx1"/>
                </a:solidFill>
                <a:effectLst/>
                <a:latin typeface="+mn-lt"/>
                <a:ea typeface="+mn-ea"/>
                <a:cs typeface="+mn-cs"/>
              </a:rPr>
              <a:t>3x3</a:t>
            </a:r>
            <a:r>
              <a:rPr lang="zh-CN" altLang="zh-CN" sz="1200" kern="1200" dirty="0" smtClean="0">
                <a:solidFill>
                  <a:schemeClr val="tx1"/>
                </a:solidFill>
                <a:effectLst/>
                <a:latin typeface="+mn-lt"/>
                <a:ea typeface="+mn-ea"/>
                <a:cs typeface="+mn-cs"/>
              </a:rPr>
              <a:t>卷积核在算法中所占的比例超过了</a:t>
            </a:r>
            <a:r>
              <a:rPr lang="en-US" altLang="zh-CN" sz="1200" kern="1200" dirty="0" smtClean="0">
                <a:solidFill>
                  <a:schemeClr val="tx1"/>
                </a:solidFill>
                <a:effectLst/>
                <a:latin typeface="+mn-lt"/>
                <a:ea typeface="+mn-ea"/>
                <a:cs typeface="+mn-cs"/>
              </a:rPr>
              <a:t>70%</a:t>
            </a:r>
            <a:r>
              <a:rPr lang="zh-CN" altLang="zh-CN" sz="1200" kern="1200" dirty="0" smtClean="0">
                <a:solidFill>
                  <a:schemeClr val="tx1"/>
                </a:solidFill>
                <a:effectLst/>
                <a:latin typeface="+mn-lt"/>
                <a:ea typeface="+mn-ea"/>
                <a:cs typeface="+mn-cs"/>
              </a:rPr>
              <a:t>，而且逐年升高，因为实际上更大的卷积可以通过多层的</a:t>
            </a:r>
            <a:r>
              <a:rPr lang="en-US" altLang="zh-CN" sz="1200" kern="1200" dirty="0" smtClean="0">
                <a:solidFill>
                  <a:schemeClr val="tx1"/>
                </a:solidFill>
                <a:effectLst/>
                <a:latin typeface="+mn-lt"/>
                <a:ea typeface="+mn-ea"/>
                <a:cs typeface="+mn-cs"/>
              </a:rPr>
              <a:t>3x3</a:t>
            </a:r>
            <a:r>
              <a:rPr lang="zh-CN" altLang="zh-CN" sz="1200" kern="1200" dirty="0" smtClean="0">
                <a:solidFill>
                  <a:schemeClr val="tx1"/>
                </a:solidFill>
                <a:effectLst/>
                <a:latin typeface="+mn-lt"/>
                <a:ea typeface="+mn-ea"/>
                <a:cs typeface="+mn-cs"/>
              </a:rPr>
              <a:t>实现，且精确度会相应提升，并且对于算法的修改相对于硬件的修改要容易得多，因此我们的思路是采用粗粒度的硬件实现，实现面积和功耗的节省。</a:t>
            </a:r>
            <a:endParaRPr lang="en-US" altLang="zh-CN" dirty="0" smtClean="0"/>
          </a:p>
        </p:txBody>
      </p:sp>
      <p:sp>
        <p:nvSpPr>
          <p:cNvPr id="4" name="灯片编号占位符 3"/>
          <p:cNvSpPr>
            <a:spLocks noGrp="1"/>
          </p:cNvSpPr>
          <p:nvPr>
            <p:ph type="sldNum" sz="quarter" idx="10"/>
          </p:nvPr>
        </p:nvSpPr>
        <p:spPr/>
        <p:txBody>
          <a:bodyPr/>
          <a:lstStyle/>
          <a:p>
            <a:fld id="{E8FA3586-0659-475E-B59C-ECD96C25EF36}" type="slidenum">
              <a:rPr lang="zh-CN" altLang="en-US" smtClean="0"/>
              <a:t>9</a:t>
            </a:fld>
            <a:endParaRPr lang="zh-CN" altLang="en-US"/>
          </a:p>
        </p:txBody>
      </p:sp>
    </p:spTree>
    <p:extLst>
      <p:ext uri="{BB962C8B-B14F-4D97-AF65-F5344CB8AC3E}">
        <p14:creationId xmlns:p14="http://schemas.microsoft.com/office/powerpoint/2010/main" val="1926453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0"/>
            <a:ext cx="7772400" cy="1470025"/>
          </a:xfrm>
        </p:spPr>
        <p:txBody>
          <a:bodyPr/>
          <a:lstStyle>
            <a:lvl1pPr>
              <a:defRPr sz="4400">
                <a:latin typeface="+mj-lt"/>
                <a:ea typeface="黑体" pitchFamily="49" charset="-122"/>
              </a:defRPr>
            </a:lvl1pPr>
          </a:lstStyle>
          <a:p>
            <a:r>
              <a:rPr lang="zh-CN" altLang="en-US" smtClean="0"/>
              <a:t>单击此处编辑母版标题样式</a:t>
            </a:r>
            <a:endParaRPr lang="zh-CN" altLang="en-US" dirty="0"/>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800">
                <a:latin typeface="+mj-lt"/>
                <a:ea typeface="黑体" pitchFamily="49" charset="-122"/>
              </a:defRPr>
            </a:lvl1pPr>
          </a:lstStyle>
          <a:p>
            <a:r>
              <a:rPr lang="zh-CN" altLang="en-US" smtClean="0"/>
              <a:t>单击此处编辑母版副标题样式</a:t>
            </a:r>
            <a:endParaRPr lang="zh-CN" altLang="en-US" dirty="0"/>
          </a:p>
        </p:txBody>
      </p:sp>
      <p:sp>
        <p:nvSpPr>
          <p:cNvPr id="17412" name="Rectangle 4"/>
          <p:cNvSpPr>
            <a:spLocks noGrp="1" noChangeArrowheads="1"/>
          </p:cNvSpPr>
          <p:nvPr>
            <p:ph type="dt" sz="half" idx="2"/>
          </p:nvPr>
        </p:nvSpPr>
        <p:spPr>
          <a:xfrm>
            <a:off x="7010400" y="6381750"/>
            <a:ext cx="2133600" cy="476250"/>
          </a:xfrm>
        </p:spPr>
        <p:txBody>
          <a:bodyPr/>
          <a:lstStyle>
            <a:lvl1pPr>
              <a:defRPr>
                <a:latin typeface="+mj-lt"/>
                <a:ea typeface="黑体" pitchFamily="49" charset="-122"/>
              </a:defRPr>
            </a:lvl1pPr>
          </a:lstStyle>
          <a:p>
            <a:fld id="{375E8F1E-D6D1-4161-A765-133704DF3DCA}" type="datetime1">
              <a:rPr lang="zh-CN" altLang="en-US" smtClean="0">
                <a:solidFill>
                  <a:srgbClr val="000000"/>
                </a:solidFill>
              </a:rPr>
              <a:pPr/>
              <a:t>2016/7/28</a:t>
            </a:fld>
            <a:endParaRPr lang="zh-CN" altLang="en-US">
              <a:solidFill>
                <a:srgbClr val="000000"/>
              </a:solidFill>
            </a:endParaRPr>
          </a:p>
        </p:txBody>
      </p:sp>
      <p:sp>
        <p:nvSpPr>
          <p:cNvPr id="17413" name="Rectangle 5"/>
          <p:cNvSpPr>
            <a:spLocks noGrp="1" noChangeArrowheads="1"/>
          </p:cNvSpPr>
          <p:nvPr>
            <p:ph type="ftr" sz="quarter" idx="3"/>
          </p:nvPr>
        </p:nvSpPr>
        <p:spPr>
          <a:xfrm>
            <a:off x="3048000" y="6381750"/>
            <a:ext cx="2895600" cy="476250"/>
          </a:xfrm>
          <a:prstGeom prst="rect">
            <a:avLst/>
          </a:prstGeom>
        </p:spPr>
        <p:txBody>
          <a:bodyPr/>
          <a:lstStyle>
            <a:lvl1pPr>
              <a:defRPr/>
            </a:lvl1pPr>
          </a:lstStyle>
          <a:p>
            <a:endParaRPr lang="zh-CN" altLang="en-US">
              <a:solidFill>
                <a:srgbClr val="000000"/>
              </a:solidFill>
            </a:endParaRPr>
          </a:p>
        </p:txBody>
      </p:sp>
      <p:pic>
        <p:nvPicPr>
          <p:cNvPr id="17416" name="Picture 8"/>
          <p:cNvPicPr>
            <a:picLocks noChangeAspect="1" noChangeArrowheads="1"/>
          </p:cNvPicPr>
          <p:nvPr/>
        </p:nvPicPr>
        <p:blipFill>
          <a:blip r:embed="rId2" cstate="print"/>
          <a:srcRect/>
          <a:stretch>
            <a:fillRect/>
          </a:stretch>
        </p:blipFill>
        <p:spPr bwMode="auto">
          <a:xfrm>
            <a:off x="1935163" y="381000"/>
            <a:ext cx="1417637" cy="473075"/>
          </a:xfrm>
          <a:prstGeom prst="rect">
            <a:avLst/>
          </a:prstGeom>
          <a:noFill/>
          <a:ln w="9525">
            <a:noFill/>
            <a:miter lim="800000"/>
            <a:headEnd/>
            <a:tailEnd/>
          </a:ln>
          <a:effectLst/>
        </p:spPr>
      </p:pic>
      <p:pic>
        <p:nvPicPr>
          <p:cNvPr id="17417" name="Picture 9"/>
          <p:cNvPicPr>
            <a:picLocks noChangeAspect="1" noChangeArrowheads="1"/>
          </p:cNvPicPr>
          <p:nvPr/>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p:nvSpPr>
        <p:spPr bwMode="auto">
          <a:xfrm flipV="1">
            <a:off x="304800" y="3352800"/>
            <a:ext cx="8686800" cy="0"/>
          </a:xfrm>
          <a:prstGeom prst="line">
            <a:avLst/>
          </a:prstGeom>
          <a:noFill/>
          <a:ln w="38100" cmpd="dbl">
            <a:solidFill>
              <a:srgbClr val="B70D9F"/>
            </a:solidFill>
            <a:round/>
            <a:headEnd/>
            <a:tailEnd/>
          </a:ln>
          <a:effectLst/>
        </p:spPr>
        <p:txBody>
          <a:bodyPr/>
          <a:lstStyle/>
          <a:p>
            <a:endParaRPr lang="zh-CN" altLang="en-US">
              <a:solidFill>
                <a:srgbClr val="000000"/>
              </a:solidFill>
            </a:endParaRPr>
          </a:p>
        </p:txBody>
      </p:sp>
      <p:sp>
        <p:nvSpPr>
          <p:cNvPr id="17424" name="Line 16"/>
          <p:cNvSpPr>
            <a:spLocks noChangeShapeType="1"/>
          </p:cNvSpPr>
          <p:nvPr/>
        </p:nvSpPr>
        <p:spPr bwMode="auto">
          <a:xfrm>
            <a:off x="533400" y="2743200"/>
            <a:ext cx="0" cy="838200"/>
          </a:xfrm>
          <a:prstGeom prst="line">
            <a:avLst/>
          </a:prstGeom>
          <a:noFill/>
          <a:ln w="38100" cmpd="dbl">
            <a:solidFill>
              <a:srgbClr val="B70D9F"/>
            </a:solidFill>
            <a:round/>
            <a:headEnd/>
            <a:tailEnd/>
          </a:ln>
          <a:effectLst/>
        </p:spPr>
        <p:txBody>
          <a:bodyPr/>
          <a:lstStyle/>
          <a:p>
            <a:endParaRPr lang="zh-CN" altLang="en-US">
              <a:solidFill>
                <a:srgbClr val="000000"/>
              </a:solidFill>
            </a:endParaRPr>
          </a:p>
        </p:txBody>
      </p:sp>
      <p:pic>
        <p:nvPicPr>
          <p:cNvPr id="17425" name="Picture 17"/>
          <p:cNvPicPr>
            <a:picLocks noChangeAspect="1" noChangeArrowheads="1"/>
          </p:cNvPicPr>
          <p:nvPr/>
        </p:nvPicPr>
        <p:blipFill>
          <a:blip r:embed="rId4" cstate="print"/>
          <a:srcRect/>
          <a:stretch>
            <a:fillRect/>
          </a:stretch>
        </p:blipFill>
        <p:spPr bwMode="auto">
          <a:xfrm>
            <a:off x="304800" y="304800"/>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429270856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760CCA42-BC84-4ECA-A607-F76B3086DA2E}" type="datetime1">
              <a:rPr lang="zh-CN" altLang="en-US" smtClean="0">
                <a:solidFill>
                  <a:srgbClr val="000000"/>
                </a:solidFill>
              </a:rPr>
              <a:pPr/>
              <a:t>2016/7/28</a:t>
            </a:fld>
            <a:endParaRPr lang="zh-CN" altLang="en-US">
              <a:solidFill>
                <a:srgbClr val="000000"/>
              </a:solidFill>
            </a:endParaRPr>
          </a:p>
        </p:txBody>
      </p:sp>
      <p:sp>
        <p:nvSpPr>
          <p:cNvPr id="5" name="页脚占位符 4"/>
          <p:cNvSpPr>
            <a:spLocks noGrp="1"/>
          </p:cNvSpPr>
          <p:nvPr>
            <p:ph type="ftr" sz="quarter" idx="11"/>
          </p:nvPr>
        </p:nvSpPr>
        <p:spPr>
          <a:xfrm>
            <a:off x="3048000" y="6381750"/>
            <a:ext cx="2895600" cy="476250"/>
          </a:xfrm>
          <a:prstGeom prst="rect">
            <a:avLst/>
          </a:prstGeom>
        </p:spPr>
        <p:txBody>
          <a:bodyPr/>
          <a:lstStyle>
            <a:lvl1pPr>
              <a:defRPr/>
            </a:lvl1pPr>
          </a:lstStyle>
          <a:p>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8B617E3-9596-433B-9A6A-0A82782D409F}"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694015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24C9DFD-5CC7-4526-B8E9-5E120A4BC313}" type="datetime1">
              <a:rPr lang="zh-CN" altLang="en-US" smtClean="0">
                <a:solidFill>
                  <a:srgbClr val="000000"/>
                </a:solidFill>
              </a:rPr>
              <a:pPr/>
              <a:t>2016/7/28</a:t>
            </a:fld>
            <a:endParaRPr lang="zh-CN" altLang="en-US">
              <a:solidFill>
                <a:srgbClr val="000000"/>
              </a:solidFill>
            </a:endParaRPr>
          </a:p>
        </p:txBody>
      </p:sp>
      <p:sp>
        <p:nvSpPr>
          <p:cNvPr id="5" name="页脚占位符 4"/>
          <p:cNvSpPr>
            <a:spLocks noGrp="1"/>
          </p:cNvSpPr>
          <p:nvPr>
            <p:ph type="ftr" sz="quarter" idx="11"/>
          </p:nvPr>
        </p:nvSpPr>
        <p:spPr>
          <a:xfrm>
            <a:off x="3048000" y="6381750"/>
            <a:ext cx="2895600" cy="476250"/>
          </a:xfrm>
          <a:prstGeom prst="rect">
            <a:avLst/>
          </a:prstGeom>
        </p:spPr>
        <p:txBody>
          <a:bodyPr/>
          <a:lstStyle>
            <a:lvl1pPr>
              <a:defRPr/>
            </a:lvl1pPr>
          </a:lstStyle>
          <a:p>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8B617E3-9596-433B-9A6A-0A82782D409F}"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4084111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5582E8FF-D748-412C-BFB3-39267BA88D33}" type="datetime1">
              <a:rPr lang="zh-CN" altLang="en-US" smtClean="0">
                <a:solidFill>
                  <a:srgbClr val="000000"/>
                </a:solidFill>
              </a:rPr>
              <a:pPr/>
              <a:t>2016/7/28</a:t>
            </a:fld>
            <a:endParaRPr lang="zh-CN" altLang="en-US">
              <a:solidFill>
                <a:srgbClr val="000000"/>
              </a:solidFill>
            </a:endParaRPr>
          </a:p>
        </p:txBody>
      </p:sp>
      <p:sp>
        <p:nvSpPr>
          <p:cNvPr id="5" name="页脚占位符 4"/>
          <p:cNvSpPr>
            <a:spLocks noGrp="1"/>
          </p:cNvSpPr>
          <p:nvPr>
            <p:ph type="ftr" sz="quarter" idx="11"/>
          </p:nvPr>
        </p:nvSpPr>
        <p:spPr>
          <a:xfrm>
            <a:off x="3048000" y="6381750"/>
            <a:ext cx="2895600" cy="476250"/>
          </a:xfrm>
          <a:prstGeom prst="rect">
            <a:avLst/>
          </a:prstGeom>
        </p:spPr>
        <p:txBody>
          <a:bodyPr/>
          <a:lstStyle>
            <a:lvl1pPr>
              <a:defRPr/>
            </a:lvl1pPr>
          </a:lstStyle>
          <a:p>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8B617E3-9596-433B-9A6A-0A82782D409F}"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90810793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D6AC5EF-0B30-42B6-AED1-4E190D427E9B}" type="datetime1">
              <a:rPr lang="zh-CN" altLang="en-US" smtClean="0">
                <a:solidFill>
                  <a:srgbClr val="000000"/>
                </a:solidFill>
              </a:rPr>
              <a:pPr/>
              <a:t>2016/7/28</a:t>
            </a:fld>
            <a:endParaRPr lang="zh-CN" altLang="en-US">
              <a:solidFill>
                <a:srgbClr val="000000"/>
              </a:solidFill>
            </a:endParaRPr>
          </a:p>
        </p:txBody>
      </p:sp>
      <p:sp>
        <p:nvSpPr>
          <p:cNvPr id="5" name="页脚占位符 4"/>
          <p:cNvSpPr>
            <a:spLocks noGrp="1"/>
          </p:cNvSpPr>
          <p:nvPr>
            <p:ph type="ftr" sz="quarter" idx="11"/>
          </p:nvPr>
        </p:nvSpPr>
        <p:spPr>
          <a:xfrm>
            <a:off x="3048000" y="6381750"/>
            <a:ext cx="2895600" cy="476250"/>
          </a:xfrm>
          <a:prstGeom prst="rect">
            <a:avLst/>
          </a:prstGeom>
        </p:spPr>
        <p:txBody>
          <a:bodyPr/>
          <a:lstStyle>
            <a:lvl1pPr>
              <a:defRPr/>
            </a:lvl1pPr>
          </a:lstStyle>
          <a:p>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8B617E3-9596-433B-9A6A-0A82782D409F}"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6523950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2185B0AE-0C27-4DBB-BFFE-45961809CFBC}" type="datetime1">
              <a:rPr lang="zh-CN" altLang="en-US" smtClean="0">
                <a:solidFill>
                  <a:srgbClr val="000000"/>
                </a:solidFill>
              </a:rPr>
              <a:pPr/>
              <a:t>2016/7/28</a:t>
            </a:fld>
            <a:endParaRPr lang="zh-CN" altLang="en-US">
              <a:solidFill>
                <a:srgbClr val="000000"/>
              </a:solidFill>
            </a:endParaRPr>
          </a:p>
        </p:txBody>
      </p:sp>
      <p:sp>
        <p:nvSpPr>
          <p:cNvPr id="6" name="页脚占位符 5"/>
          <p:cNvSpPr>
            <a:spLocks noGrp="1"/>
          </p:cNvSpPr>
          <p:nvPr>
            <p:ph type="ftr" sz="quarter" idx="11"/>
          </p:nvPr>
        </p:nvSpPr>
        <p:spPr>
          <a:xfrm>
            <a:off x="3048000" y="6381750"/>
            <a:ext cx="2895600" cy="476250"/>
          </a:xfrm>
          <a:prstGeom prst="rect">
            <a:avLst/>
          </a:prstGeom>
        </p:spPr>
        <p:txBody>
          <a:bodyPr/>
          <a:lstStyle>
            <a:lvl1pPr>
              <a:defRPr/>
            </a:lvl1pPr>
          </a:lstStyle>
          <a:p>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8B617E3-9596-433B-9A6A-0A82782D409F}"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0755739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FFA7927-CFBC-40B1-B0E0-D9B9BB1816F7}" type="datetime1">
              <a:rPr lang="zh-CN" altLang="en-US" smtClean="0">
                <a:solidFill>
                  <a:srgbClr val="000000"/>
                </a:solidFill>
              </a:rPr>
              <a:pPr/>
              <a:t>2016/7/28</a:t>
            </a:fld>
            <a:endParaRPr lang="zh-CN" altLang="en-US">
              <a:solidFill>
                <a:srgbClr val="000000"/>
              </a:solidFill>
            </a:endParaRPr>
          </a:p>
        </p:txBody>
      </p:sp>
      <p:sp>
        <p:nvSpPr>
          <p:cNvPr id="8" name="页脚占位符 7"/>
          <p:cNvSpPr>
            <a:spLocks noGrp="1"/>
          </p:cNvSpPr>
          <p:nvPr>
            <p:ph type="ftr" sz="quarter" idx="11"/>
          </p:nvPr>
        </p:nvSpPr>
        <p:spPr>
          <a:xfrm>
            <a:off x="3048000" y="6381750"/>
            <a:ext cx="2895600" cy="476250"/>
          </a:xfrm>
          <a:prstGeom prst="rect">
            <a:avLst/>
          </a:prstGeom>
        </p:spPr>
        <p:txBody>
          <a:bodyPr/>
          <a:lstStyle>
            <a:lvl1pPr>
              <a:defRPr/>
            </a:lvl1pPr>
          </a:lstStyle>
          <a:p>
            <a:endParaRPr lang="zh-CN" altLang="en-US">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8B617E3-9596-433B-9A6A-0A82782D409F}"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42759505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913AE7D0-9732-427C-A7B7-12EFE7613CBB}" type="datetime1">
              <a:rPr lang="zh-CN" altLang="en-US" smtClean="0">
                <a:solidFill>
                  <a:srgbClr val="000000"/>
                </a:solidFill>
              </a:rPr>
              <a:pPr/>
              <a:t>2016/7/28</a:t>
            </a:fld>
            <a:endParaRPr lang="zh-CN" altLang="en-US">
              <a:solidFill>
                <a:srgbClr val="000000"/>
              </a:solidFill>
            </a:endParaRPr>
          </a:p>
        </p:txBody>
      </p:sp>
      <p:sp>
        <p:nvSpPr>
          <p:cNvPr id="4" name="页脚占位符 3"/>
          <p:cNvSpPr>
            <a:spLocks noGrp="1"/>
          </p:cNvSpPr>
          <p:nvPr>
            <p:ph type="ftr" sz="quarter" idx="11"/>
          </p:nvPr>
        </p:nvSpPr>
        <p:spPr>
          <a:xfrm>
            <a:off x="3048000" y="6381750"/>
            <a:ext cx="2895600" cy="476250"/>
          </a:xfrm>
          <a:prstGeom prst="rect">
            <a:avLst/>
          </a:prstGeom>
        </p:spPr>
        <p:txBody>
          <a:bodyPr/>
          <a:lstStyle>
            <a:lvl1pPr>
              <a:defRPr/>
            </a:lvl1pPr>
          </a:lstStyle>
          <a:p>
            <a:endParaRPr lang="zh-CN" altLang="en-US">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58B617E3-9596-433B-9A6A-0A82782D409F}"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42260435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1297C3D-2AB7-49F4-841D-2512939E6075}" type="datetime1">
              <a:rPr lang="zh-CN" altLang="en-US" smtClean="0">
                <a:solidFill>
                  <a:srgbClr val="000000"/>
                </a:solidFill>
              </a:rPr>
              <a:pPr/>
              <a:t>2016/7/28</a:t>
            </a:fld>
            <a:endParaRPr lang="zh-CN" altLang="en-US">
              <a:solidFill>
                <a:srgbClr val="000000"/>
              </a:solidFill>
            </a:endParaRPr>
          </a:p>
        </p:txBody>
      </p:sp>
      <p:sp>
        <p:nvSpPr>
          <p:cNvPr id="3" name="页脚占位符 2"/>
          <p:cNvSpPr>
            <a:spLocks noGrp="1"/>
          </p:cNvSpPr>
          <p:nvPr>
            <p:ph type="ftr" sz="quarter" idx="11"/>
          </p:nvPr>
        </p:nvSpPr>
        <p:spPr>
          <a:xfrm>
            <a:off x="3048000" y="6381750"/>
            <a:ext cx="2895600" cy="476250"/>
          </a:xfrm>
          <a:prstGeom prst="rect">
            <a:avLst/>
          </a:prstGeom>
        </p:spPr>
        <p:txBody>
          <a:bodyPr/>
          <a:lstStyle>
            <a:lvl1pPr>
              <a:defRPr/>
            </a:lvl1pPr>
          </a:lstStyle>
          <a:p>
            <a:endParaRPr lang="zh-CN" altLang="en-US">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58B617E3-9596-433B-9A6A-0A82782D409F}"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870005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DD30558-CAA6-4149-9C0C-E957E6ABD43E}" type="datetime1">
              <a:rPr lang="zh-CN" altLang="en-US" smtClean="0">
                <a:solidFill>
                  <a:srgbClr val="000000"/>
                </a:solidFill>
              </a:rPr>
              <a:pPr/>
              <a:t>2016/7/28</a:t>
            </a:fld>
            <a:endParaRPr lang="zh-CN" altLang="en-US">
              <a:solidFill>
                <a:srgbClr val="000000"/>
              </a:solidFill>
            </a:endParaRPr>
          </a:p>
        </p:txBody>
      </p:sp>
      <p:sp>
        <p:nvSpPr>
          <p:cNvPr id="6" name="页脚占位符 5"/>
          <p:cNvSpPr>
            <a:spLocks noGrp="1"/>
          </p:cNvSpPr>
          <p:nvPr>
            <p:ph type="ftr" sz="quarter" idx="11"/>
          </p:nvPr>
        </p:nvSpPr>
        <p:spPr>
          <a:xfrm>
            <a:off x="3048000" y="6381750"/>
            <a:ext cx="2895600" cy="476250"/>
          </a:xfrm>
          <a:prstGeom prst="rect">
            <a:avLst/>
          </a:prstGeom>
        </p:spPr>
        <p:txBody>
          <a:bodyPr/>
          <a:lstStyle>
            <a:lvl1pPr>
              <a:defRPr/>
            </a:lvl1pPr>
          </a:lstStyle>
          <a:p>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8B617E3-9596-433B-9A6A-0A82782D409F}"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77469586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8D7A508-5FC1-4D59-8786-D062C1DAF6FC}" type="datetime1">
              <a:rPr lang="zh-CN" altLang="en-US" smtClean="0">
                <a:solidFill>
                  <a:srgbClr val="000000"/>
                </a:solidFill>
              </a:rPr>
              <a:pPr/>
              <a:t>2016/7/28</a:t>
            </a:fld>
            <a:endParaRPr lang="zh-CN" altLang="en-US">
              <a:solidFill>
                <a:srgbClr val="000000"/>
              </a:solidFill>
            </a:endParaRPr>
          </a:p>
        </p:txBody>
      </p:sp>
      <p:sp>
        <p:nvSpPr>
          <p:cNvPr id="6" name="页脚占位符 5"/>
          <p:cNvSpPr>
            <a:spLocks noGrp="1"/>
          </p:cNvSpPr>
          <p:nvPr>
            <p:ph type="ftr" sz="quarter" idx="11"/>
          </p:nvPr>
        </p:nvSpPr>
        <p:spPr>
          <a:xfrm>
            <a:off x="3048000" y="6381750"/>
            <a:ext cx="2895600" cy="476250"/>
          </a:xfrm>
          <a:prstGeom prst="rect">
            <a:avLst/>
          </a:prstGeom>
        </p:spPr>
        <p:txBody>
          <a:bodyPr/>
          <a:lstStyle>
            <a:lvl1pPr>
              <a:defRPr/>
            </a:lvl1pPr>
          </a:lstStyle>
          <a:p>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8B617E3-9596-433B-9A6A-0A82782D409F}"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93536546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4"/>
          <p:cNvSpPr>
            <a:spLocks noGrp="1" noChangeArrowheads="1"/>
          </p:cNvSpPr>
          <p:nvPr>
            <p:ph type="dt" sz="half" idx="2"/>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defRPr>
            </a:lvl1pPr>
          </a:lstStyle>
          <a:p>
            <a:fld id="{F1FC81F4-4CE6-492A-BEFC-99EA10A987B6}" type="datetime1">
              <a:rPr lang="zh-CN" altLang="en-US" smtClean="0">
                <a:solidFill>
                  <a:srgbClr val="000000"/>
                </a:solidFill>
              </a:rPr>
              <a:pPr/>
              <a:t>2016/7/28</a:t>
            </a:fld>
            <a:endParaRPr lang="zh-CN" altLang="en-US">
              <a:solidFill>
                <a:srgbClr val="000000"/>
              </a:solidFill>
            </a:endParaRPr>
          </a:p>
        </p:txBody>
      </p:sp>
      <p:sp>
        <p:nvSpPr>
          <p:cNvPr id="1030" name="Rectangle 6"/>
          <p:cNvSpPr>
            <a:spLocks noGrp="1" noChangeArrowheads="1"/>
          </p:cNvSpPr>
          <p:nvPr>
            <p:ph type="sldNum" sz="quarter" idx="4"/>
          </p:nvPr>
        </p:nvSpPr>
        <p:spPr bwMode="auto">
          <a:xfrm>
            <a:off x="3428992"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2000">
                <a:latin typeface="+mj-lt"/>
              </a:defRPr>
            </a:lvl1pPr>
          </a:lstStyle>
          <a:p>
            <a:fld id="{58B617E3-9596-433B-9A6A-0A82782D409F}" type="slidenum">
              <a:rPr lang="zh-CN" altLang="en-US" smtClean="0">
                <a:solidFill>
                  <a:srgbClr val="000000"/>
                </a:solidFill>
              </a:rPr>
              <a:pPr/>
              <a:t>‹#›</a:t>
            </a:fld>
            <a:endParaRPr lang="zh-CN" altLang="en-US">
              <a:solidFill>
                <a:srgbClr val="000000"/>
              </a:solidFill>
            </a:endParaRPr>
          </a:p>
        </p:txBody>
      </p:sp>
      <p:pic>
        <p:nvPicPr>
          <p:cNvPr id="1041" name="Picture 17"/>
          <p:cNvPicPr>
            <a:picLocks noChangeAspect="1" noChangeArrowheads="1"/>
          </p:cNvPicPr>
          <p:nvPr/>
        </p:nvPicPr>
        <p:blipFill>
          <a:blip r:embed="rId13" cstate="print"/>
          <a:srcRect/>
          <a:stretch>
            <a:fillRect/>
          </a:stretch>
        </p:blipFill>
        <p:spPr bwMode="auto">
          <a:xfrm>
            <a:off x="0" y="6323013"/>
            <a:ext cx="1219200" cy="534987"/>
          </a:xfrm>
          <a:prstGeom prst="rect">
            <a:avLst/>
          </a:prstGeom>
          <a:noFill/>
          <a:ln w="9525">
            <a:noFill/>
            <a:miter lim="800000"/>
            <a:headEnd/>
            <a:tailEnd/>
          </a:ln>
          <a:effectLst/>
        </p:spPr>
      </p:pic>
      <p:pic>
        <p:nvPicPr>
          <p:cNvPr id="1042" name="Picture 18"/>
          <p:cNvPicPr>
            <a:picLocks noChangeAspect="1" noChangeArrowheads="1"/>
          </p:cNvPicPr>
          <p:nvPr/>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p:nvSpPr>
        <p:spPr bwMode="auto">
          <a:xfrm>
            <a:off x="0" y="762000"/>
            <a:ext cx="9144000" cy="0"/>
          </a:xfrm>
          <a:prstGeom prst="line">
            <a:avLst/>
          </a:prstGeom>
          <a:noFill/>
          <a:ln w="57150" cmpd="dbl">
            <a:solidFill>
              <a:srgbClr val="B70D9F"/>
            </a:solidFill>
            <a:round/>
            <a:headEnd/>
            <a:tailEnd/>
          </a:ln>
          <a:effectLst/>
        </p:spPr>
        <p:txBody>
          <a:bodyPr/>
          <a:lstStyle/>
          <a:p>
            <a:endParaRPr lang="zh-CN" altLang="en-US">
              <a:solidFill>
                <a:srgbClr val="000000"/>
              </a:solidFill>
            </a:endParaRPr>
          </a:p>
        </p:txBody>
      </p:sp>
    </p:spTree>
    <p:extLst>
      <p:ext uri="{BB962C8B-B14F-4D97-AF65-F5344CB8AC3E}">
        <p14:creationId xmlns:p14="http://schemas.microsoft.com/office/powerpoint/2010/main" val="20801992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p:transition>
  <p:timing>
    <p:tnLst>
      <p:par>
        <p:cTn id="1" dur="indefinite" restart="never" nodeType="tmRoot"/>
      </p:par>
    </p:tnLst>
  </p:timing>
  <p:hf hdr="0" ftr="0" dt="0"/>
  <p:txStyles>
    <p:titleStyle>
      <a:lvl1pPr algn="ctr" rtl="0" eaLnBrk="1" fontAlgn="base" hangingPunct="1">
        <a:spcBef>
          <a:spcPct val="0"/>
        </a:spcBef>
        <a:spcAft>
          <a:spcPct val="0"/>
        </a:spcAft>
        <a:defRPr sz="3600">
          <a:solidFill>
            <a:schemeClr val="tx2"/>
          </a:solidFill>
          <a:latin typeface="+mj-lt"/>
          <a:ea typeface="黑体" pitchFamily="49" charset="-122"/>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黑体" pitchFamily="49" charset="-122"/>
          <a:cs typeface="+mn-cs"/>
        </a:defRPr>
      </a:lvl1pPr>
      <a:lvl2pPr marL="742950" indent="-285750" algn="l" rtl="0" eaLnBrk="1" fontAlgn="base" hangingPunct="1">
        <a:spcBef>
          <a:spcPct val="20000"/>
        </a:spcBef>
        <a:spcAft>
          <a:spcPct val="0"/>
        </a:spcAft>
        <a:buChar char="–"/>
        <a:defRPr sz="2800">
          <a:solidFill>
            <a:schemeClr val="tx1"/>
          </a:solidFill>
          <a:latin typeface="+mj-lt"/>
          <a:ea typeface="黑体" pitchFamily="49" charset="-122"/>
        </a:defRPr>
      </a:lvl2pPr>
      <a:lvl3pPr marL="1143000" indent="-228600" algn="l" rtl="0" eaLnBrk="1" fontAlgn="base" hangingPunct="1">
        <a:spcBef>
          <a:spcPct val="20000"/>
        </a:spcBef>
        <a:spcAft>
          <a:spcPct val="0"/>
        </a:spcAft>
        <a:buChar char="•"/>
        <a:defRPr sz="2400">
          <a:solidFill>
            <a:schemeClr val="tx1"/>
          </a:solidFill>
          <a:latin typeface="+mj-lt"/>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mj-lt"/>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mj-lt"/>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Excel____4.xlsx"/><Relationship Id="rId5" Type="http://schemas.openxmlformats.org/officeDocument/2006/relationships/oleObject" Target="../embeddings/oleObject4.bin"/><Relationship Id="rId4" Type="http://schemas.openxmlformats.org/officeDocument/2006/relationships/image" Target="../media/image27.emf"/></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1.emf"/></Relationships>
</file>

<file path=ppt/slides/_rels/slide1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package" Target="../embeddings/Microsoft_Excel____2.xlsx"/><Relationship Id="rId13" Type="http://schemas.openxmlformats.org/officeDocument/2006/relationships/package" Target="../embeddings/Microsoft_Excel____3.xlsx"/><Relationship Id="rId3" Type="http://schemas.openxmlformats.org/officeDocument/2006/relationships/notesSlide" Target="../notesSlides/notesSlide7.xml"/><Relationship Id="rId7" Type="http://schemas.openxmlformats.org/officeDocument/2006/relationships/oleObject" Target="../embeddings/oleObject2.bin"/><Relationship Id="rId12"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emf"/><Relationship Id="rId11" Type="http://schemas.openxmlformats.org/officeDocument/2006/relationships/image" Target="../media/image18.png"/><Relationship Id="rId5" Type="http://schemas.openxmlformats.org/officeDocument/2006/relationships/package" Target="../embeddings/Microsoft_Excel____1.xlsx"/><Relationship Id="rId10" Type="http://schemas.openxmlformats.org/officeDocument/2006/relationships/image" Target="../media/image17.png"/><Relationship Id="rId4" Type="http://schemas.openxmlformats.org/officeDocument/2006/relationships/oleObject" Target="../embeddings/oleObject1.bin"/><Relationship Id="rId9" Type="http://schemas.openxmlformats.org/officeDocument/2006/relationships/image" Target="../media/image16.emf"/><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latin typeface="华文细黑" pitchFamily="2" charset="-122"/>
                <a:ea typeface="华文细黑" pitchFamily="2" charset="-122"/>
              </a:rPr>
              <a:t>高能效卷积神经网络</a:t>
            </a:r>
            <a:r>
              <a:rPr lang="en-US" altLang="zh-CN" b="1" dirty="0" smtClean="0">
                <a:latin typeface="华文细黑" pitchFamily="2" charset="-122"/>
                <a:ea typeface="华文细黑" pitchFamily="2" charset="-122"/>
              </a:rPr>
              <a:t/>
            </a:r>
            <a:br>
              <a:rPr lang="en-US" altLang="zh-CN" b="1" dirty="0" smtClean="0">
                <a:latin typeface="华文细黑" pitchFamily="2" charset="-122"/>
                <a:ea typeface="华文细黑" pitchFamily="2" charset="-122"/>
              </a:rPr>
            </a:br>
            <a:r>
              <a:rPr lang="zh-CN" altLang="en-US" b="1" dirty="0" smtClean="0">
                <a:latin typeface="华文细黑" pitchFamily="2" charset="-122"/>
                <a:ea typeface="华文细黑" pitchFamily="2" charset="-122"/>
              </a:rPr>
              <a:t>加速器研究</a:t>
            </a:r>
            <a:endParaRPr lang="zh-CN" altLang="en-US" b="1" dirty="0">
              <a:latin typeface="华文细黑" pitchFamily="2" charset="-122"/>
              <a:ea typeface="华文细黑" pitchFamily="2" charset="-122"/>
            </a:endParaRPr>
          </a:p>
        </p:txBody>
      </p:sp>
      <p:sp>
        <p:nvSpPr>
          <p:cNvPr id="3" name="副标题 2"/>
          <p:cNvSpPr>
            <a:spLocks noGrp="1"/>
          </p:cNvSpPr>
          <p:nvPr>
            <p:ph type="subTitle" idx="1"/>
          </p:nvPr>
        </p:nvSpPr>
        <p:spPr>
          <a:xfrm>
            <a:off x="1371600" y="4714884"/>
            <a:ext cx="6400800" cy="1522630"/>
          </a:xfrm>
        </p:spPr>
        <p:txBody>
          <a:bodyPr/>
          <a:lstStyle/>
          <a:p>
            <a:pPr algn="r"/>
            <a:r>
              <a:rPr lang="zh-CN" altLang="en-US" sz="2400" dirty="0" smtClean="0">
                <a:latin typeface="华文仿宋" panose="02010600040101010101" pitchFamily="2" charset="-122"/>
                <a:ea typeface="华文仿宋" panose="02010600040101010101" pitchFamily="2" charset="-122"/>
              </a:rPr>
              <a:t>报告人：</a:t>
            </a:r>
            <a:r>
              <a:rPr lang="zh-CN" altLang="en-US" sz="2400" dirty="0">
                <a:latin typeface="华文仿宋" panose="02010600040101010101" pitchFamily="2" charset="-122"/>
                <a:ea typeface="华文仿宋" panose="02010600040101010101" pitchFamily="2" charset="-122"/>
              </a:rPr>
              <a:t>岳金山</a:t>
            </a:r>
            <a:endParaRPr lang="en-US" altLang="zh-CN" sz="2400" dirty="0" smtClean="0">
              <a:latin typeface="华文仿宋" panose="02010600040101010101" pitchFamily="2" charset="-122"/>
              <a:ea typeface="华文仿宋" panose="02010600040101010101" pitchFamily="2" charset="-122"/>
            </a:endParaRPr>
          </a:p>
          <a:p>
            <a:pPr algn="r"/>
            <a:r>
              <a:rPr lang="zh-CN" altLang="en-US" sz="2400" dirty="0" smtClean="0">
                <a:latin typeface="华文仿宋" panose="02010600040101010101" pitchFamily="2" charset="-122"/>
                <a:ea typeface="华文仿宋" panose="02010600040101010101" pitchFamily="2" charset="-122"/>
              </a:rPr>
              <a:t>指导教师：刘勇攀</a:t>
            </a:r>
            <a:endParaRPr lang="en-US" altLang="zh-CN" sz="2400" dirty="0" smtClean="0">
              <a:latin typeface="华文仿宋" panose="02010600040101010101" pitchFamily="2" charset="-122"/>
              <a:ea typeface="华文仿宋" panose="02010600040101010101" pitchFamily="2" charset="-122"/>
            </a:endParaRPr>
          </a:p>
          <a:p>
            <a:pPr algn="r"/>
            <a:r>
              <a:rPr lang="en-US" altLang="zh-CN" sz="2400" dirty="0" smtClean="0">
                <a:latin typeface="华文仿宋" panose="02010600040101010101" pitchFamily="2" charset="-122"/>
                <a:ea typeface="华文仿宋" panose="02010600040101010101" pitchFamily="2" charset="-122"/>
              </a:rPr>
              <a:t>2016/6/12</a:t>
            </a:r>
            <a:endParaRPr lang="zh-CN" altLang="en-US" sz="2400" dirty="0">
              <a:latin typeface="华文仿宋" panose="02010600040101010101" pitchFamily="2" charset="-122"/>
              <a:ea typeface="华文仿宋" panose="02010600040101010101" pitchFamily="2" charset="-122"/>
            </a:endParaRPr>
          </a:p>
        </p:txBody>
      </p:sp>
      <p:sp>
        <p:nvSpPr>
          <p:cNvPr id="7" name="文本框 6"/>
          <p:cNvSpPr txBox="1"/>
          <p:nvPr/>
        </p:nvSpPr>
        <p:spPr>
          <a:xfrm>
            <a:off x="1883228" y="3398623"/>
            <a:ext cx="5529943" cy="769441"/>
          </a:xfrm>
          <a:prstGeom prst="rect">
            <a:avLst/>
          </a:prstGeom>
          <a:noFill/>
        </p:spPr>
        <p:txBody>
          <a:bodyPr wrap="square" rtlCol="0">
            <a:spAutoFit/>
          </a:bodyPr>
          <a:lstStyle/>
          <a:p>
            <a:pPr algn="ctr"/>
            <a:r>
              <a:rPr lang="zh-CN" altLang="en-US" sz="4400" dirty="0" smtClean="0">
                <a:latin typeface="+mn-ea"/>
              </a:rPr>
              <a:t>论文答辩</a:t>
            </a:r>
            <a:endParaRPr lang="zh-CN" altLang="en-US" sz="4400" dirty="0">
              <a:latin typeface="+mn-ea"/>
            </a:endParaRPr>
          </a:p>
        </p:txBody>
      </p:sp>
      <p:sp>
        <p:nvSpPr>
          <p:cNvPr id="5" name="文本框 4"/>
          <p:cNvSpPr txBox="1"/>
          <p:nvPr/>
        </p:nvSpPr>
        <p:spPr>
          <a:xfrm>
            <a:off x="6725390" y="6237514"/>
            <a:ext cx="2326014" cy="400110"/>
          </a:xfrm>
          <a:prstGeom prst="rect">
            <a:avLst/>
          </a:prstGeom>
          <a:noFill/>
        </p:spPr>
        <p:txBody>
          <a:bodyPr wrap="square" rtlCol="0">
            <a:spAutoFit/>
          </a:bodyPr>
          <a:lstStyle/>
          <a:p>
            <a:r>
              <a:rPr lang="zh-CN" altLang="en-US" sz="2000" dirty="0" smtClean="0"/>
              <a:t>参加优秀论文评选</a:t>
            </a:r>
            <a:endParaRPr lang="en-US" altLang="zh-CN" sz="2000" dirty="0" smtClean="0"/>
          </a:p>
        </p:txBody>
      </p:sp>
    </p:spTree>
    <p:extLst>
      <p:ext uri="{BB962C8B-B14F-4D97-AF65-F5344CB8AC3E}">
        <p14:creationId xmlns:p14="http://schemas.microsoft.com/office/powerpoint/2010/main" val="986165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高能效卷积电路结构</a:t>
            </a:r>
            <a:endParaRPr lang="zh-CN" altLang="en-US" dirty="0"/>
          </a:p>
        </p:txBody>
      </p:sp>
      <p:sp>
        <p:nvSpPr>
          <p:cNvPr id="5" name="内容占位符 4"/>
          <p:cNvSpPr>
            <a:spLocks noGrp="1"/>
          </p:cNvSpPr>
          <p:nvPr>
            <p:ph idx="1"/>
          </p:nvPr>
        </p:nvSpPr>
        <p:spPr/>
        <p:txBody>
          <a:bodyPr/>
          <a:lstStyle/>
          <a:p>
            <a:pPr marL="0" indent="0">
              <a:buNone/>
            </a:pPr>
            <a:r>
              <a:rPr lang="en-US" altLang="zh-CN" sz="2400" dirty="0" smtClean="0"/>
              <a:t>13</a:t>
            </a:r>
            <a:r>
              <a:rPr lang="zh-CN" altLang="en-US" sz="2400" dirty="0" smtClean="0"/>
              <a:t>个</a:t>
            </a:r>
            <a:r>
              <a:rPr lang="en-US" altLang="zh-CN" sz="2400" dirty="0" smtClean="0"/>
              <a:t>3</a:t>
            </a:r>
            <a:r>
              <a:rPr lang="zh-CN" altLang="en-US" sz="2400" dirty="0" smtClean="0"/>
              <a:t>*</a:t>
            </a:r>
            <a:r>
              <a:rPr lang="en-US" altLang="zh-CN" sz="2400" dirty="0" smtClean="0"/>
              <a:t>3</a:t>
            </a:r>
            <a:r>
              <a:rPr lang="zh-CN" altLang="en-US" sz="2400" dirty="0" smtClean="0"/>
              <a:t>的乘法器</a:t>
            </a:r>
            <a:endParaRPr lang="en-US" altLang="zh-CN" sz="2400" dirty="0"/>
          </a:p>
          <a:p>
            <a:endParaRPr lang="en-US" altLang="zh-CN" sz="2400" dirty="0"/>
          </a:p>
          <a:p>
            <a:endParaRPr lang="en-US" altLang="zh-CN" sz="2400" dirty="0"/>
          </a:p>
          <a:p>
            <a:pPr marL="0" indent="0">
              <a:buNone/>
            </a:pPr>
            <a:endParaRPr lang="en-US" altLang="zh-CN" sz="28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r>
              <a:rPr lang="en-US" altLang="zh-CN" sz="2400" dirty="0"/>
              <a:t>Convolutional </a:t>
            </a:r>
            <a:r>
              <a:rPr lang="en-US" altLang="zh-CN" sz="2400" dirty="0" smtClean="0"/>
              <a:t>Reuse  (figure&lt;15</a:t>
            </a:r>
            <a:r>
              <a:rPr lang="zh-CN" altLang="en-US" sz="2400" dirty="0" smtClean="0"/>
              <a:t>列，更大则分块</a:t>
            </a:r>
            <a:r>
              <a:rPr lang="en-US" altLang="zh-CN" sz="2400" dirty="0" smtClean="0"/>
              <a:t>)</a:t>
            </a:r>
          </a:p>
          <a:p>
            <a:pPr marL="0" indent="0">
              <a:buNone/>
            </a:pPr>
            <a:r>
              <a:rPr lang="en-US" altLang="zh-CN" sz="2400" dirty="0"/>
              <a:t>Image </a:t>
            </a:r>
            <a:r>
              <a:rPr lang="en-US" altLang="zh-CN" sz="2400" dirty="0" smtClean="0"/>
              <a:t>Reuse   ———</a:t>
            </a:r>
            <a:r>
              <a:rPr lang="zh-CN" altLang="en-US" sz="2000" dirty="0" smtClean="0">
                <a:latin typeface="+mn-ea"/>
                <a:ea typeface="+mn-ea"/>
              </a:rPr>
              <a:t>综合考虑面积功耗和速度</a:t>
            </a:r>
            <a:endParaRPr lang="en-US" altLang="zh-CN" sz="2000" dirty="0" smtClean="0">
              <a:latin typeface="+mn-ea"/>
              <a:ea typeface="+mn-ea"/>
            </a:endParaRPr>
          </a:p>
          <a:p>
            <a:pPr marL="0" indent="0">
              <a:buNone/>
            </a:pPr>
            <a:r>
              <a:rPr lang="en-US" altLang="zh-CN" sz="2400" dirty="0"/>
              <a:t> </a:t>
            </a:r>
            <a:r>
              <a:rPr lang="en-US" altLang="zh-CN" sz="2400" dirty="0" smtClean="0"/>
              <a:t>   n=8  1 figure </a:t>
            </a:r>
            <a:r>
              <a:rPr lang="zh-CN" altLang="en-US" sz="2400" dirty="0" smtClean="0"/>
              <a:t>* </a:t>
            </a:r>
            <a:r>
              <a:rPr lang="en-US" altLang="zh-CN" sz="2400" dirty="0" smtClean="0"/>
              <a:t>8 filter  </a:t>
            </a:r>
            <a:endParaRPr lang="en-US" altLang="zh-CN" sz="2400"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pPr/>
              <a:t>10</a:t>
            </a:fld>
            <a:endParaRPr lang="zh-CN" altLang="en-US" dirty="0"/>
          </a:p>
        </p:txBody>
      </p:sp>
      <p:pic>
        <p:nvPicPr>
          <p:cNvPr id="8" name="图片 7"/>
          <p:cNvPicPr>
            <a:picLocks noChangeAspect="1"/>
          </p:cNvPicPr>
          <p:nvPr/>
        </p:nvPicPr>
        <p:blipFill>
          <a:blip r:embed="rId4"/>
          <a:stretch>
            <a:fillRect/>
          </a:stretch>
        </p:blipFill>
        <p:spPr>
          <a:xfrm>
            <a:off x="2130629" y="2633756"/>
            <a:ext cx="4128118" cy="1013279"/>
          </a:xfrm>
          <a:prstGeom prst="rect">
            <a:avLst/>
          </a:prstGeom>
        </p:spPr>
      </p:pic>
      <p:cxnSp>
        <p:nvCxnSpPr>
          <p:cNvPr id="10" name="肘形连接符 9"/>
          <p:cNvCxnSpPr/>
          <p:nvPr/>
        </p:nvCxnSpPr>
        <p:spPr>
          <a:xfrm rot="16200000" flipH="1">
            <a:off x="2527766" y="2089812"/>
            <a:ext cx="552870" cy="535018"/>
          </a:xfrm>
          <a:prstGeom prst="bentConnector3">
            <a:avLst>
              <a:gd name="adj1" fmla="val 58797"/>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a:off x="4462108" y="2448219"/>
            <a:ext cx="542002" cy="192030"/>
          </a:xfrm>
          <a:prstGeom prst="bentConnector3">
            <a:avLst>
              <a:gd name="adj1" fmla="val 102048"/>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endCxn id="8" idx="0"/>
          </p:cNvCxnSpPr>
          <p:nvPr/>
        </p:nvCxnSpPr>
        <p:spPr>
          <a:xfrm>
            <a:off x="3621399" y="2381641"/>
            <a:ext cx="573289" cy="25211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a:off x="3408419" y="2309703"/>
            <a:ext cx="489095" cy="332979"/>
          </a:xfrm>
          <a:prstGeom prst="bentConnector3">
            <a:avLst>
              <a:gd name="adj1" fmla="val 9972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a:off x="4190803" y="2381641"/>
            <a:ext cx="574571" cy="247268"/>
          </a:xfrm>
          <a:prstGeom prst="bentConnector3">
            <a:avLst>
              <a:gd name="adj1" fmla="val 10079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p:nvPr/>
        </p:nvCxnSpPr>
        <p:spPr>
          <a:xfrm>
            <a:off x="5012444" y="2448219"/>
            <a:ext cx="521964" cy="194461"/>
          </a:xfrm>
          <a:prstGeom prst="bentConnector3">
            <a:avLst>
              <a:gd name="adj1" fmla="val 98455"/>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rot="16200000" flipH="1">
            <a:off x="5277453" y="2084965"/>
            <a:ext cx="552870" cy="53501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a:off x="2810190" y="2309703"/>
            <a:ext cx="571491" cy="312713"/>
          </a:xfrm>
          <a:prstGeom prst="bentConnector3">
            <a:avLst>
              <a:gd name="adj1" fmla="val 101065"/>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276953" y="2076039"/>
            <a:ext cx="5865" cy="5682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536313" y="2082113"/>
            <a:ext cx="5865" cy="5682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089075" y="2089811"/>
            <a:ext cx="6130" cy="5439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809687" y="2090618"/>
            <a:ext cx="5865" cy="56826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3615534" y="2074417"/>
            <a:ext cx="5865" cy="5682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4452446" y="2082113"/>
            <a:ext cx="5865" cy="56826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5278045" y="2097508"/>
            <a:ext cx="5865" cy="5682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2130628" y="1682049"/>
            <a:ext cx="5372021" cy="39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Figure 15</a:t>
            </a:r>
            <a:r>
              <a:rPr lang="zh-CN" altLang="en-US" dirty="0" smtClean="0">
                <a:solidFill>
                  <a:schemeClr val="tx1"/>
                </a:solidFill>
              </a:rPr>
              <a:t>*</a:t>
            </a:r>
            <a:r>
              <a:rPr lang="en-US" altLang="zh-CN" dirty="0">
                <a:solidFill>
                  <a:schemeClr val="tx1"/>
                </a:solidFill>
              </a:rPr>
              <a:t>8</a:t>
            </a:r>
            <a:r>
              <a:rPr lang="en-US" altLang="zh-CN" dirty="0" smtClean="0">
                <a:solidFill>
                  <a:schemeClr val="tx1"/>
                </a:solidFill>
              </a:rPr>
              <a:t>bit</a:t>
            </a:r>
            <a:endParaRPr lang="zh-CN" altLang="en-US" dirty="0">
              <a:solidFill>
                <a:schemeClr val="tx1"/>
              </a:solidFill>
            </a:endParaRPr>
          </a:p>
        </p:txBody>
      </p:sp>
      <p:sp>
        <p:nvSpPr>
          <p:cNvPr id="71" name="矩形 70"/>
          <p:cNvSpPr/>
          <p:nvPr/>
        </p:nvSpPr>
        <p:spPr>
          <a:xfrm>
            <a:off x="501066" y="2800230"/>
            <a:ext cx="1246511" cy="846803"/>
          </a:xfrm>
          <a:prstGeom prst="rect">
            <a:avLst/>
          </a:prstGeom>
          <a:solidFill>
            <a:schemeClr val="bg1">
              <a:lumMod val="9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Filter</a:t>
            </a:r>
          </a:p>
          <a:p>
            <a:pPr algn="ctr"/>
            <a:r>
              <a:rPr lang="en-US" altLang="zh-CN" dirty="0" smtClean="0">
                <a:solidFill>
                  <a:schemeClr val="tx1"/>
                </a:solidFill>
              </a:rPr>
              <a:t>9</a:t>
            </a:r>
            <a:r>
              <a:rPr lang="zh-CN" altLang="en-US" dirty="0" smtClean="0">
                <a:solidFill>
                  <a:schemeClr val="tx1"/>
                </a:solidFill>
              </a:rPr>
              <a:t>*</a:t>
            </a:r>
            <a:r>
              <a:rPr lang="en-US" altLang="zh-CN" dirty="0" smtClean="0">
                <a:solidFill>
                  <a:schemeClr val="tx1"/>
                </a:solidFill>
              </a:rPr>
              <a:t>n </a:t>
            </a:r>
            <a:r>
              <a:rPr lang="en-US" altLang="zh-CN" dirty="0">
                <a:solidFill>
                  <a:schemeClr val="tx1"/>
                </a:solidFill>
              </a:rPr>
              <a:t>8</a:t>
            </a:r>
            <a:r>
              <a:rPr lang="en-US" altLang="zh-CN" dirty="0" smtClean="0">
                <a:solidFill>
                  <a:schemeClr val="tx1"/>
                </a:solidFill>
              </a:rPr>
              <a:t>b</a:t>
            </a:r>
            <a:endParaRPr lang="zh-CN" altLang="en-US" dirty="0">
              <a:solidFill>
                <a:schemeClr val="tx1"/>
              </a:solidFill>
            </a:endParaRPr>
          </a:p>
        </p:txBody>
      </p:sp>
      <p:cxnSp>
        <p:nvCxnSpPr>
          <p:cNvPr id="73" name="直接箭头连接符 72"/>
          <p:cNvCxnSpPr/>
          <p:nvPr/>
        </p:nvCxnSpPr>
        <p:spPr>
          <a:xfrm>
            <a:off x="1747577" y="2878883"/>
            <a:ext cx="3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1747577" y="3043475"/>
            <a:ext cx="3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1747577" y="3140395"/>
            <a:ext cx="3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747577" y="3342900"/>
            <a:ext cx="3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1747577" y="3249829"/>
            <a:ext cx="3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1747577" y="3525780"/>
            <a:ext cx="3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1747577" y="3627579"/>
            <a:ext cx="3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1747577" y="2964227"/>
            <a:ext cx="3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1747577" y="3433619"/>
            <a:ext cx="383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198594" y="2500524"/>
            <a:ext cx="427965" cy="299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
        <p:nvSpPr>
          <p:cNvPr id="34" name="矩形 33"/>
          <p:cNvSpPr/>
          <p:nvPr/>
        </p:nvSpPr>
        <p:spPr>
          <a:xfrm>
            <a:off x="6198595" y="3003679"/>
            <a:ext cx="427965" cy="299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
        <p:nvSpPr>
          <p:cNvPr id="35" name="矩形 34"/>
          <p:cNvSpPr/>
          <p:nvPr/>
        </p:nvSpPr>
        <p:spPr>
          <a:xfrm>
            <a:off x="6198594" y="2773888"/>
            <a:ext cx="427965" cy="290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
        <p:nvSpPr>
          <p:cNvPr id="38" name="矩形 37"/>
          <p:cNvSpPr/>
          <p:nvPr/>
        </p:nvSpPr>
        <p:spPr>
          <a:xfrm>
            <a:off x="6198595" y="3288368"/>
            <a:ext cx="427965" cy="299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cxnSp>
        <p:nvCxnSpPr>
          <p:cNvPr id="9" name="直接连接符 8"/>
          <p:cNvCxnSpPr/>
          <p:nvPr/>
        </p:nvCxnSpPr>
        <p:spPr>
          <a:xfrm flipH="1">
            <a:off x="2948826" y="2658076"/>
            <a:ext cx="5136" cy="988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772159" y="2647529"/>
            <a:ext cx="8294" cy="9995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4595534" y="2641453"/>
            <a:ext cx="5136" cy="988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5419211" y="2635320"/>
            <a:ext cx="5136" cy="988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237752" y="2641452"/>
            <a:ext cx="5136" cy="988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2139824" y="2650073"/>
            <a:ext cx="5136" cy="988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对象 39"/>
          <p:cNvGraphicFramePr>
            <a:graphicFrameLocks noChangeAspect="1"/>
          </p:cNvGraphicFramePr>
          <p:nvPr>
            <p:extLst>
              <p:ext uri="{D42A27DB-BD31-4B8C-83A1-F6EECF244321}">
                <p14:modId xmlns:p14="http://schemas.microsoft.com/office/powerpoint/2010/main" val="2153106927"/>
              </p:ext>
            </p:extLst>
          </p:nvPr>
        </p:nvGraphicFramePr>
        <p:xfrm>
          <a:off x="6552036" y="2628910"/>
          <a:ext cx="866775" cy="1018126"/>
        </p:xfrm>
        <a:graphic>
          <a:graphicData uri="http://schemas.openxmlformats.org/presentationml/2006/ole">
            <mc:AlternateContent xmlns:mc="http://schemas.openxmlformats.org/markup-compatibility/2006">
              <mc:Choice xmlns:v="urn:schemas-microsoft-com:vml" Requires="v">
                <p:oleObj spid="_x0000_s2151" name="工作表" r:id="rId6" imgW="866775" imgH="933450" progId="Excel.Sheet.12">
                  <p:embed/>
                </p:oleObj>
              </mc:Choice>
              <mc:Fallback>
                <p:oleObj name="工作表" r:id="rId6" imgW="866775" imgH="933450" progId="Excel.Sheet.12">
                  <p:embed/>
                  <p:pic>
                    <p:nvPicPr>
                      <p:cNvPr id="0" name=""/>
                      <p:cNvPicPr/>
                      <p:nvPr/>
                    </p:nvPicPr>
                    <p:blipFill>
                      <a:blip r:embed="rId7"/>
                      <a:stretch>
                        <a:fillRect/>
                      </a:stretch>
                    </p:blipFill>
                    <p:spPr>
                      <a:xfrm>
                        <a:off x="6552036" y="2628910"/>
                        <a:ext cx="866775" cy="1018126"/>
                      </a:xfrm>
                      <a:prstGeom prst="rect">
                        <a:avLst/>
                      </a:prstGeom>
                    </p:spPr>
                  </p:pic>
                </p:oleObj>
              </mc:Fallback>
            </mc:AlternateContent>
          </a:graphicData>
        </a:graphic>
      </p:graphicFrame>
      <p:cxnSp>
        <p:nvCxnSpPr>
          <p:cNvPr id="60" name="直接连接符 59"/>
          <p:cNvCxnSpPr/>
          <p:nvPr/>
        </p:nvCxnSpPr>
        <p:spPr>
          <a:xfrm flipH="1">
            <a:off x="6552036" y="2650072"/>
            <a:ext cx="5136" cy="988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7263857" y="2097508"/>
            <a:ext cx="10714" cy="53140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肘形连接符 67"/>
          <p:cNvCxnSpPr/>
          <p:nvPr/>
        </p:nvCxnSpPr>
        <p:spPr>
          <a:xfrm>
            <a:off x="6412576" y="2392223"/>
            <a:ext cx="574571" cy="247268"/>
          </a:xfrm>
          <a:prstGeom prst="bentConnector3">
            <a:avLst>
              <a:gd name="adj1" fmla="val 10079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肘形连接符 71"/>
          <p:cNvCxnSpPr/>
          <p:nvPr/>
        </p:nvCxnSpPr>
        <p:spPr>
          <a:xfrm>
            <a:off x="6264612" y="2441083"/>
            <a:ext cx="434952" cy="205660"/>
          </a:xfrm>
          <a:prstGeom prst="bentConnector3">
            <a:avLst>
              <a:gd name="adj1" fmla="val 9927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2536313" y="3647035"/>
            <a:ext cx="0" cy="1963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3349749" y="3647035"/>
            <a:ext cx="0" cy="1963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4190803" y="3647034"/>
            <a:ext cx="0" cy="1963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5032445" y="3647034"/>
            <a:ext cx="0" cy="1963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5843869" y="3647034"/>
            <a:ext cx="0" cy="1963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986374" y="3647034"/>
            <a:ext cx="0" cy="1963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2139824" y="3876826"/>
            <a:ext cx="5372021" cy="3923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Part_sum 13</a:t>
            </a:r>
            <a:r>
              <a:rPr lang="zh-CN" altLang="en-US" dirty="0" smtClean="0">
                <a:solidFill>
                  <a:schemeClr val="tx1"/>
                </a:solidFill>
              </a:rPr>
              <a:t>*</a:t>
            </a:r>
            <a:r>
              <a:rPr lang="en-US" altLang="zh-CN" dirty="0" smtClean="0">
                <a:solidFill>
                  <a:schemeClr val="tx1"/>
                </a:solidFill>
              </a:rPr>
              <a:t>16bit</a:t>
            </a:r>
            <a:endParaRPr lang="zh-CN" altLang="en-US" dirty="0">
              <a:solidFill>
                <a:schemeClr val="tx1"/>
              </a:solidFill>
            </a:endParaRPr>
          </a:p>
        </p:txBody>
      </p:sp>
      <p:sp>
        <p:nvSpPr>
          <p:cNvPr id="89" name="矩形 88"/>
          <p:cNvSpPr/>
          <p:nvPr/>
        </p:nvSpPr>
        <p:spPr>
          <a:xfrm>
            <a:off x="6204326" y="3537395"/>
            <a:ext cx="427965" cy="299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38366490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通用性</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卷积核分割</a:t>
            </a:r>
            <a:r>
              <a:rPr lang="en-US" altLang="zh-CN" dirty="0" smtClean="0"/>
              <a:t>(5x5</a:t>
            </a:r>
            <a:r>
              <a:rPr lang="zh-CN" altLang="en-US" dirty="0" smtClean="0"/>
              <a:t>、</a:t>
            </a:r>
            <a:r>
              <a:rPr lang="en-US" altLang="zh-CN" dirty="0" smtClean="0"/>
              <a:t>7x7</a:t>
            </a:r>
            <a:r>
              <a:rPr lang="zh-CN" altLang="en-US" dirty="0" smtClean="0"/>
              <a:t>、</a:t>
            </a: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11</a:t>
            </a:fld>
            <a:endParaRPr lang="zh-CN" altLang="en-US" dirty="0">
              <a:solidFill>
                <a:srgbClr val="00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572296493"/>
              </p:ext>
            </p:extLst>
          </p:nvPr>
        </p:nvGraphicFramePr>
        <p:xfrm>
          <a:off x="5926429" y="1728519"/>
          <a:ext cx="876300" cy="758190"/>
        </p:xfrm>
        <a:graphic>
          <a:graphicData uri="http://schemas.openxmlformats.org/drawingml/2006/table">
            <a:tbl>
              <a:tblPr/>
              <a:tblGrid>
                <a:gridCol w="292100"/>
                <a:gridCol w="292100"/>
                <a:gridCol w="292100"/>
              </a:tblGrid>
              <a:tr h="252730">
                <a:tc>
                  <a:txBody>
                    <a:bodyPr/>
                    <a:lstStyle/>
                    <a:p>
                      <a:pPr algn="l" fontAlgn="b"/>
                      <a:r>
                        <a:rPr lang="zh-CN" altLang="en-US" sz="1100" b="0" i="0" u="none" strike="noStrike" dirty="0">
                          <a:solidFill>
                            <a:srgbClr val="FFFF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40552308"/>
              </p:ext>
            </p:extLst>
          </p:nvPr>
        </p:nvGraphicFramePr>
        <p:xfrm>
          <a:off x="750832" y="2053171"/>
          <a:ext cx="1328465" cy="1139285"/>
        </p:xfrm>
        <a:graphic>
          <a:graphicData uri="http://schemas.openxmlformats.org/drawingml/2006/table">
            <a:tbl>
              <a:tblPr/>
              <a:tblGrid>
                <a:gridCol w="265693"/>
                <a:gridCol w="265693"/>
                <a:gridCol w="265693"/>
                <a:gridCol w="265693"/>
                <a:gridCol w="265693"/>
              </a:tblGrid>
              <a:tr h="227857">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27857">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a:noFill/>
                    </a:lnL>
                    <a:lnR>
                      <a:noFill/>
                    </a:lnR>
                    <a:lnT>
                      <a:noFill/>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227857">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27857">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27857">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746164" y="2248063"/>
            <a:ext cx="855930" cy="25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3x3</a:t>
            </a:r>
            <a:endParaRPr lang="zh-CN" altLang="en-US" dirty="0">
              <a:solidFill>
                <a:schemeClr val="tx1"/>
              </a:solidFill>
            </a:endParaRPr>
          </a:p>
        </p:txBody>
      </p:sp>
      <p:sp>
        <p:nvSpPr>
          <p:cNvPr id="8" name="矩形 7"/>
          <p:cNvSpPr/>
          <p:nvPr/>
        </p:nvSpPr>
        <p:spPr>
          <a:xfrm>
            <a:off x="1374088" y="2248062"/>
            <a:ext cx="855930" cy="25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3x2</a:t>
            </a:r>
            <a:endParaRPr lang="zh-CN" altLang="en-US" dirty="0">
              <a:solidFill>
                <a:schemeClr val="tx1"/>
              </a:solidFill>
            </a:endParaRPr>
          </a:p>
        </p:txBody>
      </p:sp>
      <p:sp>
        <p:nvSpPr>
          <p:cNvPr id="9" name="矩形 8"/>
          <p:cNvSpPr/>
          <p:nvPr/>
        </p:nvSpPr>
        <p:spPr>
          <a:xfrm>
            <a:off x="716773" y="2823379"/>
            <a:ext cx="855930" cy="25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2x3</a:t>
            </a:r>
            <a:endParaRPr lang="zh-CN" altLang="en-US" dirty="0">
              <a:solidFill>
                <a:schemeClr val="tx1"/>
              </a:solidFill>
            </a:endParaRPr>
          </a:p>
        </p:txBody>
      </p:sp>
      <p:sp>
        <p:nvSpPr>
          <p:cNvPr id="10" name="矩形 9"/>
          <p:cNvSpPr/>
          <p:nvPr/>
        </p:nvSpPr>
        <p:spPr>
          <a:xfrm>
            <a:off x="1382881" y="2821701"/>
            <a:ext cx="855930" cy="25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2x2</a:t>
            </a:r>
            <a:endParaRPr lang="zh-CN" altLang="en-US" dirty="0">
              <a:solidFill>
                <a:schemeClr val="tx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4210633462"/>
              </p:ext>
            </p:extLst>
          </p:nvPr>
        </p:nvGraphicFramePr>
        <p:xfrm>
          <a:off x="652465" y="3855075"/>
          <a:ext cx="2044700" cy="1725710"/>
        </p:xfrm>
        <a:graphic>
          <a:graphicData uri="http://schemas.openxmlformats.org/drawingml/2006/table">
            <a:tbl>
              <a:tblPr/>
              <a:tblGrid>
                <a:gridCol w="292100"/>
                <a:gridCol w="292100"/>
                <a:gridCol w="292100"/>
                <a:gridCol w="292100"/>
                <a:gridCol w="292100"/>
                <a:gridCol w="292100"/>
                <a:gridCol w="292100"/>
              </a:tblGrid>
              <a:tr h="246530">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465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a:noFill/>
                    </a:lnL>
                    <a:lnR>
                      <a:noFill/>
                    </a:lnR>
                    <a:lnT>
                      <a:noFill/>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a:noFill/>
                    </a:lnL>
                    <a:lnR>
                      <a:noFill/>
                    </a:lnR>
                    <a:lnT>
                      <a:noFill/>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465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465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465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a:noFill/>
                    </a:lnL>
                    <a:lnR>
                      <a:noFill/>
                    </a:lnR>
                    <a:lnT>
                      <a:noFill/>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lnL>
                      <a:noFill/>
                    </a:lnL>
                    <a:lnR>
                      <a:noFill/>
                    </a:lnR>
                    <a:lnT>
                      <a:noFill/>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465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465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矩形 11"/>
          <p:cNvSpPr/>
          <p:nvPr/>
        </p:nvSpPr>
        <p:spPr>
          <a:xfrm>
            <a:off x="686055" y="4038355"/>
            <a:ext cx="855930" cy="25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3x3</a:t>
            </a:r>
            <a:endParaRPr lang="zh-CN" altLang="en-US" dirty="0">
              <a:solidFill>
                <a:schemeClr val="tx1"/>
              </a:solidFill>
            </a:endParaRPr>
          </a:p>
        </p:txBody>
      </p:sp>
      <p:sp>
        <p:nvSpPr>
          <p:cNvPr id="13" name="矩形 12"/>
          <p:cNvSpPr/>
          <p:nvPr/>
        </p:nvSpPr>
        <p:spPr>
          <a:xfrm>
            <a:off x="1541985" y="4038355"/>
            <a:ext cx="855930" cy="25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3x3</a:t>
            </a:r>
            <a:endParaRPr lang="zh-CN" altLang="en-US" dirty="0">
              <a:solidFill>
                <a:schemeClr val="tx1"/>
              </a:solidFill>
            </a:endParaRPr>
          </a:p>
        </p:txBody>
      </p:sp>
      <p:sp>
        <p:nvSpPr>
          <p:cNvPr id="14" name="矩形 13"/>
          <p:cNvSpPr/>
          <p:nvPr/>
        </p:nvSpPr>
        <p:spPr>
          <a:xfrm>
            <a:off x="671359" y="4744680"/>
            <a:ext cx="855930" cy="25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3x3</a:t>
            </a:r>
            <a:endParaRPr lang="zh-CN" altLang="en-US" dirty="0">
              <a:solidFill>
                <a:schemeClr val="tx1"/>
              </a:solidFill>
            </a:endParaRPr>
          </a:p>
        </p:txBody>
      </p:sp>
      <p:sp>
        <p:nvSpPr>
          <p:cNvPr id="15" name="矩形 14"/>
          <p:cNvSpPr/>
          <p:nvPr/>
        </p:nvSpPr>
        <p:spPr>
          <a:xfrm>
            <a:off x="1527289" y="4744680"/>
            <a:ext cx="855930" cy="25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3x3</a:t>
            </a:r>
            <a:endParaRPr lang="zh-CN" altLang="en-US" dirty="0">
              <a:solidFill>
                <a:schemeClr val="tx1"/>
              </a:solidFill>
            </a:endParaRPr>
          </a:p>
        </p:txBody>
      </p:sp>
      <p:sp>
        <p:nvSpPr>
          <p:cNvPr id="16" name="矩形 15"/>
          <p:cNvSpPr/>
          <p:nvPr/>
        </p:nvSpPr>
        <p:spPr>
          <a:xfrm>
            <a:off x="671359" y="5318319"/>
            <a:ext cx="855930" cy="25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r>
              <a:rPr lang="en-US" altLang="zh-CN" dirty="0" smtClean="0">
                <a:solidFill>
                  <a:schemeClr val="tx1"/>
                </a:solidFill>
              </a:rPr>
              <a:t>x3</a:t>
            </a:r>
            <a:endParaRPr lang="zh-CN" altLang="en-US" dirty="0">
              <a:solidFill>
                <a:schemeClr val="tx1"/>
              </a:solidFill>
            </a:endParaRPr>
          </a:p>
        </p:txBody>
      </p:sp>
      <p:sp>
        <p:nvSpPr>
          <p:cNvPr id="17" name="矩形 16"/>
          <p:cNvSpPr/>
          <p:nvPr/>
        </p:nvSpPr>
        <p:spPr>
          <a:xfrm>
            <a:off x="1541985" y="5318319"/>
            <a:ext cx="855930" cy="25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r>
              <a:rPr lang="en-US" altLang="zh-CN" dirty="0" smtClean="0">
                <a:solidFill>
                  <a:schemeClr val="tx1"/>
                </a:solidFill>
              </a:rPr>
              <a:t>x3</a:t>
            </a:r>
            <a:endParaRPr lang="zh-CN" altLang="en-US" dirty="0">
              <a:solidFill>
                <a:schemeClr val="tx1"/>
              </a:solidFill>
            </a:endParaRPr>
          </a:p>
        </p:txBody>
      </p:sp>
      <p:sp>
        <p:nvSpPr>
          <p:cNvPr id="18" name="矩形 17"/>
          <p:cNvSpPr/>
          <p:nvPr/>
        </p:nvSpPr>
        <p:spPr>
          <a:xfrm>
            <a:off x="2231462" y="5334213"/>
            <a:ext cx="619422" cy="25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1x1</a:t>
            </a:r>
            <a:endParaRPr lang="zh-CN" altLang="en-US" sz="1600" dirty="0">
              <a:solidFill>
                <a:schemeClr val="tx1"/>
              </a:solidFill>
            </a:endParaRPr>
          </a:p>
        </p:txBody>
      </p:sp>
      <p:sp>
        <p:nvSpPr>
          <p:cNvPr id="19" name="矩形 18"/>
          <p:cNvSpPr/>
          <p:nvPr/>
        </p:nvSpPr>
        <p:spPr>
          <a:xfrm rot="16200000">
            <a:off x="2123710" y="4089379"/>
            <a:ext cx="834930" cy="265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3x1</a:t>
            </a:r>
            <a:endParaRPr lang="zh-CN" altLang="en-US" dirty="0">
              <a:solidFill>
                <a:schemeClr val="tx1"/>
              </a:solidFill>
            </a:endParaRPr>
          </a:p>
        </p:txBody>
      </p:sp>
      <p:sp>
        <p:nvSpPr>
          <p:cNvPr id="20" name="矩形 19"/>
          <p:cNvSpPr/>
          <p:nvPr/>
        </p:nvSpPr>
        <p:spPr>
          <a:xfrm rot="16200000">
            <a:off x="2123708" y="4792907"/>
            <a:ext cx="834932" cy="265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3x1</a:t>
            </a:r>
            <a:endParaRPr lang="zh-CN" altLang="en-US" dirty="0">
              <a:solidFill>
                <a:schemeClr val="tx1"/>
              </a:solidFill>
            </a:endParaRPr>
          </a:p>
        </p:txBody>
      </p:sp>
      <p:graphicFrame>
        <p:nvGraphicFramePr>
          <p:cNvPr id="21" name="表格 20"/>
          <p:cNvGraphicFramePr>
            <a:graphicFrameLocks noGrp="1"/>
          </p:cNvGraphicFramePr>
          <p:nvPr>
            <p:extLst>
              <p:ext uri="{D42A27DB-BD31-4B8C-83A1-F6EECF244321}">
                <p14:modId xmlns:p14="http://schemas.microsoft.com/office/powerpoint/2010/main" val="1105039152"/>
              </p:ext>
            </p:extLst>
          </p:nvPr>
        </p:nvGraphicFramePr>
        <p:xfrm>
          <a:off x="4867581" y="1731151"/>
          <a:ext cx="876300" cy="758190"/>
        </p:xfrm>
        <a:graphic>
          <a:graphicData uri="http://schemas.openxmlformats.org/drawingml/2006/table">
            <a:tbl>
              <a:tblPr/>
              <a:tblGrid>
                <a:gridCol w="292100"/>
                <a:gridCol w="292100"/>
                <a:gridCol w="292100"/>
              </a:tblGrid>
              <a:tr h="252730">
                <a:tc>
                  <a:txBody>
                    <a:bodyPr/>
                    <a:lstStyle/>
                    <a:p>
                      <a:pPr algn="l" fontAlgn="b"/>
                      <a:r>
                        <a:rPr lang="zh-CN" altLang="en-US" sz="1100" b="0" i="0" u="none" strike="noStrike" dirty="0">
                          <a:solidFill>
                            <a:srgbClr val="FFFF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1068445882"/>
              </p:ext>
            </p:extLst>
          </p:nvPr>
        </p:nvGraphicFramePr>
        <p:xfrm>
          <a:off x="3780534" y="2755500"/>
          <a:ext cx="876300" cy="758190"/>
        </p:xfrm>
        <a:graphic>
          <a:graphicData uri="http://schemas.openxmlformats.org/drawingml/2006/table">
            <a:tbl>
              <a:tblPr/>
              <a:tblGrid>
                <a:gridCol w="292100"/>
                <a:gridCol w="292100"/>
                <a:gridCol w="292100"/>
              </a:tblGrid>
              <a:tr h="252730">
                <a:tc>
                  <a:txBody>
                    <a:bodyPr/>
                    <a:lstStyle/>
                    <a:p>
                      <a:pPr algn="l" fontAlgn="b"/>
                      <a:r>
                        <a:rPr lang="zh-CN" altLang="en-US" sz="1100" b="0" i="0" u="none" strike="noStrike">
                          <a:solidFill>
                            <a:srgbClr val="FFFF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457404839"/>
              </p:ext>
            </p:extLst>
          </p:nvPr>
        </p:nvGraphicFramePr>
        <p:xfrm>
          <a:off x="4842981" y="2755500"/>
          <a:ext cx="876300" cy="758190"/>
        </p:xfrm>
        <a:graphic>
          <a:graphicData uri="http://schemas.openxmlformats.org/drawingml/2006/table">
            <a:tbl>
              <a:tblPr/>
              <a:tblGrid>
                <a:gridCol w="292100"/>
                <a:gridCol w="292100"/>
                <a:gridCol w="292100"/>
              </a:tblGrid>
              <a:tr h="252730">
                <a:tc>
                  <a:txBody>
                    <a:bodyPr/>
                    <a:lstStyle/>
                    <a:p>
                      <a:pPr algn="l" fontAlgn="b"/>
                      <a:r>
                        <a:rPr lang="zh-CN" altLang="en-US" sz="1100" b="0" i="0" u="none" strike="noStrike">
                          <a:solidFill>
                            <a:srgbClr val="FFFF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3281409730"/>
              </p:ext>
            </p:extLst>
          </p:nvPr>
        </p:nvGraphicFramePr>
        <p:xfrm>
          <a:off x="5940261" y="2755500"/>
          <a:ext cx="876300" cy="758190"/>
        </p:xfrm>
        <a:graphic>
          <a:graphicData uri="http://schemas.openxmlformats.org/drawingml/2006/table">
            <a:tbl>
              <a:tblPr/>
              <a:tblGrid>
                <a:gridCol w="292100"/>
                <a:gridCol w="292100"/>
                <a:gridCol w="292100"/>
              </a:tblGrid>
              <a:tr h="252730">
                <a:tc>
                  <a:txBody>
                    <a:bodyPr/>
                    <a:lstStyle/>
                    <a:p>
                      <a:pPr algn="l" fontAlgn="b"/>
                      <a:r>
                        <a:rPr lang="zh-CN" altLang="en-US" sz="1100" b="0" i="0" u="none" strike="noStrike">
                          <a:solidFill>
                            <a:srgbClr val="FFFF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4202804461"/>
              </p:ext>
            </p:extLst>
          </p:nvPr>
        </p:nvGraphicFramePr>
        <p:xfrm>
          <a:off x="7005610" y="2755500"/>
          <a:ext cx="876300" cy="758190"/>
        </p:xfrm>
        <a:graphic>
          <a:graphicData uri="http://schemas.openxmlformats.org/drawingml/2006/table">
            <a:tbl>
              <a:tblPr/>
              <a:tblGrid>
                <a:gridCol w="292100"/>
                <a:gridCol w="292100"/>
                <a:gridCol w="292100"/>
              </a:tblGrid>
              <a:tr h="252730">
                <a:tc>
                  <a:txBody>
                    <a:bodyPr/>
                    <a:lstStyle/>
                    <a:p>
                      <a:pPr algn="l" fontAlgn="b"/>
                      <a:r>
                        <a:rPr lang="zh-CN" altLang="en-US" sz="1100" b="0" i="0" u="none" strike="noStrike">
                          <a:solidFill>
                            <a:srgbClr val="FFFF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3713001460"/>
              </p:ext>
            </p:extLst>
          </p:nvPr>
        </p:nvGraphicFramePr>
        <p:xfrm>
          <a:off x="3781533" y="1731939"/>
          <a:ext cx="876300" cy="758190"/>
        </p:xfrm>
        <a:graphic>
          <a:graphicData uri="http://schemas.openxmlformats.org/drawingml/2006/table">
            <a:tbl>
              <a:tblPr/>
              <a:tblGrid>
                <a:gridCol w="292100"/>
                <a:gridCol w="292100"/>
                <a:gridCol w="292100"/>
              </a:tblGrid>
              <a:tr h="252730">
                <a:tc>
                  <a:txBody>
                    <a:bodyPr/>
                    <a:lstStyle/>
                    <a:p>
                      <a:pPr algn="l" fontAlgn="b"/>
                      <a:r>
                        <a:rPr lang="zh-CN" altLang="en-US" sz="1100" b="0" i="0" u="none" strike="noStrike" dirty="0">
                          <a:solidFill>
                            <a:srgbClr val="FFFF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52730">
                <a:tc>
                  <a:txBody>
                    <a:bodyPr/>
                    <a:lstStyle/>
                    <a:p>
                      <a:pPr algn="l" fontAlgn="b"/>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11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
        <p:nvSpPr>
          <p:cNvPr id="27" name="矩形 26"/>
          <p:cNvSpPr/>
          <p:nvPr/>
        </p:nvSpPr>
        <p:spPr>
          <a:xfrm>
            <a:off x="3798860" y="2484209"/>
            <a:ext cx="855930" cy="265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3x3</a:t>
            </a:r>
            <a:endParaRPr lang="zh-CN" altLang="en-US" sz="1400" dirty="0">
              <a:solidFill>
                <a:schemeClr val="tx1"/>
              </a:solidFill>
            </a:endParaRPr>
          </a:p>
        </p:txBody>
      </p:sp>
      <p:sp>
        <p:nvSpPr>
          <p:cNvPr id="28" name="矩形 27"/>
          <p:cNvSpPr/>
          <p:nvPr/>
        </p:nvSpPr>
        <p:spPr>
          <a:xfrm>
            <a:off x="4965433" y="2481625"/>
            <a:ext cx="619422" cy="265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2x2</a:t>
            </a:r>
            <a:endParaRPr lang="zh-CN" altLang="en-US" sz="1400" dirty="0">
              <a:solidFill>
                <a:schemeClr val="tx1"/>
              </a:solidFill>
            </a:endParaRPr>
          </a:p>
        </p:txBody>
      </p:sp>
      <p:sp>
        <p:nvSpPr>
          <p:cNvPr id="29" name="矩形 28"/>
          <p:cNvSpPr/>
          <p:nvPr/>
        </p:nvSpPr>
        <p:spPr>
          <a:xfrm>
            <a:off x="5895498" y="2490129"/>
            <a:ext cx="855930" cy="265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1x1</a:t>
            </a:r>
            <a:endParaRPr lang="zh-CN" altLang="en-US" sz="1400" dirty="0">
              <a:solidFill>
                <a:schemeClr val="tx1"/>
              </a:solidFill>
            </a:endParaRPr>
          </a:p>
        </p:txBody>
      </p:sp>
      <p:sp>
        <p:nvSpPr>
          <p:cNvPr id="30" name="矩形 29"/>
          <p:cNvSpPr/>
          <p:nvPr/>
        </p:nvSpPr>
        <p:spPr>
          <a:xfrm>
            <a:off x="3798860" y="3520902"/>
            <a:ext cx="855930" cy="265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3x2</a:t>
            </a:r>
            <a:endParaRPr lang="zh-CN" altLang="en-US" sz="1400" dirty="0">
              <a:solidFill>
                <a:schemeClr val="tx1"/>
              </a:solidFill>
            </a:endParaRPr>
          </a:p>
        </p:txBody>
      </p:sp>
      <p:sp>
        <p:nvSpPr>
          <p:cNvPr id="31" name="矩形 30"/>
          <p:cNvSpPr/>
          <p:nvPr/>
        </p:nvSpPr>
        <p:spPr>
          <a:xfrm>
            <a:off x="4847179" y="3520902"/>
            <a:ext cx="855930" cy="265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2x3</a:t>
            </a:r>
            <a:endParaRPr lang="zh-CN" altLang="en-US" sz="1400" dirty="0">
              <a:solidFill>
                <a:schemeClr val="tx1"/>
              </a:solidFill>
            </a:endParaRPr>
          </a:p>
        </p:txBody>
      </p:sp>
      <p:sp>
        <p:nvSpPr>
          <p:cNvPr id="32" name="矩形 31"/>
          <p:cNvSpPr/>
          <p:nvPr/>
        </p:nvSpPr>
        <p:spPr>
          <a:xfrm>
            <a:off x="5953167" y="3520902"/>
            <a:ext cx="855930" cy="265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1</a:t>
            </a:r>
            <a:r>
              <a:rPr lang="en-US" altLang="zh-CN" sz="1400" dirty="0" smtClean="0">
                <a:solidFill>
                  <a:schemeClr val="tx1"/>
                </a:solidFill>
              </a:rPr>
              <a:t>x3</a:t>
            </a:r>
            <a:endParaRPr lang="zh-CN" altLang="en-US" sz="1400" dirty="0">
              <a:solidFill>
                <a:schemeClr val="tx1"/>
              </a:solidFill>
            </a:endParaRPr>
          </a:p>
        </p:txBody>
      </p:sp>
      <p:sp>
        <p:nvSpPr>
          <p:cNvPr id="33" name="矩形 32"/>
          <p:cNvSpPr/>
          <p:nvPr/>
        </p:nvSpPr>
        <p:spPr>
          <a:xfrm>
            <a:off x="6986404" y="3518596"/>
            <a:ext cx="855930" cy="265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3x1</a:t>
            </a:r>
            <a:endParaRPr lang="zh-CN" altLang="en-US" sz="1400" dirty="0">
              <a:solidFill>
                <a:schemeClr val="tx1"/>
              </a:solidFill>
            </a:endParaRPr>
          </a:p>
        </p:txBody>
      </p:sp>
      <p:sp>
        <p:nvSpPr>
          <p:cNvPr id="34" name="矩形 33"/>
          <p:cNvSpPr/>
          <p:nvPr/>
        </p:nvSpPr>
        <p:spPr>
          <a:xfrm>
            <a:off x="926840" y="3286805"/>
            <a:ext cx="855930" cy="25886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5x5</a:t>
            </a:r>
            <a:endParaRPr lang="zh-CN" altLang="en-US" dirty="0">
              <a:solidFill>
                <a:schemeClr val="tx1"/>
              </a:solidFill>
            </a:endParaRPr>
          </a:p>
        </p:txBody>
      </p:sp>
      <p:sp>
        <p:nvSpPr>
          <p:cNvPr id="35" name="矩形 34"/>
          <p:cNvSpPr/>
          <p:nvPr/>
        </p:nvSpPr>
        <p:spPr>
          <a:xfrm>
            <a:off x="1189979" y="5680541"/>
            <a:ext cx="855930" cy="25886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7x7</a:t>
            </a:r>
            <a:endParaRPr lang="zh-CN" altLang="en-US" dirty="0">
              <a:solidFill>
                <a:schemeClr val="tx1"/>
              </a:solidFill>
            </a:endParaRPr>
          </a:p>
        </p:txBody>
      </p:sp>
      <p:pic>
        <p:nvPicPr>
          <p:cNvPr id="36" name="图片 35"/>
          <p:cNvPicPr>
            <a:picLocks noChangeAspect="1"/>
          </p:cNvPicPr>
          <p:nvPr/>
        </p:nvPicPr>
        <p:blipFill>
          <a:blip r:embed="rId3"/>
          <a:stretch>
            <a:fillRect/>
          </a:stretch>
        </p:blipFill>
        <p:spPr>
          <a:xfrm>
            <a:off x="3599171" y="3945233"/>
            <a:ext cx="3610427" cy="2795652"/>
          </a:xfrm>
          <a:prstGeom prst="rect">
            <a:avLst/>
          </a:prstGeom>
        </p:spPr>
      </p:pic>
    </p:spTree>
    <p:extLst>
      <p:ext uri="{BB962C8B-B14F-4D97-AF65-F5344CB8AC3E}">
        <p14:creationId xmlns:p14="http://schemas.microsoft.com/office/powerpoint/2010/main" val="492784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芯片结构图</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12</a:t>
            </a:fld>
            <a:endParaRPr lang="zh-CN" altLang="en-US">
              <a:solidFill>
                <a:srgbClr val="000000"/>
              </a:solidFill>
            </a:endParaRPr>
          </a:p>
        </p:txBody>
      </p:sp>
      <p:pic>
        <p:nvPicPr>
          <p:cNvPr id="34" name="图片 33"/>
          <p:cNvPicPr>
            <a:picLocks noChangeAspect="1"/>
          </p:cNvPicPr>
          <p:nvPr/>
        </p:nvPicPr>
        <p:blipFill>
          <a:blip r:embed="rId3"/>
          <a:stretch>
            <a:fillRect/>
          </a:stretch>
        </p:blipFill>
        <p:spPr>
          <a:xfrm>
            <a:off x="381000" y="1476375"/>
            <a:ext cx="8477250" cy="4343400"/>
          </a:xfrm>
          <a:prstGeom prst="rect">
            <a:avLst/>
          </a:prstGeom>
        </p:spPr>
      </p:pic>
    </p:spTree>
    <p:extLst>
      <p:ext uri="{BB962C8B-B14F-4D97-AF65-F5344CB8AC3E}">
        <p14:creationId xmlns:p14="http://schemas.microsoft.com/office/powerpoint/2010/main" val="4160321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高效指令集设计</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13</a:t>
            </a:fld>
            <a:endParaRPr lang="zh-CN" altLang="en-US">
              <a:solidFill>
                <a:srgbClr val="000000"/>
              </a:solidFill>
            </a:endParaRPr>
          </a:p>
        </p:txBody>
      </p:sp>
      <p:pic>
        <p:nvPicPr>
          <p:cNvPr id="5" name="图片 4"/>
          <p:cNvPicPr>
            <a:picLocks noChangeAspect="1"/>
          </p:cNvPicPr>
          <p:nvPr/>
        </p:nvPicPr>
        <p:blipFill>
          <a:blip r:embed="rId3"/>
          <a:stretch>
            <a:fillRect/>
          </a:stretch>
        </p:blipFill>
        <p:spPr>
          <a:xfrm>
            <a:off x="1025335" y="1559027"/>
            <a:ext cx="7094444" cy="3634906"/>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522117" y="1082825"/>
                <a:ext cx="8088483" cy="307777"/>
              </a:xfrm>
              <a:prstGeom prst="rect">
                <a:avLst/>
              </a:prstGeom>
              <a:noFill/>
            </p:spPr>
            <p:txBody>
              <a:bodyPr wrap="square" lIns="0" tIns="0" rIns="0" bIns="0" rtlCol="0">
                <a:spAutoFit/>
              </a:bodyPr>
              <a:lstStyle/>
              <a:p>
                <a:pPr algn="ctr"/>
                <a14:m>
                  <m:oMath xmlns:m="http://schemas.openxmlformats.org/officeDocument/2006/math">
                    <m:r>
                      <m:rPr>
                        <m:sty m:val="p"/>
                      </m:rPr>
                      <a:rPr lang="en-US" altLang="zh-CN" sz="2000" i="1" smtClean="0">
                        <a:latin typeface="Cambria Math" panose="02040503050406030204" pitchFamily="18" charset="0"/>
                      </a:rPr>
                      <m:t>P</m:t>
                    </m:r>
                    <m:r>
                      <m:rPr>
                        <m:sty m:val="p"/>
                      </m:rPr>
                      <a:rPr lang="en-US" altLang="zh-CN" sz="2000" i="1">
                        <a:latin typeface="Cambria Math" panose="02040503050406030204" pitchFamily="18" charset="0"/>
                      </a:rPr>
                      <m:t>erformance</m:t>
                    </m:r>
                  </m:oMath>
                </a14:m>
                <a:r>
                  <a:rPr lang="zh-CN" altLang="en-US"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𝑜𝑓</m:t>
                    </m:r>
                    <m:r>
                      <a:rPr lang="en-US" altLang="zh-CN" sz="2000" b="0" i="1" smtClean="0">
                        <a:latin typeface="Cambria Math" panose="02040503050406030204" pitchFamily="18" charset="0"/>
                      </a:rPr>
                      <m:t> </m:t>
                    </m:r>
                    <m:r>
                      <m:rPr>
                        <m:sty m:val="p"/>
                      </m:rPr>
                      <a:rPr lang="en-US" altLang="zh-CN" sz="2000" i="1">
                        <a:latin typeface="Cambria Math" panose="02040503050406030204" pitchFamily="18" charset="0"/>
                      </a:rPr>
                      <m:t>multipli</m:t>
                    </m:r>
                    <m:r>
                      <m:rPr>
                        <m:sty m:val="p"/>
                      </m:rPr>
                      <a:rPr lang="en-US" altLang="zh-CN" sz="2000" i="1" smtClean="0">
                        <a:latin typeface="Cambria Math" panose="02040503050406030204" pitchFamily="18" charset="0"/>
                      </a:rPr>
                      <m:t>er</m:t>
                    </m:r>
                  </m:oMath>
                </a14:m>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Frequency </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utilization percentage</a:t>
                </a:r>
              </a:p>
            </p:txBody>
          </p:sp>
        </mc:Choice>
        <mc:Fallback xmlns="">
          <p:sp>
            <p:nvSpPr>
              <p:cNvPr id="6" name="文本框 5"/>
              <p:cNvSpPr txBox="1">
                <a:spLocks noRot="1" noChangeAspect="1" noMove="1" noResize="1" noEditPoints="1" noAdjustHandles="1" noChangeArrowheads="1" noChangeShapeType="1" noTextEdit="1"/>
              </p:cNvSpPr>
              <p:nvPr/>
            </p:nvSpPr>
            <p:spPr>
              <a:xfrm>
                <a:off x="522117" y="1082825"/>
                <a:ext cx="8088483" cy="307777"/>
              </a:xfrm>
              <a:prstGeom prst="rect">
                <a:avLst/>
              </a:prstGeom>
              <a:blipFill rotWithShape="0">
                <a:blip r:embed="rId4"/>
                <a:stretch>
                  <a:fillRect t="-26000" b="-50000"/>
                </a:stretch>
              </a:blipFill>
            </p:spPr>
            <p:txBody>
              <a:bodyPr/>
              <a:lstStyle/>
              <a:p>
                <a:r>
                  <a:rPr lang="zh-CN" altLang="en-US">
                    <a:noFill/>
                  </a:rPr>
                  <a:t> </a:t>
                </a:r>
              </a:p>
            </p:txBody>
          </p:sp>
        </mc:Fallback>
      </mc:AlternateContent>
      <p:sp>
        <p:nvSpPr>
          <p:cNvPr id="7" name="文本框 6"/>
          <p:cNvSpPr txBox="1"/>
          <p:nvPr/>
        </p:nvSpPr>
        <p:spPr>
          <a:xfrm>
            <a:off x="1649912" y="5526231"/>
            <a:ext cx="5832892" cy="523220"/>
          </a:xfrm>
          <a:prstGeom prst="rect">
            <a:avLst/>
          </a:prstGeom>
          <a:noFill/>
        </p:spPr>
        <p:txBody>
          <a:bodyPr wrap="square" rtlCol="0">
            <a:spAutoFit/>
          </a:bodyPr>
          <a:lstStyle/>
          <a:p>
            <a:r>
              <a:rPr lang="zh-CN" altLang="en-US" sz="2800" dirty="0" smtClean="0">
                <a:solidFill>
                  <a:srgbClr val="4672C4"/>
                </a:solidFill>
              </a:rPr>
              <a:t>乘法器利用率</a:t>
            </a:r>
            <a:r>
              <a:rPr lang="en-US" altLang="zh-CN" sz="2800" dirty="0" smtClean="0"/>
              <a:t>	</a:t>
            </a:r>
            <a:r>
              <a:rPr lang="en-US" altLang="zh-CN" sz="2800" dirty="0" smtClean="0">
                <a:solidFill>
                  <a:srgbClr val="FF0000"/>
                </a:solidFill>
              </a:rPr>
              <a:t>VS</a:t>
            </a:r>
            <a:r>
              <a:rPr lang="en-US" altLang="zh-CN" sz="2800" dirty="0" smtClean="0"/>
              <a:t>	</a:t>
            </a:r>
            <a:r>
              <a:rPr lang="zh-CN" altLang="en-US" sz="2800" dirty="0" smtClean="0">
                <a:solidFill>
                  <a:srgbClr val="4672C4"/>
                </a:solidFill>
              </a:rPr>
              <a:t>指令长度</a:t>
            </a:r>
            <a:endParaRPr lang="en-US" altLang="zh-CN" sz="3200" dirty="0">
              <a:solidFill>
                <a:srgbClr val="4672C4"/>
              </a:solidFill>
            </a:endParaRPr>
          </a:p>
        </p:txBody>
      </p:sp>
    </p:spTree>
    <p:extLst>
      <p:ext uri="{BB962C8B-B14F-4D97-AF65-F5344CB8AC3E}">
        <p14:creationId xmlns:p14="http://schemas.microsoft.com/office/powerpoint/2010/main" val="297837157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en-US" altLang="zh-CN" dirty="0" smtClean="0"/>
              <a:t>-&gt;</a:t>
            </a:r>
            <a:r>
              <a:rPr lang="zh-CN" altLang="en-US" dirty="0" smtClean="0"/>
              <a:t>指令</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14</a:t>
            </a:fld>
            <a:endParaRPr lang="zh-CN" altLang="en-US">
              <a:solidFill>
                <a:srgbClr val="000000"/>
              </a:solidFill>
            </a:endParaRPr>
          </a:p>
        </p:txBody>
      </p:sp>
      <p:pic>
        <p:nvPicPr>
          <p:cNvPr id="6" name="图片 5"/>
          <p:cNvPicPr>
            <a:picLocks noChangeAspect="1"/>
          </p:cNvPicPr>
          <p:nvPr/>
        </p:nvPicPr>
        <p:blipFill>
          <a:blip r:embed="rId3"/>
          <a:stretch>
            <a:fillRect/>
          </a:stretch>
        </p:blipFill>
        <p:spPr>
          <a:xfrm>
            <a:off x="177798" y="1418595"/>
            <a:ext cx="3495675" cy="1695450"/>
          </a:xfrm>
          <a:prstGeom prst="rect">
            <a:avLst/>
          </a:prstGeom>
        </p:spPr>
      </p:pic>
      <p:sp>
        <p:nvSpPr>
          <p:cNvPr id="7" name="矩形 6"/>
          <p:cNvSpPr/>
          <p:nvPr/>
        </p:nvSpPr>
        <p:spPr>
          <a:xfrm>
            <a:off x="113769" y="959301"/>
            <a:ext cx="1947334" cy="249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MATLAB Code</a:t>
            </a:r>
            <a:endParaRPr lang="zh-CN" altLang="en-US" b="1" dirty="0">
              <a:solidFill>
                <a:schemeClr val="tx1"/>
              </a:solidFill>
            </a:endParaRPr>
          </a:p>
        </p:txBody>
      </p:sp>
      <p:pic>
        <p:nvPicPr>
          <p:cNvPr id="5" name="图片 4"/>
          <p:cNvPicPr>
            <a:picLocks noChangeAspect="1"/>
          </p:cNvPicPr>
          <p:nvPr/>
        </p:nvPicPr>
        <p:blipFill>
          <a:blip r:embed="rId4"/>
          <a:stretch>
            <a:fillRect/>
          </a:stretch>
        </p:blipFill>
        <p:spPr>
          <a:xfrm>
            <a:off x="2766549" y="4630994"/>
            <a:ext cx="6266966" cy="1567793"/>
          </a:xfrm>
          <a:prstGeom prst="rect">
            <a:avLst/>
          </a:prstGeom>
        </p:spPr>
      </p:pic>
      <p:sp>
        <p:nvSpPr>
          <p:cNvPr id="10" name="矩形 9"/>
          <p:cNvSpPr/>
          <p:nvPr/>
        </p:nvSpPr>
        <p:spPr>
          <a:xfrm>
            <a:off x="1263476" y="2844143"/>
            <a:ext cx="820653" cy="383578"/>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Mem</a:t>
            </a:r>
            <a:endParaRPr lang="zh-CN" altLang="en-US" dirty="0">
              <a:solidFill>
                <a:schemeClr val="tx1"/>
              </a:solidFill>
            </a:endParaRPr>
          </a:p>
        </p:txBody>
      </p:sp>
      <p:sp>
        <p:nvSpPr>
          <p:cNvPr id="11" name="矩形 10"/>
          <p:cNvSpPr/>
          <p:nvPr/>
        </p:nvSpPr>
        <p:spPr>
          <a:xfrm>
            <a:off x="1056424" y="3728464"/>
            <a:ext cx="563465" cy="383578"/>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IB</a:t>
            </a:r>
            <a:endParaRPr lang="zh-CN" altLang="en-US" dirty="0">
              <a:solidFill>
                <a:schemeClr val="tx1"/>
              </a:solidFill>
            </a:endParaRPr>
          </a:p>
        </p:txBody>
      </p:sp>
      <p:sp>
        <p:nvSpPr>
          <p:cNvPr id="12" name="矩形 11"/>
          <p:cNvSpPr/>
          <p:nvPr/>
        </p:nvSpPr>
        <p:spPr>
          <a:xfrm>
            <a:off x="1811401" y="3730877"/>
            <a:ext cx="545455" cy="383578"/>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r>
              <a:rPr lang="en-US" altLang="zh-CN" dirty="0" smtClean="0">
                <a:solidFill>
                  <a:schemeClr val="tx1"/>
                </a:solidFill>
              </a:rPr>
              <a:t>B</a:t>
            </a:r>
            <a:endParaRPr lang="zh-CN" altLang="en-US" dirty="0">
              <a:solidFill>
                <a:schemeClr val="tx1"/>
              </a:solidFill>
            </a:endParaRPr>
          </a:p>
        </p:txBody>
      </p:sp>
      <p:sp>
        <p:nvSpPr>
          <p:cNvPr id="14" name="矩形 13"/>
          <p:cNvSpPr/>
          <p:nvPr/>
        </p:nvSpPr>
        <p:spPr>
          <a:xfrm>
            <a:off x="1056425" y="4364984"/>
            <a:ext cx="1300432" cy="594940"/>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Conv</a:t>
            </a:r>
            <a:r>
              <a:rPr lang="en-US" altLang="zh-CN" dirty="0" smtClean="0">
                <a:solidFill>
                  <a:schemeClr val="tx1"/>
                </a:solidFill>
              </a:rPr>
              <a:t> Kernel</a:t>
            </a:r>
            <a:endParaRPr lang="zh-CN" altLang="en-US" dirty="0">
              <a:solidFill>
                <a:schemeClr val="tx1"/>
              </a:solidFill>
            </a:endParaRPr>
          </a:p>
        </p:txBody>
      </p:sp>
      <p:sp>
        <p:nvSpPr>
          <p:cNvPr id="15" name="矩形 14"/>
          <p:cNvSpPr/>
          <p:nvPr/>
        </p:nvSpPr>
        <p:spPr>
          <a:xfrm>
            <a:off x="1296314" y="5249305"/>
            <a:ext cx="820653" cy="383578"/>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16" name="矩形 15"/>
          <p:cNvSpPr/>
          <p:nvPr/>
        </p:nvSpPr>
        <p:spPr>
          <a:xfrm>
            <a:off x="1296313" y="5922264"/>
            <a:ext cx="820653" cy="383578"/>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OB</a:t>
            </a:r>
            <a:endParaRPr lang="zh-CN" altLang="en-US" dirty="0">
              <a:solidFill>
                <a:schemeClr val="tx1"/>
              </a:solidFill>
            </a:endParaRPr>
          </a:p>
        </p:txBody>
      </p:sp>
      <p:cxnSp>
        <p:nvCxnSpPr>
          <p:cNvPr id="17" name="直接箭头连接符 16"/>
          <p:cNvCxnSpPr>
            <a:stCxn id="10" idx="2"/>
            <a:endCxn id="11" idx="0"/>
          </p:cNvCxnSpPr>
          <p:nvPr/>
        </p:nvCxnSpPr>
        <p:spPr>
          <a:xfrm flipH="1">
            <a:off x="1338157" y="3227721"/>
            <a:ext cx="335646" cy="500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2"/>
            <a:endCxn id="12" idx="0"/>
          </p:cNvCxnSpPr>
          <p:nvPr/>
        </p:nvCxnSpPr>
        <p:spPr>
          <a:xfrm>
            <a:off x="1673803" y="3227721"/>
            <a:ext cx="410326" cy="503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2"/>
          </p:cNvCxnSpPr>
          <p:nvPr/>
        </p:nvCxnSpPr>
        <p:spPr>
          <a:xfrm flipH="1">
            <a:off x="1338156" y="4112042"/>
            <a:ext cx="1" cy="252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2082341" y="4107562"/>
            <a:ext cx="1" cy="252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2"/>
          </p:cNvCxnSpPr>
          <p:nvPr/>
        </p:nvCxnSpPr>
        <p:spPr>
          <a:xfrm flipH="1">
            <a:off x="1706640" y="4959924"/>
            <a:ext cx="1" cy="289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5" idx="2"/>
          </p:cNvCxnSpPr>
          <p:nvPr/>
        </p:nvCxnSpPr>
        <p:spPr>
          <a:xfrm flipH="1">
            <a:off x="1706006" y="5632883"/>
            <a:ext cx="635" cy="289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6" idx="3"/>
            <a:endCxn id="15" idx="3"/>
          </p:cNvCxnSpPr>
          <p:nvPr/>
        </p:nvCxnSpPr>
        <p:spPr>
          <a:xfrm flipV="1">
            <a:off x="2116966" y="5441094"/>
            <a:ext cx="1" cy="672959"/>
          </a:xfrm>
          <a:prstGeom prst="bentConnector3">
            <a:avLst>
              <a:gd name="adj1" fmla="val 228601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6" idx="3"/>
            <a:endCxn id="10" idx="3"/>
          </p:cNvCxnSpPr>
          <p:nvPr/>
        </p:nvCxnSpPr>
        <p:spPr>
          <a:xfrm flipH="1" flipV="1">
            <a:off x="2084129" y="3035932"/>
            <a:ext cx="32837" cy="3078121"/>
          </a:xfrm>
          <a:prstGeom prst="bentConnector3">
            <a:avLst>
              <a:gd name="adj1" fmla="val -15228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110550" y="3964072"/>
            <a:ext cx="865620" cy="709"/>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05886" y="3020472"/>
            <a:ext cx="865620" cy="709"/>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5886" y="5104614"/>
            <a:ext cx="865620" cy="709"/>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105886" y="6113344"/>
            <a:ext cx="865620" cy="709"/>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3908" y="3186552"/>
            <a:ext cx="989677" cy="646331"/>
          </a:xfrm>
          <a:prstGeom prst="rect">
            <a:avLst/>
          </a:prstGeom>
          <a:solidFill>
            <a:srgbClr val="FFC000"/>
          </a:solidFill>
        </p:spPr>
        <p:txBody>
          <a:bodyPr wrap="square">
            <a:spAutoFit/>
          </a:bodyPr>
          <a:lstStyle/>
          <a:p>
            <a:r>
              <a:rPr lang="en-US" altLang="zh-CN" dirty="0">
                <a:solidFill>
                  <a:srgbClr val="000000"/>
                </a:solidFill>
                <a:latin typeface="宋体" panose="02010600030101010101" pitchFamily="2" charset="-122"/>
                <a:ea typeface="宋体" panose="02010600030101010101" pitchFamily="2" charset="-122"/>
              </a:rPr>
              <a:t>Mem-&gt;</a:t>
            </a:r>
            <a:r>
              <a:rPr lang="en-US" altLang="zh-CN" dirty="0" smtClean="0">
                <a:solidFill>
                  <a:srgbClr val="000000"/>
                </a:solidFill>
                <a:latin typeface="宋体" panose="02010600030101010101" pitchFamily="2" charset="-122"/>
                <a:ea typeface="宋体" panose="02010600030101010101" pitchFamily="2" charset="-122"/>
              </a:rPr>
              <a:t>IB</a:t>
            </a:r>
          </a:p>
          <a:p>
            <a:r>
              <a:rPr lang="en-US" altLang="zh-CN" dirty="0" err="1" smtClean="0">
                <a:solidFill>
                  <a:srgbClr val="000000"/>
                </a:solidFill>
                <a:latin typeface="宋体" panose="02010600030101010101" pitchFamily="2" charset="-122"/>
                <a:ea typeface="宋体" panose="02010600030101010101" pitchFamily="2" charset="-122"/>
              </a:rPr>
              <a:t>Mem</a:t>
            </a:r>
            <a:r>
              <a:rPr lang="en-US" altLang="zh-CN" dirty="0" smtClean="0">
                <a:solidFill>
                  <a:srgbClr val="000000"/>
                </a:solidFill>
                <a:latin typeface="宋体" panose="02010600030101010101" pitchFamily="2" charset="-122"/>
                <a:ea typeface="宋体" panose="02010600030101010101" pitchFamily="2" charset="-122"/>
              </a:rPr>
              <a:t>-&gt;FB</a:t>
            </a:r>
            <a:r>
              <a:rPr lang="en-US" altLang="zh-CN" dirty="0" smtClean="0"/>
              <a:t> </a:t>
            </a:r>
            <a:endParaRPr lang="zh-CN" altLang="en-US" dirty="0"/>
          </a:p>
        </p:txBody>
      </p:sp>
      <p:sp>
        <p:nvSpPr>
          <p:cNvPr id="38" name="矩形 37"/>
          <p:cNvSpPr/>
          <p:nvPr/>
        </p:nvSpPr>
        <p:spPr>
          <a:xfrm>
            <a:off x="30995" y="4234033"/>
            <a:ext cx="989677" cy="646331"/>
          </a:xfrm>
          <a:prstGeom prst="rect">
            <a:avLst/>
          </a:prstGeom>
          <a:solidFill>
            <a:srgbClr val="FFC000"/>
          </a:solidFill>
        </p:spPr>
        <p:txBody>
          <a:bodyPr wrap="square">
            <a:spAutoFit/>
          </a:bodyPr>
          <a:lstStyle/>
          <a:p>
            <a:r>
              <a:rPr lang="en-US" altLang="zh-CN" dirty="0" err="1" smtClean="0">
                <a:solidFill>
                  <a:srgbClr val="000000"/>
                </a:solidFill>
                <a:latin typeface="宋体" panose="02010600030101010101" pitchFamily="2" charset="-122"/>
                <a:ea typeface="宋体" panose="02010600030101010101" pitchFamily="2" charset="-122"/>
              </a:rPr>
              <a:t>Conv</a:t>
            </a:r>
            <a:endParaRPr lang="en-US" altLang="zh-CN" dirty="0">
              <a:solidFill>
                <a:srgbClr val="000000"/>
              </a:solidFill>
              <a:latin typeface="宋体" panose="02010600030101010101" pitchFamily="2" charset="-122"/>
              <a:ea typeface="宋体" panose="02010600030101010101" pitchFamily="2" charset="-122"/>
            </a:endParaRPr>
          </a:p>
          <a:p>
            <a:r>
              <a:rPr lang="en-US" altLang="zh-CN" dirty="0" smtClean="0">
                <a:solidFill>
                  <a:srgbClr val="000000"/>
                </a:solidFill>
                <a:latin typeface="宋体" panose="02010600030101010101" pitchFamily="2" charset="-122"/>
                <a:ea typeface="宋体" panose="02010600030101010101" pitchFamily="2" charset="-122"/>
              </a:rPr>
              <a:t>Kernel</a:t>
            </a:r>
            <a:endParaRPr lang="zh-CN" altLang="en-US" dirty="0"/>
          </a:p>
        </p:txBody>
      </p:sp>
      <p:sp>
        <p:nvSpPr>
          <p:cNvPr id="39" name="矩形 38"/>
          <p:cNvSpPr/>
          <p:nvPr/>
        </p:nvSpPr>
        <p:spPr>
          <a:xfrm>
            <a:off x="28799" y="5281514"/>
            <a:ext cx="989677" cy="646331"/>
          </a:xfrm>
          <a:prstGeom prst="rect">
            <a:avLst/>
          </a:prstGeom>
          <a:solidFill>
            <a:srgbClr val="FFC000"/>
          </a:solidFill>
        </p:spPr>
        <p:txBody>
          <a:bodyPr wrap="square">
            <a:spAutoFit/>
          </a:bodyPr>
          <a:lstStyle/>
          <a:p>
            <a:r>
              <a:rPr lang="en-US" altLang="zh-CN" dirty="0" err="1" smtClean="0">
                <a:solidFill>
                  <a:srgbClr val="000000"/>
                </a:solidFill>
                <a:latin typeface="宋体" panose="02010600030101010101" pitchFamily="2" charset="-122"/>
                <a:ea typeface="宋体" panose="02010600030101010101" pitchFamily="2" charset="-122"/>
              </a:rPr>
              <a:t>partsum</a:t>
            </a:r>
            <a:endParaRPr lang="en-US" altLang="zh-CN" dirty="0" smtClean="0">
              <a:solidFill>
                <a:srgbClr val="000000"/>
              </a:solidFill>
              <a:latin typeface="宋体" panose="02010600030101010101" pitchFamily="2" charset="-122"/>
              <a:ea typeface="宋体" panose="02010600030101010101" pitchFamily="2" charset="-122"/>
            </a:endParaRPr>
          </a:p>
          <a:p>
            <a:r>
              <a:rPr lang="en-US" altLang="zh-CN" dirty="0" smtClean="0">
                <a:solidFill>
                  <a:srgbClr val="000000"/>
                </a:solidFill>
                <a:latin typeface="宋体" panose="02010600030101010101" pitchFamily="2" charset="-122"/>
                <a:ea typeface="宋体" panose="02010600030101010101" pitchFamily="2" charset="-122"/>
              </a:rPr>
              <a:t>adder</a:t>
            </a:r>
            <a:r>
              <a:rPr lang="en-US" altLang="zh-CN" dirty="0" smtClean="0"/>
              <a:t> </a:t>
            </a:r>
            <a:endParaRPr lang="zh-CN" altLang="en-US" dirty="0"/>
          </a:p>
        </p:txBody>
      </p:sp>
      <p:sp>
        <p:nvSpPr>
          <p:cNvPr id="40" name="矩形 39"/>
          <p:cNvSpPr/>
          <p:nvPr/>
        </p:nvSpPr>
        <p:spPr>
          <a:xfrm>
            <a:off x="2600632" y="3594740"/>
            <a:ext cx="989677" cy="369332"/>
          </a:xfrm>
          <a:prstGeom prst="rect">
            <a:avLst/>
          </a:prstGeom>
          <a:solidFill>
            <a:srgbClr val="FFC000"/>
          </a:solidFill>
        </p:spPr>
        <p:txBody>
          <a:bodyPr wrap="square">
            <a:spAutoFit/>
          </a:bodyPr>
          <a:lstStyle/>
          <a:p>
            <a:r>
              <a:rPr lang="en-US" altLang="zh-CN" dirty="0" smtClean="0">
                <a:solidFill>
                  <a:srgbClr val="000000"/>
                </a:solidFill>
                <a:latin typeface="宋体" panose="02010600030101010101" pitchFamily="2" charset="-122"/>
                <a:ea typeface="宋体" panose="02010600030101010101" pitchFamily="2" charset="-122"/>
              </a:rPr>
              <a:t>OB-&gt;Mem</a:t>
            </a:r>
            <a:endParaRPr lang="zh-CN" altLang="en-US" dirty="0"/>
          </a:p>
        </p:txBody>
      </p:sp>
      <p:pic>
        <p:nvPicPr>
          <p:cNvPr id="42" name="图片 41"/>
          <p:cNvPicPr>
            <a:picLocks noChangeAspect="1"/>
          </p:cNvPicPr>
          <p:nvPr/>
        </p:nvPicPr>
        <p:blipFill>
          <a:blip r:embed="rId5"/>
          <a:stretch>
            <a:fillRect/>
          </a:stretch>
        </p:blipFill>
        <p:spPr>
          <a:xfrm>
            <a:off x="3727387" y="1134392"/>
            <a:ext cx="5297235" cy="2714089"/>
          </a:xfrm>
          <a:prstGeom prst="rect">
            <a:avLst/>
          </a:prstGeom>
        </p:spPr>
      </p:pic>
    </p:spTree>
    <p:extLst>
      <p:ext uri="{BB962C8B-B14F-4D97-AF65-F5344CB8AC3E}">
        <p14:creationId xmlns:p14="http://schemas.microsoft.com/office/powerpoint/2010/main" val="3320388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指令集</a:t>
            </a:r>
            <a:r>
              <a:rPr lang="en-US" altLang="zh-CN" dirty="0" smtClean="0">
                <a:latin typeface="幼圆" panose="02010509060101010101" pitchFamily="49" charset="-122"/>
                <a:ea typeface="幼圆" panose="02010509060101010101" pitchFamily="49" charset="-122"/>
              </a:rPr>
              <a:t>TH-IS</a:t>
            </a:r>
            <a:endParaRPr lang="zh-CN" altLang="en-US" dirty="0">
              <a:latin typeface="幼圆" panose="02010509060101010101" pitchFamily="49" charset="-122"/>
              <a:ea typeface="幼圆" panose="02010509060101010101" pitchFamily="49" charset="-122"/>
            </a:endParaRPr>
          </a:p>
        </p:txBody>
      </p:sp>
      <p:sp>
        <p:nvSpPr>
          <p:cNvPr id="4" name="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15</a:t>
            </a:fld>
            <a:endParaRPr lang="zh-CN" altLang="en-US">
              <a:solidFill>
                <a:srgbClr val="000000"/>
              </a:solidFill>
            </a:endParaRPr>
          </a:p>
        </p:txBody>
      </p:sp>
      <p:pic>
        <p:nvPicPr>
          <p:cNvPr id="13" name="图片 12"/>
          <p:cNvPicPr>
            <a:picLocks noChangeAspect="1"/>
          </p:cNvPicPr>
          <p:nvPr/>
        </p:nvPicPr>
        <p:blipFill>
          <a:blip r:embed="rId3"/>
          <a:stretch>
            <a:fillRect/>
          </a:stretch>
        </p:blipFill>
        <p:spPr>
          <a:xfrm>
            <a:off x="372517" y="1055032"/>
            <a:ext cx="6266966" cy="1276845"/>
          </a:xfrm>
          <a:prstGeom prst="rect">
            <a:avLst/>
          </a:prstGeom>
        </p:spPr>
      </p:pic>
      <p:sp>
        <p:nvSpPr>
          <p:cNvPr id="22" name="矩形 21"/>
          <p:cNvSpPr/>
          <p:nvPr/>
        </p:nvSpPr>
        <p:spPr>
          <a:xfrm>
            <a:off x="372517" y="2687724"/>
            <a:ext cx="820653" cy="383578"/>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Mem</a:t>
            </a:r>
            <a:endParaRPr lang="zh-CN" altLang="en-US" dirty="0">
              <a:solidFill>
                <a:schemeClr val="tx1"/>
              </a:solidFill>
            </a:endParaRPr>
          </a:p>
        </p:txBody>
      </p:sp>
      <p:sp>
        <p:nvSpPr>
          <p:cNvPr id="23" name="矩形 22"/>
          <p:cNvSpPr/>
          <p:nvPr/>
        </p:nvSpPr>
        <p:spPr>
          <a:xfrm>
            <a:off x="165465" y="3572045"/>
            <a:ext cx="563465" cy="383578"/>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IB</a:t>
            </a:r>
            <a:endParaRPr lang="zh-CN" altLang="en-US" dirty="0">
              <a:solidFill>
                <a:schemeClr val="tx1"/>
              </a:solidFill>
            </a:endParaRPr>
          </a:p>
        </p:txBody>
      </p:sp>
      <p:sp>
        <p:nvSpPr>
          <p:cNvPr id="24" name="矩形 23"/>
          <p:cNvSpPr/>
          <p:nvPr/>
        </p:nvSpPr>
        <p:spPr>
          <a:xfrm>
            <a:off x="920442" y="3574458"/>
            <a:ext cx="545455" cy="383578"/>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r>
              <a:rPr lang="en-US" altLang="zh-CN" dirty="0" smtClean="0">
                <a:solidFill>
                  <a:schemeClr val="tx1"/>
                </a:solidFill>
              </a:rPr>
              <a:t>B</a:t>
            </a:r>
            <a:endParaRPr lang="zh-CN" altLang="en-US" dirty="0">
              <a:solidFill>
                <a:schemeClr val="tx1"/>
              </a:solidFill>
            </a:endParaRPr>
          </a:p>
        </p:txBody>
      </p:sp>
      <p:sp>
        <p:nvSpPr>
          <p:cNvPr id="25" name="矩形 24"/>
          <p:cNvSpPr/>
          <p:nvPr/>
        </p:nvSpPr>
        <p:spPr>
          <a:xfrm>
            <a:off x="165466" y="4208565"/>
            <a:ext cx="1300432" cy="594940"/>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Conv</a:t>
            </a:r>
            <a:r>
              <a:rPr lang="en-US" altLang="zh-CN" dirty="0" smtClean="0">
                <a:solidFill>
                  <a:schemeClr val="tx1"/>
                </a:solidFill>
              </a:rPr>
              <a:t> Kernel</a:t>
            </a:r>
            <a:endParaRPr lang="zh-CN" altLang="en-US" dirty="0">
              <a:solidFill>
                <a:schemeClr val="tx1"/>
              </a:solidFill>
            </a:endParaRPr>
          </a:p>
        </p:txBody>
      </p:sp>
      <p:sp>
        <p:nvSpPr>
          <p:cNvPr id="26" name="矩形 25"/>
          <p:cNvSpPr/>
          <p:nvPr/>
        </p:nvSpPr>
        <p:spPr>
          <a:xfrm>
            <a:off x="405355" y="5092886"/>
            <a:ext cx="820653" cy="383578"/>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27" name="矩形 26"/>
          <p:cNvSpPr/>
          <p:nvPr/>
        </p:nvSpPr>
        <p:spPr>
          <a:xfrm>
            <a:off x="405354" y="5765845"/>
            <a:ext cx="820653" cy="383578"/>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OB</a:t>
            </a:r>
            <a:endParaRPr lang="zh-CN" altLang="en-US" dirty="0">
              <a:solidFill>
                <a:schemeClr val="tx1"/>
              </a:solidFill>
            </a:endParaRPr>
          </a:p>
        </p:txBody>
      </p:sp>
      <p:cxnSp>
        <p:nvCxnSpPr>
          <p:cNvPr id="28" name="直接箭头连接符 27"/>
          <p:cNvCxnSpPr>
            <a:stCxn id="22" idx="2"/>
            <a:endCxn id="23" idx="0"/>
          </p:cNvCxnSpPr>
          <p:nvPr/>
        </p:nvCxnSpPr>
        <p:spPr>
          <a:xfrm flipH="1">
            <a:off x="447198" y="3071302"/>
            <a:ext cx="335646" cy="500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2"/>
            <a:endCxn id="24" idx="0"/>
          </p:cNvCxnSpPr>
          <p:nvPr/>
        </p:nvCxnSpPr>
        <p:spPr>
          <a:xfrm>
            <a:off x="782844" y="3071302"/>
            <a:ext cx="410326" cy="503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2"/>
          </p:cNvCxnSpPr>
          <p:nvPr/>
        </p:nvCxnSpPr>
        <p:spPr>
          <a:xfrm flipH="1">
            <a:off x="447197" y="3955623"/>
            <a:ext cx="1" cy="252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1191382" y="3951143"/>
            <a:ext cx="1" cy="252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5" idx="2"/>
          </p:cNvCxnSpPr>
          <p:nvPr/>
        </p:nvCxnSpPr>
        <p:spPr>
          <a:xfrm flipH="1">
            <a:off x="815681" y="4803505"/>
            <a:ext cx="1" cy="289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6" idx="2"/>
          </p:cNvCxnSpPr>
          <p:nvPr/>
        </p:nvCxnSpPr>
        <p:spPr>
          <a:xfrm flipH="1">
            <a:off x="815047" y="5476464"/>
            <a:ext cx="635" cy="289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7" idx="3"/>
            <a:endCxn id="26" idx="3"/>
          </p:cNvCxnSpPr>
          <p:nvPr/>
        </p:nvCxnSpPr>
        <p:spPr>
          <a:xfrm flipV="1">
            <a:off x="1226007" y="5284675"/>
            <a:ext cx="1" cy="672959"/>
          </a:xfrm>
          <a:prstGeom prst="bentConnector3">
            <a:avLst>
              <a:gd name="adj1" fmla="val 228601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27" idx="3"/>
            <a:endCxn id="22" idx="3"/>
          </p:cNvCxnSpPr>
          <p:nvPr/>
        </p:nvCxnSpPr>
        <p:spPr>
          <a:xfrm flipH="1" flipV="1">
            <a:off x="1193170" y="2879513"/>
            <a:ext cx="32837" cy="3078121"/>
          </a:xfrm>
          <a:prstGeom prst="bentConnector3">
            <a:avLst>
              <a:gd name="adj1" fmla="val -10138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a:blip r:embed="rId4"/>
          <a:stretch>
            <a:fillRect/>
          </a:stretch>
        </p:blipFill>
        <p:spPr>
          <a:xfrm>
            <a:off x="1736837" y="3181387"/>
            <a:ext cx="7376726" cy="3091594"/>
          </a:xfrm>
          <a:prstGeom prst="rect">
            <a:avLst/>
          </a:prstGeom>
        </p:spPr>
      </p:pic>
      <p:sp>
        <p:nvSpPr>
          <p:cNvPr id="39" name="矩形 38"/>
          <p:cNvSpPr/>
          <p:nvPr/>
        </p:nvSpPr>
        <p:spPr>
          <a:xfrm>
            <a:off x="1736837" y="2491502"/>
            <a:ext cx="5965095" cy="461665"/>
          </a:xfrm>
          <a:prstGeom prst="rect">
            <a:avLst/>
          </a:prstGeom>
          <a:solidFill>
            <a:schemeClr val="accent5"/>
          </a:solidFill>
        </p:spPr>
        <p:txBody>
          <a:bodyPr wrap="none">
            <a:spAutoFit/>
          </a:bodyPr>
          <a:lstStyle/>
          <a:p>
            <a:r>
              <a:rPr lang="zh-CN" altLang="en-US" sz="2400" b="1" dirty="0" smtClean="0"/>
              <a:t>模块级流水线</a:t>
            </a:r>
            <a:r>
              <a:rPr lang="en-US" altLang="zh-CN" dirty="0" smtClean="0"/>
              <a:t>——</a:t>
            </a:r>
            <a:r>
              <a:rPr lang="zh-CN" altLang="en-US" dirty="0" smtClean="0"/>
              <a:t>卷积计算单元尽可能处在最大效率</a:t>
            </a:r>
            <a:endParaRPr lang="en-US" altLang="zh-CN" dirty="0"/>
          </a:p>
        </p:txBody>
      </p:sp>
    </p:spTree>
    <p:extLst>
      <p:ext uri="{BB962C8B-B14F-4D97-AF65-F5344CB8AC3E}">
        <p14:creationId xmlns:p14="http://schemas.microsoft.com/office/powerpoint/2010/main" val="203799221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pPr/>
              <a:t>16</a:t>
            </a:fld>
            <a:endParaRPr lang="zh-CN" altLang="en-US" dirty="0"/>
          </a:p>
        </p:txBody>
      </p:sp>
      <p:sp>
        <p:nvSpPr>
          <p:cNvPr id="5" name="内容占位符 2"/>
          <p:cNvSpPr>
            <a:spLocks noGrp="1"/>
          </p:cNvSpPr>
          <p:nvPr>
            <p:ph idx="1"/>
          </p:nvPr>
        </p:nvSpPr>
        <p:spPr/>
        <p:txBody>
          <a:bodyPr/>
          <a:lstStyle/>
          <a:p>
            <a:r>
              <a:rPr lang="zh-CN" altLang="en-US" dirty="0" smtClean="0">
                <a:solidFill>
                  <a:schemeClr val="bg2"/>
                </a:solidFill>
              </a:rPr>
              <a:t>背景介绍</a:t>
            </a:r>
            <a:endParaRPr lang="en-US" altLang="zh-CN" dirty="0" smtClean="0">
              <a:solidFill>
                <a:schemeClr val="bg2"/>
              </a:solidFill>
            </a:endParaRPr>
          </a:p>
          <a:p>
            <a:r>
              <a:rPr lang="zh-CN" altLang="en-US" dirty="0" smtClean="0">
                <a:solidFill>
                  <a:schemeClr val="bg1">
                    <a:lumMod val="50000"/>
                  </a:schemeClr>
                </a:solidFill>
              </a:rPr>
              <a:t>实施方案</a:t>
            </a:r>
            <a:r>
              <a:rPr lang="en-US" altLang="zh-CN" dirty="0" smtClean="0">
                <a:solidFill>
                  <a:schemeClr val="bg1">
                    <a:lumMod val="50000"/>
                  </a:schemeClr>
                </a:solidFill>
              </a:rPr>
              <a:t>&amp;</a:t>
            </a:r>
            <a:r>
              <a:rPr lang="zh-CN" altLang="en-US" dirty="0" smtClean="0">
                <a:solidFill>
                  <a:schemeClr val="bg1">
                    <a:lumMod val="50000"/>
                  </a:schemeClr>
                </a:solidFill>
              </a:rPr>
              <a:t>进度</a:t>
            </a:r>
            <a:endParaRPr lang="en-US" altLang="zh-CN" dirty="0" smtClean="0">
              <a:solidFill>
                <a:schemeClr val="bg1">
                  <a:lumMod val="50000"/>
                </a:schemeClr>
              </a:solidFill>
            </a:endParaRPr>
          </a:p>
          <a:p>
            <a:r>
              <a:rPr lang="zh-CN" altLang="en-US" dirty="0"/>
              <a:t>实验</a:t>
            </a:r>
            <a:r>
              <a:rPr lang="zh-CN" altLang="en-US" dirty="0" smtClean="0"/>
              <a:t>验证</a:t>
            </a:r>
            <a:endParaRPr lang="en-US" altLang="zh-CN" b="1" dirty="0" smtClean="0"/>
          </a:p>
          <a:p>
            <a:endParaRPr lang="zh-CN" altLang="en-US" dirty="0"/>
          </a:p>
        </p:txBody>
      </p:sp>
    </p:spTree>
    <p:extLst>
      <p:ext uri="{BB962C8B-B14F-4D97-AF65-F5344CB8AC3E}">
        <p14:creationId xmlns:p14="http://schemas.microsoft.com/office/powerpoint/2010/main" val="25109295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仿真结果</a:t>
            </a:r>
            <a:endParaRPr lang="zh-CN" altLang="en-US" dirty="0"/>
          </a:p>
        </p:txBody>
      </p:sp>
      <p:pic>
        <p:nvPicPr>
          <p:cNvPr id="15" name="图片 14"/>
          <p:cNvPicPr/>
          <p:nvPr/>
        </p:nvPicPr>
        <p:blipFill>
          <a:blip r:embed="rId3">
            <a:extLst>
              <a:ext uri="{28A0092B-C50C-407E-A947-70E740481C1C}">
                <a14:useLocalDpi xmlns:a14="http://schemas.microsoft.com/office/drawing/2010/main" val="0"/>
              </a:ext>
            </a:extLst>
          </a:blip>
          <a:stretch>
            <a:fillRect/>
          </a:stretch>
        </p:blipFill>
        <p:spPr>
          <a:xfrm>
            <a:off x="1373986" y="1019176"/>
            <a:ext cx="7521821" cy="2353290"/>
          </a:xfrm>
          <a:prstGeom prst="rect">
            <a:avLst/>
          </a:prstGeom>
        </p:spPr>
      </p:pic>
      <p:pic>
        <p:nvPicPr>
          <p:cNvPr id="6" name="图片 5"/>
          <p:cNvPicPr>
            <a:picLocks noChangeAspect="1"/>
          </p:cNvPicPr>
          <p:nvPr/>
        </p:nvPicPr>
        <p:blipFill>
          <a:blip r:embed="rId4"/>
          <a:stretch>
            <a:fillRect/>
          </a:stretch>
        </p:blipFill>
        <p:spPr>
          <a:xfrm>
            <a:off x="1373986" y="3477242"/>
            <a:ext cx="6943565" cy="3012049"/>
          </a:xfrm>
          <a:prstGeom prst="rect">
            <a:avLst/>
          </a:prstGeom>
        </p:spPr>
      </p:pic>
      <p:sp>
        <p:nvSpPr>
          <p:cNvPr id="12" name="矩形 11"/>
          <p:cNvSpPr/>
          <p:nvPr/>
        </p:nvSpPr>
        <p:spPr>
          <a:xfrm>
            <a:off x="120446" y="2011155"/>
            <a:ext cx="1172116" cy="369332"/>
          </a:xfrm>
          <a:prstGeom prst="rect">
            <a:avLst/>
          </a:prstGeom>
        </p:spPr>
        <p:txBody>
          <a:bodyPr wrap="none">
            <a:spAutoFit/>
          </a:bodyPr>
          <a:lstStyle/>
          <a:p>
            <a:r>
              <a:rPr lang="en-US" altLang="zh-CN" dirty="0" err="1"/>
              <a:t>Modelsim</a:t>
            </a:r>
            <a:endParaRPr lang="en-US" altLang="zh-CN" dirty="0"/>
          </a:p>
        </p:txBody>
      </p:sp>
      <p:sp>
        <p:nvSpPr>
          <p:cNvPr id="17" name="矩形 16"/>
          <p:cNvSpPr/>
          <p:nvPr/>
        </p:nvSpPr>
        <p:spPr>
          <a:xfrm>
            <a:off x="120446" y="4798600"/>
            <a:ext cx="877163" cy="369332"/>
          </a:xfrm>
          <a:prstGeom prst="rect">
            <a:avLst/>
          </a:prstGeom>
        </p:spPr>
        <p:txBody>
          <a:bodyPr wrap="none">
            <a:spAutoFit/>
          </a:bodyPr>
          <a:lstStyle/>
          <a:p>
            <a:r>
              <a:rPr lang="en-US" altLang="zh-CN" dirty="0" err="1" smtClean="0"/>
              <a:t>Matlab</a:t>
            </a:r>
            <a:endParaRPr lang="en-US" altLang="zh-CN" dirty="0"/>
          </a:p>
        </p:txBody>
      </p:sp>
    </p:spTree>
    <p:extLst>
      <p:ext uri="{BB962C8B-B14F-4D97-AF65-F5344CB8AC3E}">
        <p14:creationId xmlns:p14="http://schemas.microsoft.com/office/powerpoint/2010/main" val="253685442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FPGA</a:t>
            </a:r>
            <a:r>
              <a:rPr lang="zh-CN" altLang="en-US" dirty="0" smtClean="0"/>
              <a:t>验证</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18</a:t>
            </a:fld>
            <a:endParaRPr lang="zh-CN" altLang="en-US">
              <a:solidFill>
                <a:srgbClr val="000000"/>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034" y="914400"/>
            <a:ext cx="7091516" cy="5318638"/>
          </a:xfrm>
          <a:prstGeom prst="rect">
            <a:avLst/>
          </a:prstGeom>
        </p:spPr>
      </p:pic>
      <p:sp>
        <p:nvSpPr>
          <p:cNvPr id="7" name="矩形 6"/>
          <p:cNvSpPr/>
          <p:nvPr/>
        </p:nvSpPr>
        <p:spPr>
          <a:xfrm>
            <a:off x="1406013" y="4896464"/>
            <a:ext cx="1946787" cy="430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778477" y="4975123"/>
            <a:ext cx="1012723" cy="35191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16308" y="4640825"/>
            <a:ext cx="1786402" cy="259941"/>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216877" y="4720508"/>
            <a:ext cx="600066" cy="68723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43665" y="5604387"/>
            <a:ext cx="1720645" cy="369332"/>
          </a:xfrm>
          <a:prstGeom prst="rect">
            <a:avLst/>
          </a:prstGeom>
          <a:solidFill>
            <a:srgbClr val="FFC000"/>
          </a:solidFill>
        </p:spPr>
        <p:txBody>
          <a:bodyPr wrap="square" rtlCol="0">
            <a:spAutoFit/>
          </a:bodyPr>
          <a:lstStyle/>
          <a:p>
            <a:pPr algn="ctr"/>
            <a:r>
              <a:rPr lang="en-US" altLang="zh-CN" dirty="0" smtClean="0"/>
              <a:t>address</a:t>
            </a:r>
            <a:endParaRPr lang="zh-CN" altLang="en-US" dirty="0"/>
          </a:p>
        </p:txBody>
      </p:sp>
      <p:sp>
        <p:nvSpPr>
          <p:cNvPr id="13" name="文本框 12"/>
          <p:cNvSpPr txBox="1"/>
          <p:nvPr/>
        </p:nvSpPr>
        <p:spPr>
          <a:xfrm>
            <a:off x="4645742" y="5588195"/>
            <a:ext cx="1278192" cy="369332"/>
          </a:xfrm>
          <a:prstGeom prst="rect">
            <a:avLst/>
          </a:prstGeom>
          <a:solidFill>
            <a:srgbClr val="FFC000"/>
          </a:solidFill>
        </p:spPr>
        <p:txBody>
          <a:bodyPr wrap="square" rtlCol="0">
            <a:spAutoFit/>
          </a:bodyPr>
          <a:lstStyle/>
          <a:p>
            <a:pPr algn="ctr"/>
            <a:r>
              <a:rPr lang="en-US" altLang="zh-CN" dirty="0"/>
              <a:t>number</a:t>
            </a:r>
            <a:endParaRPr lang="zh-CN" altLang="en-US" dirty="0"/>
          </a:p>
        </p:txBody>
      </p:sp>
      <p:sp>
        <p:nvSpPr>
          <p:cNvPr id="14" name="文本框 13"/>
          <p:cNvSpPr txBox="1"/>
          <p:nvPr/>
        </p:nvSpPr>
        <p:spPr>
          <a:xfrm>
            <a:off x="7130993" y="5574890"/>
            <a:ext cx="771833" cy="369332"/>
          </a:xfrm>
          <a:prstGeom prst="rect">
            <a:avLst/>
          </a:prstGeom>
          <a:solidFill>
            <a:srgbClr val="FFC000"/>
          </a:solidFill>
        </p:spPr>
        <p:txBody>
          <a:bodyPr wrap="square" rtlCol="0">
            <a:spAutoFit/>
          </a:bodyPr>
          <a:lstStyle/>
          <a:p>
            <a:pPr algn="ctr"/>
            <a:r>
              <a:rPr lang="en-US" altLang="zh-CN" dirty="0" smtClean="0"/>
              <a:t>reset</a:t>
            </a:r>
            <a:endParaRPr lang="zh-CN" altLang="en-US" dirty="0"/>
          </a:p>
        </p:txBody>
      </p:sp>
      <p:sp>
        <p:nvSpPr>
          <p:cNvPr id="15" name="文本框 14"/>
          <p:cNvSpPr txBox="1"/>
          <p:nvPr/>
        </p:nvSpPr>
        <p:spPr>
          <a:xfrm>
            <a:off x="4265971" y="4262077"/>
            <a:ext cx="1087075" cy="369332"/>
          </a:xfrm>
          <a:prstGeom prst="rect">
            <a:avLst/>
          </a:prstGeom>
          <a:solidFill>
            <a:srgbClr val="00B0F0"/>
          </a:solidFill>
        </p:spPr>
        <p:txBody>
          <a:bodyPr wrap="square" rtlCol="0">
            <a:spAutoFit/>
          </a:bodyPr>
          <a:lstStyle/>
          <a:p>
            <a:pPr algn="ctr"/>
            <a:r>
              <a:rPr lang="en-US" altLang="zh-CN" dirty="0"/>
              <a:t>data</a:t>
            </a:r>
            <a:endParaRPr lang="zh-CN" altLang="en-US" dirty="0"/>
          </a:p>
        </p:txBody>
      </p:sp>
    </p:spTree>
    <p:extLst>
      <p:ext uri="{BB962C8B-B14F-4D97-AF65-F5344CB8AC3E}">
        <p14:creationId xmlns:p14="http://schemas.microsoft.com/office/powerpoint/2010/main" val="42731797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版图</a:t>
            </a:r>
          </a:p>
        </p:txBody>
      </p:sp>
      <p:sp>
        <p:nvSpPr>
          <p:cNvPr id="4" name="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19</a:t>
            </a:fld>
            <a:endParaRPr lang="zh-CN" altLang="en-US">
              <a:solidFill>
                <a:srgbClr val="000000"/>
              </a:solidFill>
            </a:endParaRPr>
          </a:p>
        </p:txBody>
      </p:sp>
      <p:pic>
        <p:nvPicPr>
          <p:cNvPr id="6" name="图片 5"/>
          <p:cNvPicPr>
            <a:picLocks noChangeAspect="1"/>
          </p:cNvPicPr>
          <p:nvPr/>
        </p:nvPicPr>
        <p:blipFill>
          <a:blip r:embed="rId3"/>
          <a:stretch>
            <a:fillRect/>
          </a:stretch>
        </p:blipFill>
        <p:spPr>
          <a:xfrm>
            <a:off x="243348" y="1554004"/>
            <a:ext cx="6176643" cy="4215272"/>
          </a:xfrm>
          <a:prstGeom prst="rect">
            <a:avLst/>
          </a:prstGeom>
        </p:spPr>
      </p:pic>
      <p:sp>
        <p:nvSpPr>
          <p:cNvPr id="9" name="文本框 8"/>
          <p:cNvSpPr txBox="1"/>
          <p:nvPr/>
        </p:nvSpPr>
        <p:spPr>
          <a:xfrm>
            <a:off x="6528619" y="2517058"/>
            <a:ext cx="2526891" cy="2215991"/>
          </a:xfrm>
          <a:prstGeom prst="rect">
            <a:avLst/>
          </a:prstGeom>
          <a:noFill/>
        </p:spPr>
        <p:txBody>
          <a:bodyPr wrap="square" rtlCol="0">
            <a:spAutoFit/>
          </a:bodyPr>
          <a:lstStyle/>
          <a:p>
            <a:r>
              <a:rPr lang="zh-CN" altLang="en-US" sz="2000" dirty="0" smtClean="0"/>
              <a:t>面积  </a:t>
            </a:r>
            <a:r>
              <a:rPr lang="en-US" altLang="zh-CN" sz="2000" dirty="0" smtClean="0"/>
              <a:t>1.5mm x 1mm</a:t>
            </a:r>
          </a:p>
          <a:p>
            <a:endParaRPr lang="en-US" altLang="zh-CN" sz="2000" dirty="0" smtClean="0"/>
          </a:p>
          <a:p>
            <a:r>
              <a:rPr lang="zh-CN" altLang="en-US" sz="2000" dirty="0" smtClean="0"/>
              <a:t>最高频率  </a:t>
            </a:r>
            <a:r>
              <a:rPr lang="en-US" altLang="zh-CN" sz="2000" dirty="0" smtClean="0"/>
              <a:t>200MHz</a:t>
            </a:r>
          </a:p>
          <a:p>
            <a:endParaRPr lang="en-US" altLang="zh-CN" sz="2000" dirty="0" smtClean="0"/>
          </a:p>
          <a:p>
            <a:r>
              <a:rPr lang="zh-CN" altLang="en-US" sz="2000" dirty="0" smtClean="0"/>
              <a:t>功耗    </a:t>
            </a:r>
            <a:r>
              <a:rPr lang="en-US" altLang="zh-CN" sz="2000" dirty="0" smtClean="0"/>
              <a:t>77.69mW</a:t>
            </a:r>
          </a:p>
          <a:p>
            <a:r>
              <a:rPr lang="en-US" altLang="zh-CN" sz="2000" dirty="0" smtClean="0"/>
              <a:t>           ~150mW</a:t>
            </a:r>
          </a:p>
          <a:p>
            <a:endParaRPr lang="en-US" altLang="zh-CN" dirty="0" smtClean="0"/>
          </a:p>
        </p:txBody>
      </p:sp>
    </p:spTree>
    <p:extLst>
      <p:ext uri="{BB962C8B-B14F-4D97-AF65-F5344CB8AC3E}">
        <p14:creationId xmlns:p14="http://schemas.microsoft.com/office/powerpoint/2010/main" val="31674174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pPr/>
              <a:t>2</a:t>
            </a:fld>
            <a:endParaRPr lang="zh-CN" altLang="en-US" dirty="0"/>
          </a:p>
        </p:txBody>
      </p:sp>
      <p:sp>
        <p:nvSpPr>
          <p:cNvPr id="5" name="内容占位符 2"/>
          <p:cNvSpPr>
            <a:spLocks noGrp="1"/>
          </p:cNvSpPr>
          <p:nvPr>
            <p:ph idx="1"/>
          </p:nvPr>
        </p:nvSpPr>
        <p:spPr/>
        <p:txBody>
          <a:bodyPr/>
          <a:lstStyle/>
          <a:p>
            <a:r>
              <a:rPr lang="zh-CN" altLang="en-US" b="1" dirty="0" smtClean="0"/>
              <a:t>背景介绍</a:t>
            </a:r>
            <a:endParaRPr lang="en-US" altLang="zh-CN" b="1" dirty="0" smtClean="0"/>
          </a:p>
          <a:p>
            <a:r>
              <a:rPr lang="zh-CN" altLang="en-US" dirty="0" smtClean="0">
                <a:solidFill>
                  <a:schemeClr val="bg1">
                    <a:lumMod val="50000"/>
                  </a:schemeClr>
                </a:solidFill>
              </a:rPr>
              <a:t>实施方案</a:t>
            </a:r>
            <a:endParaRPr lang="en-US" altLang="zh-CN" dirty="0" smtClean="0">
              <a:solidFill>
                <a:schemeClr val="bg1">
                  <a:lumMod val="50000"/>
                </a:schemeClr>
              </a:solidFill>
            </a:endParaRPr>
          </a:p>
          <a:p>
            <a:r>
              <a:rPr lang="zh-CN" altLang="en-US" dirty="0" smtClean="0">
                <a:solidFill>
                  <a:schemeClr val="bg1">
                    <a:lumMod val="50000"/>
                  </a:schemeClr>
                </a:solidFill>
              </a:rPr>
              <a:t>实验验证</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161854625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性能对比</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20</a:t>
            </a:fld>
            <a:endParaRPr lang="zh-CN" altLang="en-US">
              <a:solidFill>
                <a:srgbClr val="000000"/>
              </a:solidFill>
            </a:endParaRPr>
          </a:p>
        </p:txBody>
      </p:sp>
      <p:sp>
        <p:nvSpPr>
          <p:cNvPr id="7" name="内容占位符 6"/>
          <p:cNvSpPr>
            <a:spLocks noGrp="1"/>
          </p:cNvSpPr>
          <p:nvPr>
            <p:ph idx="1"/>
          </p:nvPr>
        </p:nvSpPr>
        <p:spPr>
          <a:xfrm>
            <a:off x="381000" y="914400"/>
            <a:ext cx="8305800" cy="5165725"/>
          </a:xfrm>
        </p:spPr>
        <p:txBody>
          <a:bodyPr/>
          <a:lstStyle/>
          <a:p>
            <a:pPr marL="0" indent="0">
              <a:buNone/>
            </a:pPr>
            <a:r>
              <a:rPr lang="en-US" altLang="zh-CN" sz="2800" dirty="0" smtClean="0"/>
              <a:t>(</a:t>
            </a:r>
            <a:r>
              <a:rPr lang="en-US" altLang="zh-CN" sz="2800" dirty="0" err="1" smtClean="0"/>
              <a:t>Alexnet</a:t>
            </a:r>
            <a:r>
              <a:rPr lang="en-US" altLang="zh-CN" sz="2800" dirty="0" smtClean="0"/>
              <a:t> layer 5)</a:t>
            </a:r>
          </a:p>
          <a:p>
            <a:pPr marL="0" indent="0">
              <a:buNone/>
            </a:pPr>
            <a:endParaRPr lang="en-US" altLang="zh-CN" sz="2800" dirty="0"/>
          </a:p>
          <a:p>
            <a:pPr marL="0" indent="0">
              <a:buNone/>
            </a:pPr>
            <a:endParaRPr lang="en-US" altLang="zh-CN" sz="2800" dirty="0" smtClean="0"/>
          </a:p>
          <a:p>
            <a:pPr marL="0" indent="0">
              <a:buNone/>
            </a:pPr>
            <a:r>
              <a:rPr lang="en-US" altLang="zh-CN" sz="2800" dirty="0"/>
              <a:t>	</a:t>
            </a:r>
            <a:r>
              <a:rPr lang="en-US" altLang="zh-CN" sz="2800" dirty="0" smtClean="0"/>
              <a:t>65nm  200MHz  1V</a:t>
            </a:r>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613500467"/>
              </p:ext>
            </p:extLst>
          </p:nvPr>
        </p:nvGraphicFramePr>
        <p:xfrm>
          <a:off x="583481" y="1545816"/>
          <a:ext cx="6896102" cy="876300"/>
        </p:xfrm>
        <a:graphic>
          <a:graphicData uri="http://schemas.openxmlformats.org/drawingml/2006/table">
            <a:tbl>
              <a:tblPr/>
              <a:tblGrid>
                <a:gridCol w="1754409"/>
                <a:gridCol w="1426613"/>
                <a:gridCol w="997244"/>
                <a:gridCol w="1551268"/>
                <a:gridCol w="1166568"/>
              </a:tblGrid>
              <a:tr h="473195">
                <a:tc>
                  <a:txBody>
                    <a:bodyPr/>
                    <a:lstStyle/>
                    <a:p>
                      <a:pPr algn="ctr" fontAlgn="ctr"/>
                      <a:r>
                        <a:rPr lang="en-US" sz="1800" b="1" i="0" u="none" strike="noStrike" dirty="0">
                          <a:solidFill>
                            <a:srgbClr val="000000"/>
                          </a:solidFill>
                          <a:effectLst/>
                          <a:latin typeface="宋体" panose="02010600030101010101" pitchFamily="2" charset="-122"/>
                          <a:ea typeface="宋体" panose="02010600030101010101" pitchFamily="2" charset="-122"/>
                        </a:rPr>
                        <a:t>input channels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宋体" panose="02010600030101010101" pitchFamily="2" charset="-122"/>
                          <a:ea typeface="宋体" panose="02010600030101010101" pitchFamily="2" charset="-122"/>
                        </a:rPr>
                        <a:t>figure size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宋体" panose="02010600030101010101" pitchFamily="2" charset="-122"/>
                          <a:ea typeface="宋体" panose="02010600030101010101" pitchFamily="2" charset="-122"/>
                        </a:rPr>
                        <a:t>Filters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宋体" panose="02010600030101010101" pitchFamily="2" charset="-122"/>
                          <a:ea typeface="宋体" panose="02010600030101010101" pitchFamily="2" charset="-122"/>
                        </a:rPr>
                        <a:t>filter size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宋体" panose="02010600030101010101" pitchFamily="2" charset="-122"/>
                          <a:ea typeface="宋体" panose="02010600030101010101" pitchFamily="2" charset="-122"/>
                        </a:rPr>
                        <a:t>stride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3105">
                <a:tc>
                  <a:txBody>
                    <a:bodyPr/>
                    <a:lstStyle/>
                    <a:p>
                      <a:pPr algn="ctr" fontAlgn="ctr"/>
                      <a:r>
                        <a:rPr lang="en-US" altLang="zh-CN" sz="1800" b="1" i="0" u="none" strike="noStrike">
                          <a:solidFill>
                            <a:srgbClr val="000000"/>
                          </a:solidFill>
                          <a:effectLst/>
                          <a:latin typeface="宋体" panose="02010600030101010101" pitchFamily="2" charset="-122"/>
                          <a:ea typeface="宋体" panose="02010600030101010101" pitchFamily="2" charset="-122"/>
                        </a:rPr>
                        <a:t>192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dirty="0">
                          <a:solidFill>
                            <a:srgbClr val="000000"/>
                          </a:solidFill>
                          <a:effectLst/>
                          <a:latin typeface="宋体" panose="02010600030101010101" pitchFamily="2" charset="-122"/>
                          <a:ea typeface="宋体" panose="02010600030101010101" pitchFamily="2" charset="-122"/>
                        </a:rPr>
                        <a:t>13*13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a:solidFill>
                            <a:srgbClr val="000000"/>
                          </a:solidFill>
                          <a:effectLst/>
                          <a:latin typeface="宋体" panose="02010600030101010101" pitchFamily="2" charset="-122"/>
                          <a:ea typeface="宋体" panose="02010600030101010101" pitchFamily="2" charset="-122"/>
                        </a:rPr>
                        <a:t>384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dirty="0">
                          <a:solidFill>
                            <a:srgbClr val="000000"/>
                          </a:solidFill>
                          <a:effectLst/>
                          <a:latin typeface="宋体" panose="02010600030101010101" pitchFamily="2" charset="-122"/>
                          <a:ea typeface="宋体" panose="02010600030101010101" pitchFamily="2" charset="-122"/>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dirty="0">
                          <a:solidFill>
                            <a:srgbClr val="000000"/>
                          </a:solidFill>
                          <a:effectLst/>
                          <a:latin typeface="宋体" panose="02010600030101010101" pitchFamily="2" charset="-122"/>
                          <a:ea typeface="宋体"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23858113"/>
              </p:ext>
            </p:extLst>
          </p:nvPr>
        </p:nvGraphicFramePr>
        <p:xfrm>
          <a:off x="1163932" y="2974925"/>
          <a:ext cx="6663719" cy="3484866"/>
        </p:xfrm>
        <a:graphic>
          <a:graphicData uri="http://schemas.openxmlformats.org/drawingml/2006/table">
            <a:tbl>
              <a:tblPr/>
              <a:tblGrid>
                <a:gridCol w="1909337"/>
                <a:gridCol w="1584794"/>
                <a:gridCol w="1584794"/>
                <a:gridCol w="1584794"/>
              </a:tblGrid>
              <a:tr h="497838">
                <a:tc>
                  <a:txBody>
                    <a:bodyPr/>
                    <a:lstStyle/>
                    <a:p>
                      <a:pPr algn="l"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1" i="0" u="none" strike="noStrike" dirty="0">
                          <a:solidFill>
                            <a:srgbClr val="FFFFFF"/>
                          </a:solidFill>
                          <a:effectLst/>
                          <a:latin typeface="宋体" panose="02010600030101010101" pitchFamily="2" charset="-122"/>
                          <a:ea typeface="宋体" panose="02010600030101010101" pitchFamily="2" charset="-122"/>
                        </a:rPr>
                        <a:t>MIT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600" b="1" i="0" u="none" strike="noStrike">
                          <a:solidFill>
                            <a:srgbClr val="FFFFFF"/>
                          </a:solidFill>
                          <a:effectLst/>
                          <a:latin typeface="宋体" panose="02010600030101010101" pitchFamily="2" charset="-122"/>
                          <a:ea typeface="宋体" panose="02010600030101010101" pitchFamily="2" charset="-122"/>
                        </a:rPr>
                        <a:t>Ours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497838">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计算单元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dirty="0">
                          <a:solidFill>
                            <a:srgbClr val="000000"/>
                          </a:solidFill>
                          <a:effectLst/>
                          <a:latin typeface="宋体" panose="02010600030101010101" pitchFamily="2" charset="-122"/>
                          <a:ea typeface="宋体" panose="02010600030101010101" pitchFamily="2" charset="-122"/>
                        </a:rPr>
                        <a:t>16-bit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ctr"/>
                      <a:r>
                        <a:rPr lang="en-US" sz="1600" b="0" i="0" u="none" strike="noStrike">
                          <a:solidFill>
                            <a:srgbClr val="000000"/>
                          </a:solidFill>
                          <a:effectLst/>
                          <a:latin typeface="宋体" panose="02010600030101010101" pitchFamily="2" charset="-122"/>
                          <a:ea typeface="宋体" panose="02010600030101010101" pitchFamily="2" charset="-122"/>
                        </a:rPr>
                        <a:t>8-bit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497838">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乘法器数量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156(168)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ctr"/>
                      <a:r>
                        <a:rPr lang="en-US" altLang="zh-CN" sz="1600" b="0" i="0" u="none" strike="noStrike">
                          <a:solidFill>
                            <a:srgbClr val="000000"/>
                          </a:solidFill>
                          <a:effectLst/>
                          <a:latin typeface="宋体" panose="02010600030101010101" pitchFamily="2" charset="-122"/>
                          <a:ea typeface="宋体" panose="02010600030101010101" pitchFamily="2" charset="-122"/>
                        </a:rPr>
                        <a:t>234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497838">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面积</a:t>
                      </a:r>
                      <a:r>
                        <a:rPr lang="en-US" altLang="zh-CN" sz="1600" b="0" i="0" u="none" strike="noStrike" dirty="0">
                          <a:solidFill>
                            <a:srgbClr val="000000"/>
                          </a:solidFill>
                          <a:effectLst/>
                          <a:latin typeface="宋体" panose="02010600030101010101" pitchFamily="2" charset="-122"/>
                          <a:ea typeface="宋体" panose="02010600030101010101" pitchFamily="2" charset="-122"/>
                        </a:rPr>
                        <a:t>(</a:t>
                      </a:r>
                      <a:r>
                        <a:rPr lang="en-US" sz="1600" b="0" i="0" u="none" strike="noStrike" dirty="0">
                          <a:solidFill>
                            <a:srgbClr val="000000"/>
                          </a:solidFill>
                          <a:effectLst/>
                          <a:latin typeface="宋体" panose="02010600030101010101" pitchFamily="2" charset="-122"/>
                          <a:ea typeface="宋体" panose="02010600030101010101" pitchFamily="2" charset="-122"/>
                        </a:rPr>
                        <a:t>mm2)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12.25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ctr"/>
                      <a:r>
                        <a:rPr lang="en-US" altLang="zh-CN" sz="1600" b="0" i="0" u="none" strike="noStrike">
                          <a:solidFill>
                            <a:srgbClr val="000000"/>
                          </a:solidFill>
                          <a:effectLst/>
                          <a:latin typeface="宋体" panose="02010600030101010101" pitchFamily="2" charset="-122"/>
                          <a:ea typeface="宋体" panose="02010600030101010101" pitchFamily="2" charset="-122"/>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ctr"/>
                      <a:r>
                        <a:rPr lang="zh-CN" altLang="en-US" sz="1800" b="0" i="0" u="none" strike="noStrike" dirty="0" smtClean="0">
                          <a:solidFill>
                            <a:srgbClr val="000000"/>
                          </a:solidFill>
                          <a:effectLst/>
                          <a:latin typeface="宋体" panose="02010600030101010101" pitchFamily="2" charset="-122"/>
                          <a:ea typeface="宋体" panose="02010600030101010101" pitchFamily="2" charset="-122"/>
                        </a:rPr>
                        <a:t>减小</a:t>
                      </a:r>
                      <a:r>
                        <a:rPr lang="en-US" altLang="zh-CN" sz="1800" b="0" i="0" u="none" strike="noStrike" dirty="0" smtClean="0">
                          <a:solidFill>
                            <a:srgbClr val="000000"/>
                          </a:solidFill>
                          <a:effectLst/>
                          <a:latin typeface="宋体" panose="02010600030101010101" pitchFamily="2" charset="-122"/>
                          <a:ea typeface="宋体" panose="02010600030101010101" pitchFamily="2" charset="-122"/>
                        </a:rPr>
                        <a:t>75.5%</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497838">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功耗</a:t>
                      </a:r>
                      <a:r>
                        <a:rPr lang="en-US" altLang="zh-CN" sz="1600" b="0" i="0" u="none" strike="noStrike" dirty="0">
                          <a:solidFill>
                            <a:srgbClr val="000000"/>
                          </a:solidFill>
                          <a:effectLst/>
                          <a:latin typeface="宋体" panose="02010600030101010101" pitchFamily="2" charset="-122"/>
                          <a:ea typeface="宋体" panose="02010600030101010101" pitchFamily="2" charset="-122"/>
                        </a:rPr>
                        <a:t>(</a:t>
                      </a:r>
                      <a:r>
                        <a:rPr lang="en-US" sz="1600" b="0" i="0" u="none" strike="noStrike" dirty="0" err="1">
                          <a:solidFill>
                            <a:srgbClr val="000000"/>
                          </a:solidFill>
                          <a:effectLst/>
                          <a:latin typeface="宋体" panose="02010600030101010101" pitchFamily="2" charset="-122"/>
                          <a:ea typeface="宋体" panose="02010600030101010101" pitchFamily="2" charset="-122"/>
                        </a:rPr>
                        <a:t>mW</a:t>
                      </a:r>
                      <a:r>
                        <a:rPr lang="en-US" sz="1600" b="0" i="0" u="none" strike="noStrike" dirty="0">
                          <a:solidFill>
                            <a:srgbClr val="000000"/>
                          </a:solidFill>
                          <a:effectLst/>
                          <a:latin typeface="宋体" panose="02010600030101010101" pitchFamily="2" charset="-122"/>
                          <a:ea typeface="宋体" panose="02010600030101010101" pitchFamily="2"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278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ctr"/>
                      <a:r>
                        <a:rPr lang="en-US" altLang="zh-CN" sz="1600" b="0" i="0" u="none" strike="noStrike">
                          <a:solidFill>
                            <a:srgbClr val="000000"/>
                          </a:solidFill>
                          <a:effectLst/>
                          <a:latin typeface="宋体" panose="02010600030101010101" pitchFamily="2" charset="-122"/>
                          <a:ea typeface="宋体" panose="02010600030101010101" pitchFamily="2" charset="-122"/>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ctr"/>
                      <a:r>
                        <a:rPr lang="zh-CN" altLang="en-US" sz="1800" b="0" i="0" u="none" strike="noStrike">
                          <a:solidFill>
                            <a:srgbClr val="000000"/>
                          </a:solidFill>
                          <a:effectLst/>
                          <a:latin typeface="宋体" panose="02010600030101010101" pitchFamily="2" charset="-122"/>
                          <a:ea typeface="宋体" panose="02010600030101010101" pitchFamily="2" charset="-122"/>
                        </a:rPr>
                        <a:t>降低</a:t>
                      </a:r>
                      <a:r>
                        <a:rPr lang="en-US" altLang="zh-CN" sz="1800" b="0" i="0" u="none" strike="noStrike">
                          <a:solidFill>
                            <a:srgbClr val="000000"/>
                          </a:solidFill>
                          <a:effectLst/>
                          <a:latin typeface="宋体" panose="02010600030101010101" pitchFamily="2" charset="-122"/>
                          <a:ea typeface="宋体" panose="02010600030101010101" pitchFamily="2" charset="-122"/>
                        </a:rPr>
                        <a:t>46.0%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497838">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计算速度</a:t>
                      </a:r>
                      <a:r>
                        <a:rPr lang="en-US" altLang="zh-CN" sz="1600" b="0" i="0" u="none" strike="noStrike" dirty="0">
                          <a:solidFill>
                            <a:srgbClr val="000000"/>
                          </a:solidFill>
                          <a:effectLst/>
                          <a:latin typeface="宋体" panose="02010600030101010101" pitchFamily="2" charset="-122"/>
                          <a:ea typeface="宋体" panose="02010600030101010101" pitchFamily="2" charset="-122"/>
                        </a:rPr>
                        <a:t>(</a:t>
                      </a:r>
                      <a:r>
                        <a:rPr lang="en-US" sz="1600" b="0" i="0" u="none" strike="noStrike" dirty="0">
                          <a:solidFill>
                            <a:srgbClr val="000000"/>
                          </a:solidFill>
                          <a:effectLst/>
                          <a:latin typeface="宋体" panose="02010600030101010101" pitchFamily="2" charset="-122"/>
                          <a:ea typeface="宋体" panose="02010600030101010101" pitchFamily="2" charset="-122"/>
                        </a:rPr>
                        <a:t>GOPS)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57.0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86.9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ctr"/>
                      <a:r>
                        <a:rPr lang="zh-CN" altLang="en-US" sz="1800" b="0" i="0" u="none" strike="noStrike">
                          <a:solidFill>
                            <a:srgbClr val="000000"/>
                          </a:solidFill>
                          <a:effectLst/>
                          <a:latin typeface="宋体" panose="02010600030101010101" pitchFamily="2" charset="-122"/>
                          <a:ea typeface="宋体" panose="02010600030101010101" pitchFamily="2" charset="-122"/>
                        </a:rPr>
                        <a:t>提高</a:t>
                      </a:r>
                      <a:r>
                        <a:rPr lang="en-US" altLang="zh-CN" sz="1800" b="0" i="0" u="none" strike="noStrike">
                          <a:solidFill>
                            <a:srgbClr val="000000"/>
                          </a:solidFill>
                          <a:effectLst/>
                          <a:latin typeface="宋体" panose="02010600030101010101" pitchFamily="2" charset="-122"/>
                          <a:ea typeface="宋体" panose="02010600030101010101" pitchFamily="2" charset="-122"/>
                        </a:rPr>
                        <a:t>52.6%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497838">
                <a:tc>
                  <a:txBody>
                    <a:bodyPr/>
                    <a:lstStyle/>
                    <a:p>
                      <a:pPr algn="l" fontAlgn="ctr"/>
                      <a:r>
                        <a:rPr lang="zh-CN" altLang="en-US" sz="1600" b="0" i="0" u="none" strike="noStrike" dirty="0">
                          <a:solidFill>
                            <a:srgbClr val="000000"/>
                          </a:solidFill>
                          <a:effectLst/>
                          <a:latin typeface="宋体" panose="02010600030101010101" pitchFamily="2" charset="-122"/>
                          <a:ea typeface="宋体" panose="02010600030101010101" pitchFamily="2" charset="-122"/>
                        </a:rPr>
                        <a:t>能量效率</a:t>
                      </a:r>
                      <a:r>
                        <a:rPr lang="en-US" altLang="zh-CN" sz="1600" b="0" i="0" u="none" strike="noStrike" dirty="0">
                          <a:solidFill>
                            <a:srgbClr val="000000"/>
                          </a:solidFill>
                          <a:effectLst/>
                          <a:latin typeface="宋体" panose="02010600030101010101" pitchFamily="2" charset="-122"/>
                          <a:ea typeface="宋体" panose="02010600030101010101" pitchFamily="2" charset="-122"/>
                        </a:rPr>
                        <a:t>(</a:t>
                      </a:r>
                      <a:r>
                        <a:rPr lang="en-US" sz="1600" b="0" i="0" u="none" strike="noStrike" dirty="0">
                          <a:solidFill>
                            <a:srgbClr val="000000"/>
                          </a:solidFill>
                          <a:effectLst/>
                          <a:latin typeface="宋体" panose="02010600030101010101" pitchFamily="2" charset="-122"/>
                          <a:ea typeface="宋体" panose="02010600030101010101" pitchFamily="2" charset="-122"/>
                        </a:rPr>
                        <a:t>GOPS/W)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600" b="0" i="0" u="none" strike="noStrike">
                          <a:solidFill>
                            <a:srgbClr val="000000"/>
                          </a:solidFill>
                          <a:effectLst/>
                          <a:latin typeface="宋体" panose="02010600030101010101" pitchFamily="2" charset="-122"/>
                          <a:ea typeface="宋体" panose="02010600030101010101" pitchFamily="2" charset="-122"/>
                        </a:rPr>
                        <a:t>241.3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ctr"/>
                      <a:r>
                        <a:rPr lang="en-US" altLang="zh-CN" sz="1600" b="0" i="0" u="none" strike="noStrike" dirty="0">
                          <a:solidFill>
                            <a:srgbClr val="000000"/>
                          </a:solidFill>
                          <a:effectLst/>
                          <a:latin typeface="宋体" panose="02010600030101010101" pitchFamily="2" charset="-122"/>
                          <a:ea typeface="宋体" panose="02010600030101010101" pitchFamily="2" charset="-122"/>
                        </a:rPr>
                        <a:t>580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ctr"/>
                      <a:r>
                        <a:rPr lang="en-US" sz="1800" b="0" i="0" u="none" strike="noStrike" dirty="0" smtClean="0">
                          <a:solidFill>
                            <a:srgbClr val="000000"/>
                          </a:solidFill>
                          <a:effectLst/>
                          <a:latin typeface="宋体" panose="02010600030101010101" pitchFamily="2" charset="-122"/>
                          <a:ea typeface="宋体" panose="02010600030101010101" pitchFamily="2" charset="-122"/>
                        </a:rPr>
                        <a:t>2.4</a:t>
                      </a:r>
                      <a:r>
                        <a:rPr lang="zh-CN" altLang="en-US" sz="1800" b="0" i="0" u="none" strike="noStrike" dirty="0" smtClean="0">
                          <a:solidFill>
                            <a:srgbClr val="000000"/>
                          </a:solidFill>
                          <a:effectLst/>
                          <a:latin typeface="宋体" panose="02010600030101010101" pitchFamily="2" charset="-122"/>
                          <a:ea typeface="宋体" panose="02010600030101010101" pitchFamily="2" charset="-122"/>
                        </a:rPr>
                        <a:t>倍</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bl>
          </a:graphicData>
        </a:graphic>
      </p:graphicFrame>
    </p:spTree>
    <p:extLst>
      <p:ext uri="{BB962C8B-B14F-4D97-AF65-F5344CB8AC3E}">
        <p14:creationId xmlns:p14="http://schemas.microsoft.com/office/powerpoint/2010/main" val="104329224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p:txBody>
          <a:bodyPr/>
          <a:lstStyle/>
          <a:p>
            <a:endParaRPr lang="en-US" altLang="zh-CN" dirty="0" smtClean="0"/>
          </a:p>
          <a:p>
            <a:r>
              <a:rPr lang="zh-CN" altLang="en-US" dirty="0" smtClean="0"/>
              <a:t>谢谢大家！</a:t>
            </a:r>
            <a:endParaRPr lang="en-US" altLang="zh-CN" dirty="0" smtClean="0"/>
          </a:p>
          <a:p>
            <a:endParaRPr lang="en-US" altLang="zh-CN" dirty="0"/>
          </a:p>
          <a:p>
            <a:r>
              <a:rPr lang="zh-CN" altLang="en-US" dirty="0" smtClean="0"/>
              <a:t>请老师提问</a:t>
            </a:r>
            <a:endParaRPr lang="en-US" altLang="zh-CN"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pPr/>
              <a:t>21</a:t>
            </a:fld>
            <a:endParaRPr lang="zh-CN" altLang="en-US" dirty="0"/>
          </a:p>
        </p:txBody>
      </p:sp>
    </p:spTree>
    <p:extLst>
      <p:ext uri="{BB962C8B-B14F-4D97-AF65-F5344CB8AC3E}">
        <p14:creationId xmlns:p14="http://schemas.microsoft.com/office/powerpoint/2010/main" val="94234410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CNN—</a:t>
            </a:r>
            <a:r>
              <a:rPr lang="zh-CN" altLang="en-US" dirty="0" smtClean="0"/>
              <a:t>广阔的应用前景</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3</a:t>
            </a:fld>
            <a:endParaRPr lang="zh-CN" altLang="en-US">
              <a:solidFill>
                <a:srgbClr val="000000"/>
              </a:solidFill>
            </a:endParaRPr>
          </a:p>
        </p:txBody>
      </p:sp>
      <p:pic>
        <p:nvPicPr>
          <p:cNvPr id="6"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204208" y="792374"/>
            <a:ext cx="3052041" cy="1772390"/>
          </a:xfrm>
          <a:prstGeom prst="rect">
            <a:avLst/>
          </a:prstGeom>
          <a:noFill/>
          <a:ln w="9525">
            <a:noFill/>
            <a:miter lim="800000"/>
            <a:headEnd/>
            <a:tailEnd/>
          </a:ln>
          <a:effectLst/>
        </p:spPr>
      </p:pic>
      <p:pic>
        <p:nvPicPr>
          <p:cNvPr id="7" name="图片 6"/>
          <p:cNvPicPr>
            <a:picLocks noChangeAspect="1"/>
          </p:cNvPicPr>
          <p:nvPr/>
        </p:nvPicPr>
        <p:blipFill>
          <a:blip r:embed="rId4"/>
          <a:stretch>
            <a:fillRect/>
          </a:stretch>
        </p:blipFill>
        <p:spPr>
          <a:xfrm>
            <a:off x="-12465" y="4426009"/>
            <a:ext cx="5318978" cy="2449288"/>
          </a:xfrm>
          <a:prstGeom prst="rect">
            <a:avLst/>
          </a:prstGeom>
        </p:spPr>
      </p:pic>
      <p:pic>
        <p:nvPicPr>
          <p:cNvPr id="3" name="图片 2"/>
          <p:cNvPicPr>
            <a:picLocks noChangeAspect="1"/>
          </p:cNvPicPr>
          <p:nvPr/>
        </p:nvPicPr>
        <p:blipFill>
          <a:blip r:embed="rId5"/>
          <a:stretch>
            <a:fillRect/>
          </a:stretch>
        </p:blipFill>
        <p:spPr>
          <a:xfrm>
            <a:off x="5306513" y="4426009"/>
            <a:ext cx="3837487" cy="2444981"/>
          </a:xfrm>
          <a:prstGeom prst="rect">
            <a:avLst/>
          </a:prstGeom>
        </p:spPr>
      </p:pic>
      <p:sp>
        <p:nvSpPr>
          <p:cNvPr id="8" name="文本框 7"/>
          <p:cNvSpPr txBox="1"/>
          <p:nvPr/>
        </p:nvSpPr>
        <p:spPr>
          <a:xfrm>
            <a:off x="239067" y="1187409"/>
            <a:ext cx="2446638" cy="1077218"/>
          </a:xfrm>
          <a:prstGeom prst="rect">
            <a:avLst/>
          </a:prstGeom>
          <a:noFill/>
        </p:spPr>
        <p:txBody>
          <a:bodyPr wrap="square" rtlCol="0">
            <a:spAutoFit/>
          </a:bodyPr>
          <a:lstStyle/>
          <a:p>
            <a:r>
              <a:rPr lang="en-US" altLang="zh-CN" sz="3200" dirty="0" smtClean="0"/>
              <a:t>2010    72%</a:t>
            </a:r>
            <a:endParaRPr lang="en-US" altLang="zh-CN" sz="3200" dirty="0"/>
          </a:p>
          <a:p>
            <a:r>
              <a:rPr lang="en-US" altLang="zh-CN" sz="3200" dirty="0" smtClean="0"/>
              <a:t>2011    74%</a:t>
            </a:r>
            <a:endParaRPr lang="zh-CN" altLang="en-US" sz="3200" dirty="0"/>
          </a:p>
        </p:txBody>
      </p:sp>
      <p:sp>
        <p:nvSpPr>
          <p:cNvPr id="10" name="文本框 9"/>
          <p:cNvSpPr txBox="1"/>
          <p:nvPr/>
        </p:nvSpPr>
        <p:spPr>
          <a:xfrm>
            <a:off x="171879" y="2190748"/>
            <a:ext cx="3196575" cy="1692771"/>
          </a:xfrm>
          <a:prstGeom prst="rect">
            <a:avLst/>
          </a:prstGeom>
          <a:noFill/>
        </p:spPr>
        <p:txBody>
          <a:bodyPr wrap="square" rtlCol="0">
            <a:spAutoFit/>
          </a:bodyPr>
          <a:lstStyle/>
          <a:p>
            <a:pPr marL="742950" indent="-742950">
              <a:buAutoNum type="arabicPlain" startAt="2012"/>
            </a:pPr>
            <a:r>
              <a:rPr lang="en-US" altLang="zh-CN" sz="4000" dirty="0" smtClean="0">
                <a:solidFill>
                  <a:srgbClr val="FF0000"/>
                </a:solidFill>
              </a:rPr>
              <a:t>  85%</a:t>
            </a:r>
          </a:p>
          <a:p>
            <a:pPr lvl="2"/>
            <a:r>
              <a:rPr lang="en-US" altLang="zh-CN" sz="2400" dirty="0" smtClean="0">
                <a:solidFill>
                  <a:srgbClr val="FF0000"/>
                </a:solidFill>
              </a:rPr>
              <a:t>…</a:t>
            </a:r>
            <a:endParaRPr lang="en-US" altLang="zh-CN" sz="2400" dirty="0">
              <a:solidFill>
                <a:srgbClr val="FF0000"/>
              </a:solidFill>
            </a:endParaRPr>
          </a:p>
          <a:p>
            <a:r>
              <a:rPr lang="en-US" altLang="zh-CN" sz="4000" dirty="0" smtClean="0">
                <a:solidFill>
                  <a:srgbClr val="FF0000"/>
                </a:solidFill>
              </a:rPr>
              <a:t>2015 96.4%</a:t>
            </a:r>
            <a:endParaRPr lang="zh-CN" altLang="en-US" sz="4000" dirty="0">
              <a:solidFill>
                <a:srgbClr val="FF0000"/>
              </a:solidFill>
            </a:endParaRPr>
          </a:p>
        </p:txBody>
      </p:sp>
      <p:pic>
        <p:nvPicPr>
          <p:cNvPr id="4098" name="Picture 2" descr="http://img1.gtimg.com/tech/pics/hv1/139/8/1945/12647580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9773" y="2564764"/>
            <a:ext cx="2996476" cy="180431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e.hiphotos.baidu.com/baike/w%3D268%3Bg%3D0/sign=d5bc264fa144ad342ebf8081e8996bc9/4afbfbedab64034f3c6f46a4afc379310b551df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3044" y="1019649"/>
            <a:ext cx="1847556" cy="315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090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卷积神经网络</a:t>
            </a:r>
            <a:r>
              <a:rPr lang="en-US" altLang="zh-CN" dirty="0" smtClean="0"/>
              <a:t>CNN</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pPr/>
              <a:t>4</a:t>
            </a:fld>
            <a:endParaRPr lang="zh-CN" altLang="en-US" dirty="0"/>
          </a:p>
        </p:txBody>
      </p:sp>
      <p:pic>
        <p:nvPicPr>
          <p:cNvPr id="9" name="图片 8"/>
          <p:cNvPicPr>
            <a:picLocks noChangeAspect="1"/>
          </p:cNvPicPr>
          <p:nvPr/>
        </p:nvPicPr>
        <p:blipFill>
          <a:blip r:embed="rId3"/>
          <a:stretch>
            <a:fillRect/>
          </a:stretch>
        </p:blipFill>
        <p:spPr>
          <a:xfrm>
            <a:off x="5072108" y="4010700"/>
            <a:ext cx="3927112" cy="2320566"/>
          </a:xfrm>
          <a:prstGeom prst="rect">
            <a:avLst/>
          </a:prstGeom>
        </p:spPr>
      </p:pic>
      <p:pic>
        <p:nvPicPr>
          <p:cNvPr id="11" name="图片 10"/>
          <p:cNvPicPr>
            <a:picLocks noChangeAspect="1"/>
          </p:cNvPicPr>
          <p:nvPr/>
        </p:nvPicPr>
        <p:blipFill>
          <a:blip r:embed="rId4"/>
          <a:stretch>
            <a:fillRect/>
          </a:stretch>
        </p:blipFill>
        <p:spPr>
          <a:xfrm>
            <a:off x="264199" y="4307155"/>
            <a:ext cx="4426498" cy="1554234"/>
          </a:xfrm>
          <a:prstGeom prst="rect">
            <a:avLst/>
          </a:prstGeom>
        </p:spPr>
      </p:pic>
      <p:pic>
        <p:nvPicPr>
          <p:cNvPr id="3" name="图片 2"/>
          <p:cNvPicPr>
            <a:picLocks noChangeAspect="1"/>
          </p:cNvPicPr>
          <p:nvPr/>
        </p:nvPicPr>
        <p:blipFill>
          <a:blip r:embed="rId5"/>
          <a:stretch>
            <a:fillRect/>
          </a:stretch>
        </p:blipFill>
        <p:spPr>
          <a:xfrm>
            <a:off x="571500" y="1371870"/>
            <a:ext cx="7067550" cy="2133600"/>
          </a:xfrm>
          <a:prstGeom prst="rect">
            <a:avLst/>
          </a:prstGeom>
        </p:spPr>
      </p:pic>
      <p:sp>
        <p:nvSpPr>
          <p:cNvPr id="5" name="文本框 4"/>
          <p:cNvSpPr txBox="1"/>
          <p:nvPr/>
        </p:nvSpPr>
        <p:spPr>
          <a:xfrm>
            <a:off x="962017" y="1160436"/>
            <a:ext cx="3533775" cy="369332"/>
          </a:xfrm>
          <a:prstGeom prst="rect">
            <a:avLst/>
          </a:prstGeom>
          <a:noFill/>
        </p:spPr>
        <p:txBody>
          <a:bodyPr wrap="square" rtlCol="0">
            <a:spAutoFit/>
          </a:bodyPr>
          <a:lstStyle/>
          <a:p>
            <a:r>
              <a:rPr lang="en-US" altLang="zh-CN" dirty="0" smtClean="0"/>
              <a:t>CNN</a:t>
            </a:r>
            <a:r>
              <a:rPr lang="zh-CN" altLang="en-US" dirty="0" smtClean="0"/>
              <a:t>网络基本结构</a:t>
            </a:r>
            <a:endParaRPr lang="zh-CN" altLang="en-US" dirty="0"/>
          </a:p>
        </p:txBody>
      </p:sp>
      <p:sp>
        <p:nvSpPr>
          <p:cNvPr id="14" name="文本框 13"/>
          <p:cNvSpPr txBox="1"/>
          <p:nvPr/>
        </p:nvSpPr>
        <p:spPr>
          <a:xfrm>
            <a:off x="710560" y="3826034"/>
            <a:ext cx="3533775" cy="369332"/>
          </a:xfrm>
          <a:prstGeom prst="rect">
            <a:avLst/>
          </a:prstGeom>
          <a:noFill/>
        </p:spPr>
        <p:txBody>
          <a:bodyPr wrap="square" rtlCol="0">
            <a:spAutoFit/>
          </a:bodyPr>
          <a:lstStyle/>
          <a:p>
            <a:r>
              <a:rPr lang="en-US" altLang="zh-CN" dirty="0" smtClean="0"/>
              <a:t>Performance on CPU/GPU/ASIC</a:t>
            </a:r>
            <a:endParaRPr lang="zh-CN" altLang="en-US" dirty="0"/>
          </a:p>
        </p:txBody>
      </p:sp>
      <p:sp>
        <p:nvSpPr>
          <p:cNvPr id="15" name="文本框 14"/>
          <p:cNvSpPr txBox="1"/>
          <p:nvPr/>
        </p:nvSpPr>
        <p:spPr>
          <a:xfrm>
            <a:off x="5989321" y="3505470"/>
            <a:ext cx="2697480" cy="369332"/>
          </a:xfrm>
          <a:prstGeom prst="rect">
            <a:avLst/>
          </a:prstGeom>
          <a:noFill/>
        </p:spPr>
        <p:txBody>
          <a:bodyPr wrap="square" rtlCol="0">
            <a:spAutoFit/>
          </a:bodyPr>
          <a:lstStyle/>
          <a:p>
            <a:r>
              <a:rPr lang="en-US" altLang="zh-CN" dirty="0" smtClean="0"/>
              <a:t>Optimization chance</a:t>
            </a:r>
            <a:endParaRPr lang="zh-CN" altLang="en-US" dirty="0"/>
          </a:p>
        </p:txBody>
      </p:sp>
      <p:sp>
        <p:nvSpPr>
          <p:cNvPr id="12" name="矩形 11"/>
          <p:cNvSpPr/>
          <p:nvPr/>
        </p:nvSpPr>
        <p:spPr>
          <a:xfrm>
            <a:off x="1844417" y="5552327"/>
            <a:ext cx="969122" cy="3090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813539" y="4922523"/>
            <a:ext cx="969122" cy="3090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059152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神经网络加速器</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pPr/>
              <a:t>5</a:t>
            </a:fld>
            <a:endParaRPr lang="zh-CN" altLang="en-US" dirty="0"/>
          </a:p>
        </p:txBody>
      </p:sp>
      <p:pic>
        <p:nvPicPr>
          <p:cNvPr id="7" name="图片 6"/>
          <p:cNvPicPr>
            <a:picLocks noChangeAspect="1"/>
          </p:cNvPicPr>
          <p:nvPr/>
        </p:nvPicPr>
        <p:blipFill>
          <a:blip r:embed="rId3"/>
          <a:stretch>
            <a:fillRect/>
          </a:stretch>
        </p:blipFill>
        <p:spPr>
          <a:xfrm>
            <a:off x="282677" y="1300064"/>
            <a:ext cx="8746552" cy="4609123"/>
          </a:xfrm>
          <a:prstGeom prst="rect">
            <a:avLst/>
          </a:prstGeom>
        </p:spPr>
      </p:pic>
      <p:sp>
        <p:nvSpPr>
          <p:cNvPr id="3" name="矩形 2"/>
          <p:cNvSpPr/>
          <p:nvPr/>
        </p:nvSpPr>
        <p:spPr>
          <a:xfrm>
            <a:off x="251828" y="5343838"/>
            <a:ext cx="8808249" cy="2777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759087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pPr/>
              <a:t>6</a:t>
            </a:fld>
            <a:endParaRPr lang="zh-CN" altLang="en-US" dirty="0"/>
          </a:p>
        </p:txBody>
      </p:sp>
      <p:sp>
        <p:nvSpPr>
          <p:cNvPr id="5" name="内容占位符 2"/>
          <p:cNvSpPr>
            <a:spLocks noGrp="1"/>
          </p:cNvSpPr>
          <p:nvPr>
            <p:ph idx="1"/>
          </p:nvPr>
        </p:nvSpPr>
        <p:spPr/>
        <p:txBody>
          <a:bodyPr/>
          <a:lstStyle/>
          <a:p>
            <a:r>
              <a:rPr lang="zh-CN" altLang="en-US" dirty="0" smtClean="0">
                <a:solidFill>
                  <a:schemeClr val="bg2"/>
                </a:solidFill>
              </a:rPr>
              <a:t>背景介绍</a:t>
            </a:r>
            <a:endParaRPr lang="en-US" altLang="zh-CN" dirty="0" smtClean="0">
              <a:solidFill>
                <a:schemeClr val="bg2"/>
              </a:solidFill>
            </a:endParaRPr>
          </a:p>
          <a:p>
            <a:r>
              <a:rPr lang="zh-CN" altLang="en-US" b="1" dirty="0" smtClean="0"/>
              <a:t>实施方案</a:t>
            </a:r>
            <a:endParaRPr lang="en-US" altLang="zh-CN" b="1" dirty="0" smtClean="0"/>
          </a:p>
          <a:p>
            <a:r>
              <a:rPr lang="zh-CN" altLang="en-US" dirty="0">
                <a:solidFill>
                  <a:schemeClr val="bg1">
                    <a:lumMod val="50000"/>
                  </a:schemeClr>
                </a:solidFill>
              </a:rPr>
              <a:t>实验</a:t>
            </a:r>
            <a:r>
              <a:rPr lang="zh-CN" altLang="en-US" dirty="0" smtClean="0">
                <a:solidFill>
                  <a:schemeClr val="bg1">
                    <a:lumMod val="50000"/>
                  </a:schemeClr>
                </a:solidFill>
              </a:rPr>
              <a:t>验证</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226581545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CNN</a:t>
            </a:r>
            <a:r>
              <a:rPr lang="zh-CN" altLang="en-US" dirty="0"/>
              <a:t>算法与电路设计</a:t>
            </a:r>
          </a:p>
        </p:txBody>
      </p:sp>
      <p:sp>
        <p:nvSpPr>
          <p:cNvPr id="4" name="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7</a:t>
            </a:fld>
            <a:endParaRPr lang="zh-CN" altLang="en-US">
              <a:solidFill>
                <a:srgbClr val="000000"/>
              </a:solidFill>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571148822"/>
              </p:ext>
            </p:extLst>
          </p:nvPr>
        </p:nvGraphicFramePr>
        <p:xfrm>
          <a:off x="3182612" y="1634403"/>
          <a:ext cx="1619250" cy="1619250"/>
        </p:xfrm>
        <a:graphic>
          <a:graphicData uri="http://schemas.openxmlformats.org/presentationml/2006/ole">
            <mc:AlternateContent xmlns:mc="http://schemas.openxmlformats.org/markup-compatibility/2006">
              <mc:Choice xmlns:v="urn:schemas-microsoft-com:vml" Requires="v">
                <p:oleObj spid="_x0000_s3220" name="工作表" r:id="rId5" imgW="1619250" imgH="1619250" progId="Excel.Sheet.12">
                  <p:embed/>
                </p:oleObj>
              </mc:Choice>
              <mc:Fallback>
                <p:oleObj name="工作表" r:id="rId5" imgW="1619250" imgH="1619250" progId="Excel.Sheet.12">
                  <p:embed/>
                  <p:pic>
                    <p:nvPicPr>
                      <p:cNvPr id="0" name=""/>
                      <p:cNvPicPr/>
                      <p:nvPr/>
                    </p:nvPicPr>
                    <p:blipFill>
                      <a:blip r:embed="rId6"/>
                      <a:stretch>
                        <a:fillRect/>
                      </a:stretch>
                    </p:blipFill>
                    <p:spPr>
                      <a:xfrm>
                        <a:off x="3182612" y="1634403"/>
                        <a:ext cx="1619250" cy="161925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243207373"/>
              </p:ext>
            </p:extLst>
          </p:nvPr>
        </p:nvGraphicFramePr>
        <p:xfrm>
          <a:off x="3182612" y="1634403"/>
          <a:ext cx="1619250" cy="1619250"/>
        </p:xfrm>
        <a:graphic>
          <a:graphicData uri="http://schemas.openxmlformats.org/presentationml/2006/ole">
            <mc:AlternateContent xmlns:mc="http://schemas.openxmlformats.org/markup-compatibility/2006">
              <mc:Choice xmlns:v="urn:schemas-microsoft-com:vml" Requires="v">
                <p:oleObj spid="_x0000_s3221" name="工作表" r:id="rId8" imgW="1619250" imgH="1619250" progId="Excel.Sheet.12">
                  <p:embed/>
                </p:oleObj>
              </mc:Choice>
              <mc:Fallback>
                <p:oleObj name="工作表" r:id="rId8" imgW="1619250" imgH="1619250" progId="Excel.Sheet.12">
                  <p:embed/>
                  <p:pic>
                    <p:nvPicPr>
                      <p:cNvPr id="0" name=""/>
                      <p:cNvPicPr/>
                      <p:nvPr/>
                    </p:nvPicPr>
                    <p:blipFill>
                      <a:blip r:embed="rId9"/>
                      <a:stretch>
                        <a:fillRect/>
                      </a:stretch>
                    </p:blipFill>
                    <p:spPr>
                      <a:xfrm>
                        <a:off x="3182612" y="1634403"/>
                        <a:ext cx="1619250" cy="1619250"/>
                      </a:xfrm>
                      <a:prstGeom prst="rect">
                        <a:avLst/>
                      </a:prstGeom>
                    </p:spPr>
                  </p:pic>
                </p:oleObj>
              </mc:Fallback>
            </mc:AlternateContent>
          </a:graphicData>
        </a:graphic>
      </p:graphicFrame>
      <p:sp>
        <p:nvSpPr>
          <p:cNvPr id="19" name="矩形 18"/>
          <p:cNvSpPr/>
          <p:nvPr/>
        </p:nvSpPr>
        <p:spPr>
          <a:xfrm>
            <a:off x="3182612" y="1751010"/>
            <a:ext cx="1611205" cy="272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53018" y="949123"/>
            <a:ext cx="9089305" cy="523220"/>
          </a:xfrm>
          <a:prstGeom prst="rect">
            <a:avLst/>
          </a:prstGeom>
          <a:noFill/>
        </p:spPr>
        <p:txBody>
          <a:bodyPr wrap="square" rtlCol="0">
            <a:spAutoFit/>
          </a:bodyPr>
          <a:lstStyle/>
          <a:p>
            <a:r>
              <a:rPr lang="en-US" altLang="zh-CN" sz="2800" dirty="0" smtClean="0">
                <a:solidFill>
                  <a:schemeClr val="accent1">
                    <a:lumMod val="50000"/>
                  </a:schemeClr>
                </a:solidFill>
                <a:latin typeface="黑体" panose="02010609060101010101" pitchFamily="49" charset="-122"/>
                <a:ea typeface="黑体" panose="02010609060101010101" pitchFamily="49" charset="-122"/>
              </a:rPr>
              <a:t>Convolutional Reuse</a:t>
            </a:r>
            <a:r>
              <a:rPr lang="en-US" altLang="zh-CN" sz="2800" dirty="0" smtClean="0">
                <a:solidFill>
                  <a:srgbClr val="BBE0E3">
                    <a:lumMod val="50000"/>
                  </a:srgbClr>
                </a:solidFill>
                <a:latin typeface="黑体" panose="02010609060101010101" pitchFamily="49" charset="-122"/>
                <a:ea typeface="黑体" panose="02010609060101010101" pitchFamily="49" charset="-122"/>
              </a:rPr>
              <a:t>—1 </a:t>
            </a:r>
            <a:r>
              <a:rPr lang="en-US" altLang="zh-CN" sz="2800" dirty="0">
                <a:solidFill>
                  <a:srgbClr val="BBE0E3">
                    <a:lumMod val="50000"/>
                  </a:srgbClr>
                </a:solidFill>
                <a:latin typeface="黑体" panose="02010609060101010101" pitchFamily="49" charset="-122"/>
                <a:ea typeface="黑体" panose="02010609060101010101" pitchFamily="49" charset="-122"/>
              </a:rPr>
              <a:t>figure </a:t>
            </a:r>
            <a:r>
              <a:rPr lang="zh-CN" altLang="en-US" sz="2800" dirty="0">
                <a:solidFill>
                  <a:srgbClr val="BBE0E3">
                    <a:lumMod val="50000"/>
                  </a:srgbClr>
                </a:solidFill>
                <a:latin typeface="黑体" panose="02010609060101010101" pitchFamily="49" charset="-122"/>
                <a:ea typeface="黑体" panose="02010609060101010101" pitchFamily="49" charset="-122"/>
              </a:rPr>
              <a:t>*</a:t>
            </a:r>
            <a:r>
              <a:rPr lang="en-US" altLang="zh-CN" sz="2800" dirty="0">
                <a:solidFill>
                  <a:srgbClr val="BBE0E3">
                    <a:lumMod val="50000"/>
                  </a:srgbClr>
                </a:solidFill>
                <a:latin typeface="黑体" panose="02010609060101010101" pitchFamily="49" charset="-122"/>
                <a:ea typeface="黑体" panose="02010609060101010101" pitchFamily="49" charset="-122"/>
              </a:rPr>
              <a:t> </a:t>
            </a:r>
            <a:r>
              <a:rPr lang="en-US" altLang="zh-CN" sz="2800" dirty="0" smtClean="0">
                <a:solidFill>
                  <a:srgbClr val="BBE0E3">
                    <a:lumMod val="50000"/>
                  </a:srgbClr>
                </a:solidFill>
                <a:latin typeface="黑体" panose="02010609060101010101" pitchFamily="49" charset="-122"/>
                <a:ea typeface="黑体" panose="02010609060101010101" pitchFamily="49" charset="-122"/>
              </a:rPr>
              <a:t>1 </a:t>
            </a:r>
            <a:r>
              <a:rPr lang="en-US" altLang="zh-CN" sz="2800" dirty="0">
                <a:solidFill>
                  <a:srgbClr val="BBE0E3">
                    <a:lumMod val="50000"/>
                  </a:srgbClr>
                </a:solidFill>
                <a:latin typeface="黑体" panose="02010609060101010101" pitchFamily="49" charset="-122"/>
                <a:ea typeface="黑体" panose="02010609060101010101" pitchFamily="49" charset="-122"/>
              </a:rPr>
              <a:t>filter</a:t>
            </a:r>
            <a:endParaRPr lang="zh-CN" altLang="en-US" sz="2000" dirty="0">
              <a:latin typeface="黑体" panose="02010609060101010101" pitchFamily="49" charset="-122"/>
              <a:ea typeface="黑体" panose="02010609060101010101" pitchFamily="49" charset="-122"/>
            </a:endParaRPr>
          </a:p>
        </p:txBody>
      </p:sp>
      <p:sp>
        <p:nvSpPr>
          <p:cNvPr id="24" name="文本框 23"/>
          <p:cNvSpPr txBox="1"/>
          <p:nvPr/>
        </p:nvSpPr>
        <p:spPr>
          <a:xfrm>
            <a:off x="4831672" y="1702667"/>
            <a:ext cx="980937" cy="369332"/>
          </a:xfrm>
          <a:prstGeom prst="rect">
            <a:avLst/>
          </a:prstGeom>
          <a:noFill/>
        </p:spPr>
        <p:txBody>
          <a:bodyPr wrap="square" rtlCol="0">
            <a:spAutoFit/>
          </a:bodyPr>
          <a:lstStyle/>
          <a:p>
            <a:r>
              <a:rPr lang="en-US" altLang="zh-CN" dirty="0" smtClean="0">
                <a:solidFill>
                  <a:srgbClr val="FF0000"/>
                </a:solidFill>
              </a:rPr>
              <a:t>Reuse</a:t>
            </a:r>
            <a:endParaRPr lang="zh-CN" altLang="en-US" dirty="0">
              <a:solidFill>
                <a:srgbClr val="FF0000"/>
              </a:solidFill>
            </a:endParaRPr>
          </a:p>
        </p:txBody>
      </p:sp>
      <p:sp>
        <p:nvSpPr>
          <p:cNvPr id="6" name="矩形 5"/>
          <p:cNvSpPr/>
          <p:nvPr/>
        </p:nvSpPr>
        <p:spPr>
          <a:xfrm>
            <a:off x="153018" y="3548678"/>
            <a:ext cx="5929828" cy="523220"/>
          </a:xfrm>
          <a:prstGeom prst="rect">
            <a:avLst/>
          </a:prstGeom>
        </p:spPr>
        <p:txBody>
          <a:bodyPr wrap="none">
            <a:spAutoFit/>
          </a:bodyPr>
          <a:lstStyle/>
          <a:p>
            <a:pPr lvl="0"/>
            <a:r>
              <a:rPr lang="en-US" altLang="zh-CN" sz="2800" dirty="0" smtClean="0">
                <a:solidFill>
                  <a:srgbClr val="BBE0E3">
                    <a:lumMod val="50000"/>
                  </a:srgbClr>
                </a:solidFill>
                <a:latin typeface="黑体" panose="02010609060101010101" pitchFamily="49" charset="-122"/>
                <a:ea typeface="黑体" panose="02010609060101010101" pitchFamily="49" charset="-122"/>
              </a:rPr>
              <a:t>Image Reuse—1 figure </a:t>
            </a:r>
            <a:r>
              <a:rPr lang="zh-CN" altLang="en-US" sz="2800" dirty="0" smtClean="0">
                <a:solidFill>
                  <a:srgbClr val="BBE0E3">
                    <a:lumMod val="50000"/>
                  </a:srgbClr>
                </a:solidFill>
                <a:latin typeface="黑体" panose="02010609060101010101" pitchFamily="49" charset="-122"/>
                <a:ea typeface="黑体" panose="02010609060101010101" pitchFamily="49" charset="-122"/>
              </a:rPr>
              <a:t>*</a:t>
            </a:r>
            <a:r>
              <a:rPr lang="en-US" altLang="zh-CN" sz="2800" dirty="0" smtClean="0">
                <a:solidFill>
                  <a:srgbClr val="BBE0E3">
                    <a:lumMod val="50000"/>
                  </a:srgbClr>
                </a:solidFill>
                <a:latin typeface="黑体" panose="02010609060101010101" pitchFamily="49" charset="-122"/>
                <a:ea typeface="黑体" panose="02010609060101010101" pitchFamily="49" charset="-122"/>
              </a:rPr>
              <a:t> n filter</a:t>
            </a:r>
            <a:endParaRPr lang="zh-CN" altLang="en-US" sz="2000" dirty="0">
              <a:solidFill>
                <a:srgbClr val="000000"/>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10"/>
          <a:stretch>
            <a:fillRect/>
          </a:stretch>
        </p:blipFill>
        <p:spPr>
          <a:xfrm>
            <a:off x="748472" y="1581502"/>
            <a:ext cx="1654286" cy="1858016"/>
          </a:xfrm>
          <a:prstGeom prst="rect">
            <a:avLst/>
          </a:prstGeom>
        </p:spPr>
      </p:pic>
      <p:pic>
        <p:nvPicPr>
          <p:cNvPr id="8" name="图片 7"/>
          <p:cNvPicPr>
            <a:picLocks noChangeAspect="1"/>
          </p:cNvPicPr>
          <p:nvPr/>
        </p:nvPicPr>
        <p:blipFill>
          <a:blip r:embed="rId11"/>
          <a:stretch>
            <a:fillRect/>
          </a:stretch>
        </p:blipFill>
        <p:spPr>
          <a:xfrm>
            <a:off x="748472" y="4183914"/>
            <a:ext cx="2057400" cy="2295525"/>
          </a:xfrm>
          <a:prstGeom prst="rect">
            <a:avLst/>
          </a:prstGeom>
        </p:spPr>
      </p:pic>
      <p:graphicFrame>
        <p:nvGraphicFramePr>
          <p:cNvPr id="16" name="对象 15"/>
          <p:cNvGraphicFramePr>
            <a:graphicFrameLocks noChangeAspect="1"/>
          </p:cNvGraphicFramePr>
          <p:nvPr>
            <p:extLst>
              <p:ext uri="{D42A27DB-BD31-4B8C-83A1-F6EECF244321}">
                <p14:modId xmlns:p14="http://schemas.microsoft.com/office/powerpoint/2010/main" val="3403370533"/>
              </p:ext>
            </p:extLst>
          </p:nvPr>
        </p:nvGraphicFramePr>
        <p:xfrm>
          <a:off x="6009276" y="1629797"/>
          <a:ext cx="1619250" cy="1619250"/>
        </p:xfrm>
        <a:graphic>
          <a:graphicData uri="http://schemas.openxmlformats.org/presentationml/2006/ole">
            <mc:AlternateContent xmlns:mc="http://schemas.openxmlformats.org/markup-compatibility/2006">
              <mc:Choice xmlns:v="urn:schemas-microsoft-com:vml" Requires="v">
                <p:oleObj spid="_x0000_s3222" name="工作表" r:id="rId13" imgW="1619250" imgH="1619250" progId="Excel.Sheet.12">
                  <p:embed/>
                </p:oleObj>
              </mc:Choice>
              <mc:Fallback>
                <p:oleObj name="工作表" r:id="rId13" imgW="1619250" imgH="1619250" progId="Excel.Sheet.12">
                  <p:embed/>
                  <p:pic>
                    <p:nvPicPr>
                      <p:cNvPr id="0" name=""/>
                      <p:cNvPicPr/>
                      <p:nvPr/>
                    </p:nvPicPr>
                    <p:blipFill>
                      <a:blip r:embed="rId9"/>
                      <a:stretch>
                        <a:fillRect/>
                      </a:stretch>
                    </p:blipFill>
                    <p:spPr>
                      <a:xfrm>
                        <a:off x="6009276" y="1629797"/>
                        <a:ext cx="1619250" cy="1619250"/>
                      </a:xfrm>
                      <a:prstGeom prst="rect">
                        <a:avLst/>
                      </a:prstGeom>
                    </p:spPr>
                  </p:pic>
                </p:oleObj>
              </mc:Fallback>
            </mc:AlternateContent>
          </a:graphicData>
        </a:graphic>
      </p:graphicFrame>
      <p:sp>
        <p:nvSpPr>
          <p:cNvPr id="18" name="矩形 17"/>
          <p:cNvSpPr/>
          <p:nvPr/>
        </p:nvSpPr>
        <p:spPr>
          <a:xfrm>
            <a:off x="5992383" y="1733901"/>
            <a:ext cx="1611205" cy="13710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14"/>
          <a:stretch>
            <a:fillRect/>
          </a:stretch>
        </p:blipFill>
        <p:spPr>
          <a:xfrm>
            <a:off x="2995799" y="4716592"/>
            <a:ext cx="5472889" cy="929373"/>
          </a:xfrm>
          <a:prstGeom prst="rect">
            <a:avLst/>
          </a:prstGeom>
        </p:spPr>
      </p:pic>
      <p:sp>
        <p:nvSpPr>
          <p:cNvPr id="22" name="文本框 21"/>
          <p:cNvSpPr txBox="1"/>
          <p:nvPr/>
        </p:nvSpPr>
        <p:spPr>
          <a:xfrm>
            <a:off x="7825193" y="1751010"/>
            <a:ext cx="980937" cy="646331"/>
          </a:xfrm>
          <a:prstGeom prst="rect">
            <a:avLst/>
          </a:prstGeom>
          <a:noFill/>
        </p:spPr>
        <p:txBody>
          <a:bodyPr wrap="square" rtlCol="0">
            <a:spAutoFit/>
          </a:bodyPr>
          <a:lstStyle/>
          <a:p>
            <a:r>
              <a:rPr lang="en-US" altLang="zh-CN" dirty="0" smtClean="0">
                <a:solidFill>
                  <a:srgbClr val="FF0000"/>
                </a:solidFill>
              </a:rPr>
              <a:t>Reuse</a:t>
            </a:r>
          </a:p>
          <a:p>
            <a:r>
              <a:rPr lang="zh-CN" altLang="en-US" dirty="0">
                <a:solidFill>
                  <a:srgbClr val="FF0000"/>
                </a:solidFill>
              </a:rPr>
              <a:t>最大化</a:t>
            </a:r>
          </a:p>
        </p:txBody>
      </p:sp>
    </p:spTree>
    <p:extLst>
      <p:ext uri="{BB962C8B-B14F-4D97-AF65-F5344CB8AC3E}">
        <p14:creationId xmlns:p14="http://schemas.microsoft.com/office/powerpoint/2010/main" val="421361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randombar(horizontal)">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randombar(horizontal)">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500"/>
                                        <p:tgtEl>
                                          <p:spTgt spid="1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randombar(horizontal)">
                                      <p:cBhvr>
                                        <p:cTn id="24" dur="500"/>
                                        <p:tgtEl>
                                          <p:spTgt spid="18"/>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randombar(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18"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MIT</a:t>
            </a:r>
            <a:r>
              <a:rPr lang="zh-CN" altLang="en-US" dirty="0" smtClean="0"/>
              <a:t>的不足</a:t>
            </a:r>
            <a:endParaRPr lang="zh-CN" altLang="en-US" dirty="0"/>
          </a:p>
        </p:txBody>
      </p:sp>
      <p:sp>
        <p:nvSpPr>
          <p:cNvPr id="4" name="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8</a:t>
            </a:fld>
            <a:endParaRPr lang="zh-CN" altLang="en-US">
              <a:solidFill>
                <a:srgbClr val="000000"/>
              </a:solidFill>
            </a:endParaRPr>
          </a:p>
        </p:txBody>
      </p:sp>
      <p:pic>
        <p:nvPicPr>
          <p:cNvPr id="5" name="图片 4"/>
          <p:cNvPicPr>
            <a:picLocks noChangeAspect="1"/>
          </p:cNvPicPr>
          <p:nvPr/>
        </p:nvPicPr>
        <p:blipFill>
          <a:blip r:embed="rId3"/>
          <a:stretch>
            <a:fillRect/>
          </a:stretch>
        </p:blipFill>
        <p:spPr>
          <a:xfrm>
            <a:off x="381000" y="3767768"/>
            <a:ext cx="3250504" cy="2119060"/>
          </a:xfrm>
          <a:prstGeom prst="rect">
            <a:avLst/>
          </a:prstGeom>
        </p:spPr>
      </p:pic>
      <p:pic>
        <p:nvPicPr>
          <p:cNvPr id="12" name="图片 11"/>
          <p:cNvPicPr>
            <a:picLocks noChangeAspect="1"/>
          </p:cNvPicPr>
          <p:nvPr/>
        </p:nvPicPr>
        <p:blipFill>
          <a:blip r:embed="rId4"/>
          <a:stretch>
            <a:fillRect/>
          </a:stretch>
        </p:blipFill>
        <p:spPr>
          <a:xfrm>
            <a:off x="381000" y="1063625"/>
            <a:ext cx="3297482" cy="2317536"/>
          </a:xfrm>
          <a:prstGeom prst="rect">
            <a:avLst/>
          </a:prstGeom>
        </p:spPr>
      </p:pic>
      <p:pic>
        <p:nvPicPr>
          <p:cNvPr id="13" name="图片 12"/>
          <p:cNvPicPr>
            <a:picLocks noChangeAspect="1"/>
          </p:cNvPicPr>
          <p:nvPr/>
        </p:nvPicPr>
        <p:blipFill>
          <a:blip r:embed="rId5"/>
          <a:stretch>
            <a:fillRect/>
          </a:stretch>
        </p:blipFill>
        <p:spPr>
          <a:xfrm>
            <a:off x="4523300" y="1345333"/>
            <a:ext cx="4398143" cy="2138723"/>
          </a:xfrm>
          <a:prstGeom prst="rect">
            <a:avLst/>
          </a:prstGeom>
        </p:spPr>
      </p:pic>
      <p:cxnSp>
        <p:nvCxnSpPr>
          <p:cNvPr id="14" name="直接连接符 13"/>
          <p:cNvCxnSpPr/>
          <p:nvPr/>
        </p:nvCxnSpPr>
        <p:spPr>
          <a:xfrm flipV="1">
            <a:off x="3613911" y="1450232"/>
            <a:ext cx="1230848" cy="9311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613911" y="2530578"/>
            <a:ext cx="1277929" cy="9091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816138" y="1751483"/>
            <a:ext cx="1209927" cy="265407"/>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12x16bit REG</a:t>
            </a:r>
            <a:endParaRPr lang="zh-CN" altLang="en-US" sz="1200" dirty="0">
              <a:solidFill>
                <a:schemeClr val="tx1"/>
              </a:solidFill>
            </a:endParaRPr>
          </a:p>
        </p:txBody>
      </p:sp>
      <p:sp>
        <p:nvSpPr>
          <p:cNvPr id="17" name="矩形 16"/>
          <p:cNvSpPr/>
          <p:nvPr/>
        </p:nvSpPr>
        <p:spPr>
          <a:xfrm>
            <a:off x="5818656" y="2389253"/>
            <a:ext cx="1294937" cy="265407"/>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225x16bit REG</a:t>
            </a:r>
            <a:endParaRPr lang="zh-CN" altLang="en-US" sz="1200" dirty="0">
              <a:solidFill>
                <a:schemeClr val="tx1"/>
              </a:solidFill>
            </a:endParaRPr>
          </a:p>
        </p:txBody>
      </p:sp>
      <p:sp>
        <p:nvSpPr>
          <p:cNvPr id="18" name="矩形 17"/>
          <p:cNvSpPr/>
          <p:nvPr/>
        </p:nvSpPr>
        <p:spPr>
          <a:xfrm>
            <a:off x="5816137" y="2970980"/>
            <a:ext cx="1209927" cy="265407"/>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24x16bit REG</a:t>
            </a:r>
            <a:endParaRPr lang="zh-CN" altLang="en-US" sz="1200" dirty="0">
              <a:solidFill>
                <a:schemeClr val="tx1"/>
              </a:solidFill>
            </a:endParaRPr>
          </a:p>
        </p:txBody>
      </p:sp>
      <p:sp>
        <p:nvSpPr>
          <p:cNvPr id="19" name="文本框 18"/>
          <p:cNvSpPr txBox="1"/>
          <p:nvPr/>
        </p:nvSpPr>
        <p:spPr>
          <a:xfrm>
            <a:off x="4844759" y="3850912"/>
            <a:ext cx="3173826" cy="1938992"/>
          </a:xfrm>
          <a:prstGeom prst="rect">
            <a:avLst/>
          </a:prstGeom>
          <a:noFill/>
        </p:spPr>
        <p:txBody>
          <a:bodyPr wrap="square" rtlCol="0">
            <a:spAutoFit/>
          </a:bodyPr>
          <a:lstStyle/>
          <a:p>
            <a:r>
              <a:rPr lang="en-US" altLang="zh-CN" sz="2400" dirty="0" err="1" smtClean="0">
                <a:solidFill>
                  <a:srgbClr val="7030A0"/>
                </a:solidFill>
              </a:rPr>
              <a:t>Spad</a:t>
            </a:r>
            <a:r>
              <a:rPr lang="zh-CN" altLang="en-US" sz="2400" dirty="0" smtClean="0">
                <a:solidFill>
                  <a:srgbClr val="7030A0"/>
                </a:solidFill>
              </a:rPr>
              <a:t>利用率低</a:t>
            </a:r>
            <a:endParaRPr lang="en-US" altLang="zh-CN" sz="2400" dirty="0" smtClean="0">
              <a:solidFill>
                <a:srgbClr val="7030A0"/>
              </a:solidFill>
            </a:endParaRPr>
          </a:p>
          <a:p>
            <a:endParaRPr lang="en-US" altLang="zh-CN" sz="2400" dirty="0">
              <a:solidFill>
                <a:srgbClr val="7030A0"/>
              </a:solidFill>
            </a:endParaRPr>
          </a:p>
          <a:p>
            <a:r>
              <a:rPr lang="en-US" altLang="zh-CN" sz="2400" dirty="0" err="1" smtClean="0">
                <a:solidFill>
                  <a:srgbClr val="7030A0"/>
                </a:solidFill>
              </a:rPr>
              <a:t>Psum</a:t>
            </a:r>
            <a:r>
              <a:rPr lang="zh-CN" altLang="en-US" sz="2400" dirty="0" smtClean="0">
                <a:solidFill>
                  <a:srgbClr val="7030A0"/>
                </a:solidFill>
              </a:rPr>
              <a:t>写回的利用率低</a:t>
            </a:r>
            <a:endParaRPr lang="en-US" altLang="zh-CN" sz="2400" dirty="0" smtClean="0">
              <a:solidFill>
                <a:srgbClr val="7030A0"/>
              </a:solidFill>
            </a:endParaRPr>
          </a:p>
          <a:p>
            <a:endParaRPr lang="en-US" altLang="zh-CN" sz="2400" dirty="0">
              <a:solidFill>
                <a:srgbClr val="7030A0"/>
              </a:solidFill>
            </a:endParaRPr>
          </a:p>
          <a:p>
            <a:r>
              <a:rPr lang="zh-CN" altLang="en-US" sz="2400" dirty="0" smtClean="0">
                <a:solidFill>
                  <a:srgbClr val="7030A0"/>
                </a:solidFill>
              </a:rPr>
              <a:t>灵活性高  控制复杂</a:t>
            </a:r>
            <a:endParaRPr lang="en-US" altLang="zh-CN" sz="2400" dirty="0" smtClean="0">
              <a:solidFill>
                <a:srgbClr val="7030A0"/>
              </a:solidFill>
            </a:endParaRPr>
          </a:p>
        </p:txBody>
      </p:sp>
    </p:spTree>
    <p:extLst>
      <p:ext uri="{BB962C8B-B14F-4D97-AF65-F5344CB8AC3E}">
        <p14:creationId xmlns:p14="http://schemas.microsoft.com/office/powerpoint/2010/main" val="4135180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Why 3X3 is better than 1X1</a:t>
            </a:r>
            <a:endParaRPr kumimoji="1" lang="zh-CN" altLang="en-US" dirty="0"/>
          </a:p>
        </p:txBody>
      </p:sp>
      <p:sp>
        <p:nvSpPr>
          <p:cNvPr id="4" name="幻灯片编号占位符 3"/>
          <p:cNvSpPr>
            <a:spLocks noGrp="1"/>
          </p:cNvSpPr>
          <p:nvPr>
            <p:ph type="sldNum" sz="quarter" idx="12"/>
          </p:nvPr>
        </p:nvSpPr>
        <p:spPr/>
        <p:txBody>
          <a:bodyPr/>
          <a:lstStyle/>
          <a:p>
            <a:fld id="{58B617E3-9596-433B-9A6A-0A82782D409F}" type="slidenum">
              <a:rPr lang="zh-CN" altLang="en-US" smtClean="0">
                <a:solidFill>
                  <a:srgbClr val="000000"/>
                </a:solidFill>
              </a:rPr>
              <a:pPr/>
              <a:t>9</a:t>
            </a:fld>
            <a:endParaRPr lang="zh-CN" altLang="en-US">
              <a:solidFill>
                <a:srgbClr val="000000"/>
              </a:solidFill>
            </a:endParaRPr>
          </a:p>
        </p:txBody>
      </p:sp>
      <p:graphicFrame>
        <p:nvGraphicFramePr>
          <p:cNvPr id="5" name="图表 4"/>
          <p:cNvGraphicFramePr>
            <a:graphicFrameLocks/>
          </p:cNvGraphicFramePr>
          <p:nvPr>
            <p:extLst>
              <p:ext uri="{D42A27DB-BD31-4B8C-83A1-F6EECF244321}">
                <p14:modId xmlns:p14="http://schemas.microsoft.com/office/powerpoint/2010/main" val="835821087"/>
              </p:ext>
            </p:extLst>
          </p:nvPr>
        </p:nvGraphicFramePr>
        <p:xfrm>
          <a:off x="2279176" y="3302598"/>
          <a:ext cx="5918150" cy="3327818"/>
        </p:xfrm>
        <a:graphic>
          <a:graphicData uri="http://schemas.openxmlformats.org/drawingml/2006/chart">
            <c:chart xmlns:c="http://schemas.openxmlformats.org/drawingml/2006/chart" xmlns:r="http://schemas.openxmlformats.org/officeDocument/2006/relationships" r:id="rId3"/>
          </a:graphicData>
        </a:graphic>
      </p:graphicFrame>
      <p:pic>
        <p:nvPicPr>
          <p:cNvPr id="3" name="图片 2"/>
          <p:cNvPicPr>
            <a:picLocks noChangeAspect="1"/>
          </p:cNvPicPr>
          <p:nvPr/>
        </p:nvPicPr>
        <p:blipFill>
          <a:blip r:embed="rId4"/>
          <a:stretch>
            <a:fillRect/>
          </a:stretch>
        </p:blipFill>
        <p:spPr>
          <a:xfrm>
            <a:off x="183608" y="1097281"/>
            <a:ext cx="4543601" cy="2054710"/>
          </a:xfrm>
          <a:prstGeom prst="rect">
            <a:avLst/>
          </a:prstGeom>
        </p:spPr>
      </p:pic>
      <p:pic>
        <p:nvPicPr>
          <p:cNvPr id="8" name="图片 7"/>
          <p:cNvPicPr>
            <a:picLocks noChangeAspect="1"/>
          </p:cNvPicPr>
          <p:nvPr/>
        </p:nvPicPr>
        <p:blipFill>
          <a:blip r:embed="rId5"/>
          <a:stretch>
            <a:fillRect/>
          </a:stretch>
        </p:blipFill>
        <p:spPr>
          <a:xfrm>
            <a:off x="4727209" y="1097281"/>
            <a:ext cx="2343150" cy="2038350"/>
          </a:xfrm>
          <a:prstGeom prst="rect">
            <a:avLst/>
          </a:prstGeom>
        </p:spPr>
      </p:pic>
      <p:pic>
        <p:nvPicPr>
          <p:cNvPr id="9" name="图片 8"/>
          <p:cNvPicPr>
            <a:picLocks noChangeAspect="1"/>
          </p:cNvPicPr>
          <p:nvPr/>
        </p:nvPicPr>
        <p:blipFill>
          <a:blip r:embed="rId6"/>
          <a:stretch>
            <a:fillRect/>
          </a:stretch>
        </p:blipFill>
        <p:spPr>
          <a:xfrm>
            <a:off x="6940762" y="1102043"/>
            <a:ext cx="2181225" cy="2028825"/>
          </a:xfrm>
          <a:prstGeom prst="rect">
            <a:avLst/>
          </a:prstGeom>
        </p:spPr>
      </p:pic>
      <p:sp>
        <p:nvSpPr>
          <p:cNvPr id="10" name="文本框 9"/>
          <p:cNvSpPr txBox="1"/>
          <p:nvPr/>
        </p:nvSpPr>
        <p:spPr>
          <a:xfrm>
            <a:off x="255166" y="4012527"/>
            <a:ext cx="1917879" cy="1938992"/>
          </a:xfrm>
          <a:prstGeom prst="rect">
            <a:avLst/>
          </a:prstGeom>
          <a:noFill/>
        </p:spPr>
        <p:txBody>
          <a:bodyPr wrap="square" rtlCol="0">
            <a:spAutoFit/>
          </a:bodyPr>
          <a:lstStyle/>
          <a:p>
            <a:r>
              <a:rPr lang="zh-CN" altLang="en-US" sz="2400" dirty="0" smtClean="0">
                <a:solidFill>
                  <a:srgbClr val="7030A0"/>
                </a:solidFill>
              </a:rPr>
              <a:t>高灵活性</a:t>
            </a:r>
            <a:endParaRPr lang="en-US" altLang="zh-CN" sz="2400" dirty="0" smtClean="0">
              <a:solidFill>
                <a:srgbClr val="7030A0"/>
              </a:solidFill>
            </a:endParaRPr>
          </a:p>
          <a:p>
            <a:endParaRPr lang="en-US" altLang="zh-CN" sz="2400" dirty="0">
              <a:solidFill>
                <a:srgbClr val="7030A0"/>
              </a:solidFill>
            </a:endParaRPr>
          </a:p>
          <a:p>
            <a:r>
              <a:rPr lang="zh-CN" altLang="en-US" sz="2400" dirty="0" smtClean="0">
                <a:solidFill>
                  <a:srgbClr val="7030A0"/>
                </a:solidFill>
              </a:rPr>
              <a:t>控制复杂</a:t>
            </a:r>
            <a:endParaRPr lang="en-US" altLang="zh-CN" sz="2400" dirty="0" smtClean="0">
              <a:solidFill>
                <a:srgbClr val="7030A0"/>
              </a:solidFill>
            </a:endParaRPr>
          </a:p>
          <a:p>
            <a:endParaRPr lang="en-US" altLang="zh-CN" sz="2400" dirty="0">
              <a:solidFill>
                <a:srgbClr val="7030A0"/>
              </a:solidFill>
            </a:endParaRPr>
          </a:p>
          <a:p>
            <a:r>
              <a:rPr lang="zh-CN" altLang="en-US" sz="2400" dirty="0" smtClean="0">
                <a:solidFill>
                  <a:srgbClr val="7030A0"/>
                </a:solidFill>
              </a:rPr>
              <a:t>存取增加</a:t>
            </a:r>
            <a:endParaRPr lang="en-US" altLang="zh-CN" sz="2400" dirty="0" smtClean="0">
              <a:solidFill>
                <a:srgbClr val="7030A0"/>
              </a:solidFill>
            </a:endParaRPr>
          </a:p>
        </p:txBody>
      </p:sp>
    </p:spTree>
    <p:extLst>
      <p:ext uri="{BB962C8B-B14F-4D97-AF65-F5344CB8AC3E}">
        <p14:creationId xmlns:p14="http://schemas.microsoft.com/office/powerpoint/2010/main" val="542508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0" grpId="0"/>
    </p:bldLst>
  </p:timing>
</p:sld>
</file>

<file path=ppt/theme/theme1.xml><?xml version="1.0" encoding="utf-8"?>
<a:theme xmlns:a="http://schemas.openxmlformats.org/drawingml/2006/main" name="THU">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18557</TotalTime>
  <Words>2039</Words>
  <Application>Microsoft Office PowerPoint</Application>
  <PresentationFormat>全屏显示(4:3)</PresentationFormat>
  <Paragraphs>391</Paragraphs>
  <Slides>21</Slides>
  <Notes>21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2" baseType="lpstr">
      <vt:lpstr>黑体</vt:lpstr>
      <vt:lpstr>华文仿宋</vt:lpstr>
      <vt:lpstr>华文细黑</vt:lpstr>
      <vt:lpstr>宋体</vt:lpstr>
      <vt:lpstr>幼圆</vt:lpstr>
      <vt:lpstr>Arial</vt:lpstr>
      <vt:lpstr>Calibri</vt:lpstr>
      <vt:lpstr>Cambria Math</vt:lpstr>
      <vt:lpstr>Times New Roman</vt:lpstr>
      <vt:lpstr>THU</vt:lpstr>
      <vt:lpstr>工作表</vt:lpstr>
      <vt:lpstr>高能效卷积神经网络 加速器研究</vt:lpstr>
      <vt:lpstr>内容提纲</vt:lpstr>
      <vt:lpstr>CNN—广阔的应用前景</vt:lpstr>
      <vt:lpstr>卷积神经网络CNN</vt:lpstr>
      <vt:lpstr>神经网络加速器</vt:lpstr>
      <vt:lpstr>内容提纲</vt:lpstr>
      <vt:lpstr>CNN算法与电路设计</vt:lpstr>
      <vt:lpstr>MIT的不足</vt:lpstr>
      <vt:lpstr>Why 3X3 is better than 1X1</vt:lpstr>
      <vt:lpstr>高能效卷积电路结构</vt:lpstr>
      <vt:lpstr>通用性</vt:lpstr>
      <vt:lpstr>芯片结构图</vt:lpstr>
      <vt:lpstr>高效指令集设计</vt:lpstr>
      <vt:lpstr>算法-&gt;指令</vt:lpstr>
      <vt:lpstr>指令集TH-IS</vt:lpstr>
      <vt:lpstr>内容提纲</vt:lpstr>
      <vt:lpstr>仿真结果</vt:lpstr>
      <vt:lpstr>FPGA验证</vt:lpstr>
      <vt:lpstr>版图</vt:lpstr>
      <vt:lpstr>性能对比</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李金阳</dc:creator>
  <cp:lastModifiedBy>jinshan yue</cp:lastModifiedBy>
  <cp:revision>1215</cp:revision>
  <dcterms:created xsi:type="dcterms:W3CDTF">2014-10-31T10:44:47Z</dcterms:created>
  <dcterms:modified xsi:type="dcterms:W3CDTF">2016-07-28T03:49:20Z</dcterms:modified>
</cp:coreProperties>
</file>