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1"/>
  </p:notesMasterIdLst>
  <p:handoutMasterIdLst>
    <p:handoutMasterId r:id="rId22"/>
  </p:handoutMasterIdLst>
  <p:sldIdLst>
    <p:sldId id="279" r:id="rId4"/>
    <p:sldId id="259" r:id="rId5"/>
    <p:sldId id="307" r:id="rId6"/>
    <p:sldId id="306" r:id="rId7"/>
    <p:sldId id="312" r:id="rId8"/>
    <p:sldId id="310" r:id="rId9"/>
    <p:sldId id="308" r:id="rId10"/>
    <p:sldId id="313" r:id="rId11"/>
    <p:sldId id="297" r:id="rId12"/>
    <p:sldId id="315" r:id="rId13"/>
    <p:sldId id="301" r:id="rId14"/>
    <p:sldId id="300" r:id="rId15"/>
    <p:sldId id="303" r:id="rId16"/>
    <p:sldId id="309" r:id="rId17"/>
    <p:sldId id="314" r:id="rId18"/>
    <p:sldId id="305"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C7E7FB"/>
    <a:srgbClr val="CEDBF4"/>
    <a:srgbClr val="FFFF99"/>
    <a:srgbClr val="000000"/>
    <a:srgbClr val="FFFF00"/>
    <a:srgbClr val="CCFF33"/>
    <a:srgbClr val="C78E01"/>
    <a:srgbClr val="FF9C85"/>
    <a:srgbClr val="FF6D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995" autoAdjust="0"/>
  </p:normalViewPr>
  <p:slideViewPr>
    <p:cSldViewPr snapToGrid="0">
      <p:cViewPr varScale="1">
        <p:scale>
          <a:sx n="90" d="100"/>
          <a:sy n="90" d="100"/>
        </p:scale>
        <p:origin x="22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171BD-44C2-486C-A04B-5A7F58ADE3A6}" type="datetimeFigureOut">
              <a:rPr lang="zh-CN" altLang="en-US" smtClean="0"/>
              <a:t>2017/6/10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D471A4-36A0-4B85-B392-0B6D2BE695A4}" type="slidenum">
              <a:rPr lang="zh-CN" altLang="en-US" smtClean="0"/>
              <a:t>‹#›</a:t>
            </a:fld>
            <a:endParaRPr lang="zh-CN" altLang="en-US"/>
          </a:p>
        </p:txBody>
      </p:sp>
    </p:spTree>
    <p:extLst>
      <p:ext uri="{BB962C8B-B14F-4D97-AF65-F5344CB8AC3E}">
        <p14:creationId xmlns:p14="http://schemas.microsoft.com/office/powerpoint/2010/main" val="593980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0B4D-8E9B-40BE-BFA7-166D04D852CD}" type="datetimeFigureOut">
              <a:rPr lang="zh-CN" altLang="en-US" smtClean="0"/>
              <a:t>2017/6/10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FE5E3-45E0-401A-BDC7-016727830831}" type="slidenum">
              <a:rPr lang="zh-CN" altLang="en-US" smtClean="0"/>
              <a:t>‹#›</a:t>
            </a:fld>
            <a:endParaRPr lang="zh-CN" altLang="en-US"/>
          </a:p>
        </p:txBody>
      </p:sp>
    </p:spTree>
    <p:extLst>
      <p:ext uri="{BB962C8B-B14F-4D97-AF65-F5344CB8AC3E}">
        <p14:creationId xmlns:p14="http://schemas.microsoft.com/office/powerpoint/2010/main" val="19396434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61FDA-BC26-44BB-B3F3-79B0124A84FD}" type="slidenum">
              <a:rPr lang="en-US" altLang="zh-CN">
                <a:solidFill>
                  <a:srgbClr val="000000"/>
                </a:solidFill>
              </a:rPr>
              <a:pPr/>
              <a:t>1</a:t>
            </a:fld>
            <a:endParaRPr lang="en-US" altLang="zh-CN"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zh-CN" altLang="en-US" dirty="0"/>
              <a:t>各位老师，大家好。我是第二组</a:t>
            </a:r>
            <a:r>
              <a:rPr lang="en-US" altLang="zh-CN" dirty="0"/>
              <a:t>6</a:t>
            </a:r>
            <a:r>
              <a:rPr lang="zh-CN" altLang="en-US" dirty="0"/>
              <a:t>号杨一雄。我的论文题目是超高速、高精度数控振荡器。</a:t>
            </a:r>
            <a:endParaRPr lang="en-US" altLang="zh-CN" dirty="0"/>
          </a:p>
          <a:p>
            <a:endParaRPr lang="en-US" altLang="zh-CN" dirty="0"/>
          </a:p>
          <a:p>
            <a:r>
              <a:rPr lang="zh-CN" altLang="en-US" dirty="0"/>
              <a:t>我的指导老师是杨华中</a:t>
            </a:r>
            <a:r>
              <a:rPr lang="zh-CN" altLang="en-US"/>
              <a:t>教授</a:t>
            </a:r>
            <a:r>
              <a:rPr lang="zh-CN" altLang="en-US" smtClean="0"/>
              <a:t>。参与优秀论文评选。</a:t>
            </a:r>
            <a:endParaRPr lang="zh-CN" altLang="zh-CN" dirty="0"/>
          </a:p>
        </p:txBody>
      </p:sp>
    </p:spTree>
    <p:extLst>
      <p:ext uri="{BB962C8B-B14F-4D97-AF65-F5344CB8AC3E}">
        <p14:creationId xmlns:p14="http://schemas.microsoft.com/office/powerpoint/2010/main" val="1104329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实现高精度需要抑制噪声，经过研究我将噪声分为两类。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噪声</a:t>
            </a:r>
            <a:r>
              <a:rPr lang="en-US" altLang="zh-CN" dirty="0" smtClean="0"/>
              <a:t>I</a:t>
            </a:r>
            <a:r>
              <a:rPr lang="zh-CN" altLang="en-US" dirty="0" smtClean="0"/>
              <a:t>是因为相位压缩和输出量化产生的噪声。如右上图所示，其中相位压缩产生有色噪声；输出量化产生的为高斯白噪声。噪声</a:t>
            </a:r>
            <a:r>
              <a:rPr lang="en-US" altLang="zh-CN" dirty="0" smtClean="0"/>
              <a:t>I</a:t>
            </a:r>
            <a:r>
              <a:rPr lang="zh-CN" altLang="en-US" dirty="0" smtClean="0"/>
              <a:t>只能通过提升相位位数或者输出位数改善。</a:t>
            </a:r>
            <a:endParaRPr lang="en-US" altLang="zh-CN" dirty="0" smtClean="0"/>
          </a:p>
          <a:p>
            <a:r>
              <a:rPr lang="zh-CN" altLang="en-US" dirty="0" smtClean="0"/>
              <a:t>噪声</a:t>
            </a:r>
            <a:r>
              <a:rPr lang="en-US" altLang="zh-CN" dirty="0" smtClean="0"/>
              <a:t>II</a:t>
            </a:r>
            <a:r>
              <a:rPr lang="zh-CN" altLang="en-US" dirty="0" smtClean="0"/>
              <a:t>是由于角度旋转中近似产生的噪声，旋转角度越大，误差越大。</a:t>
            </a:r>
            <a:endParaRPr lang="en-US" altLang="zh-CN" dirty="0" smtClean="0"/>
          </a:p>
          <a:p>
            <a:endParaRPr lang="en-US" altLang="zh-CN" dirty="0" smtClean="0"/>
          </a:p>
          <a:p>
            <a:r>
              <a:rPr lang="zh-CN" altLang="en-US" dirty="0" smtClean="0"/>
              <a:t>在确定输入输出位数的情况下，噪声</a:t>
            </a:r>
            <a:r>
              <a:rPr lang="en-US" altLang="zh-CN" dirty="0" smtClean="0"/>
              <a:t>I</a:t>
            </a:r>
            <a:r>
              <a:rPr lang="zh-CN" altLang="en-US" dirty="0" smtClean="0"/>
              <a:t>大小稳定。通过减小旋转索引位数可以降低第二类噪声。但是查找表的地址相应增加，会降低其访存速度。</a:t>
            </a:r>
            <a:endParaRPr lang="en-US" altLang="zh-CN" dirty="0" smtClean="0"/>
          </a:p>
          <a:p>
            <a:r>
              <a:rPr lang="zh-CN" altLang="en-US" dirty="0" smtClean="0"/>
              <a:t>因此提出约束条件：旋转索引</a:t>
            </a:r>
            <a:r>
              <a:rPr lang="en-US" altLang="zh-CN" baseline="0" dirty="0" smtClean="0"/>
              <a:t> &gt;=</a:t>
            </a:r>
            <a:r>
              <a:rPr lang="zh-CN" altLang="en-US" baseline="0" dirty="0" smtClean="0"/>
              <a:t>查找表索引 </a:t>
            </a:r>
            <a:r>
              <a:rPr lang="en-US" altLang="zh-CN" baseline="0" dirty="0" smtClean="0"/>
              <a:t>+1</a:t>
            </a:r>
            <a:r>
              <a:rPr lang="zh-CN" altLang="en-US" baseline="0" dirty="0" smtClean="0"/>
              <a:t>，取等号时两类噪声得到平衡；约束内，可在噪声和访存速度上做取舍。</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10</a:t>
            </a:fld>
            <a:endParaRPr lang="zh-CN" altLang="en-US"/>
          </a:p>
        </p:txBody>
      </p:sp>
    </p:spTree>
    <p:extLst>
      <p:ext uri="{BB962C8B-B14F-4D97-AF65-F5344CB8AC3E}">
        <p14:creationId xmlns:p14="http://schemas.microsoft.com/office/powerpoint/2010/main" val="78308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为了提高时钟频率，本文采用级联的旋转单元替代了乘法器的使用。</a:t>
            </a:r>
            <a:endParaRPr lang="en-US" altLang="zh-CN" dirty="0" smtClean="0"/>
          </a:p>
          <a:p>
            <a:r>
              <a:rPr lang="zh-CN" altLang="en-US" dirty="0" smtClean="0"/>
              <a:t>根据公式推导得到迭代公式，每个旋转单元包括两个移位器和全加器。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经过流水线加速后，得到上图所示的电路结构，在每个旋转单元后都插入了触发器。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11</a:t>
            </a:fld>
            <a:endParaRPr lang="zh-CN" altLang="en-US"/>
          </a:p>
        </p:txBody>
      </p:sp>
    </p:spTree>
    <p:extLst>
      <p:ext uri="{BB962C8B-B14F-4D97-AF65-F5344CB8AC3E}">
        <p14:creationId xmlns:p14="http://schemas.microsoft.com/office/powerpoint/2010/main" val="275075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进展情况这部分首先展示仿真平台的功能性仿真的结果</a:t>
            </a:r>
            <a:endParaRPr lang="en-US" altLang="zh-CN" dirty="0"/>
          </a:p>
          <a:p>
            <a:r>
              <a:rPr lang="zh-CN" altLang="en-US" dirty="0"/>
              <a:t>上图是</a:t>
            </a:r>
            <a:r>
              <a:rPr lang="en-US" altLang="zh-CN" dirty="0" err="1"/>
              <a:t>modelsim</a:t>
            </a:r>
            <a:r>
              <a:rPr lang="zh-CN" altLang="en-US" dirty="0"/>
              <a:t>生成的</a:t>
            </a:r>
            <a:r>
              <a:rPr lang="zh-CN" altLang="en-US" dirty="0" smtClean="0"/>
              <a:t>正弦信号波形和相位</a:t>
            </a:r>
            <a:endParaRPr lang="en-US" altLang="zh-CN" dirty="0"/>
          </a:p>
          <a:p>
            <a:r>
              <a:rPr lang="zh-CN" altLang="en-US" dirty="0"/>
              <a:t>将上图的波形导入</a:t>
            </a:r>
            <a:r>
              <a:rPr lang="en-US" altLang="zh-CN" dirty="0" err="1"/>
              <a:t>matlab</a:t>
            </a:r>
            <a:r>
              <a:rPr lang="zh-CN" altLang="en-US" dirty="0" smtClean="0"/>
              <a:t>中，发现</a:t>
            </a:r>
            <a:r>
              <a:rPr lang="en-US" altLang="zh-CN" dirty="0" err="1" smtClean="0"/>
              <a:t>modelsim</a:t>
            </a:r>
            <a:r>
              <a:rPr lang="zh-CN" altLang="en-US" dirty="0" smtClean="0"/>
              <a:t>结果和</a:t>
            </a:r>
            <a:r>
              <a:rPr lang="en-US" altLang="zh-CN" dirty="0" err="1" smtClean="0"/>
              <a:t>matlab</a:t>
            </a:r>
            <a:r>
              <a:rPr lang="zh-CN" altLang="en-US" dirty="0" smtClean="0"/>
              <a:t>计算结果相同。进行</a:t>
            </a:r>
            <a:r>
              <a:rPr lang="en-US" altLang="zh-CN" dirty="0" err="1"/>
              <a:t>fft</a:t>
            </a:r>
            <a:r>
              <a:rPr lang="zh-CN" altLang="en-US" dirty="0"/>
              <a:t>分析得到下图，找出</a:t>
            </a:r>
            <a:r>
              <a:rPr lang="en-US" altLang="zh-CN" dirty="0"/>
              <a:t>16bit SFDR</a:t>
            </a:r>
            <a:r>
              <a:rPr lang="zh-CN" altLang="en-US" dirty="0"/>
              <a:t>值为</a:t>
            </a:r>
            <a:r>
              <a:rPr lang="en-US" altLang="zh-CN" dirty="0"/>
              <a:t>100 </a:t>
            </a:r>
            <a:r>
              <a:rPr lang="en-US" altLang="zh-CN" dirty="0" err="1"/>
              <a:t>dBc</a:t>
            </a:r>
            <a:r>
              <a:rPr lang="zh-CN" altLang="en-US" dirty="0" smtClean="0"/>
              <a:t>，高于理论最低值。</a:t>
            </a:r>
            <a:endParaRPr lang="en-US" altLang="zh-CN" dirty="0"/>
          </a:p>
          <a:p>
            <a:r>
              <a:rPr lang="zh-CN" altLang="en-US" dirty="0"/>
              <a:t>通过两平台相互验证，能说明方案设计基本正确。</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12</a:t>
            </a:fld>
            <a:endParaRPr lang="zh-CN" altLang="en-US"/>
          </a:p>
        </p:txBody>
      </p:sp>
    </p:spTree>
    <p:extLst>
      <p:ext uri="{BB962C8B-B14F-4D97-AF65-F5344CB8AC3E}">
        <p14:creationId xmlns:p14="http://schemas.microsoft.com/office/powerpoint/2010/main" val="265799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本设计使用了</a:t>
            </a:r>
            <a:r>
              <a:rPr lang="en-US" altLang="zh-CN" dirty="0" smtClean="0"/>
              <a:t>65 nm TSMC</a:t>
            </a:r>
            <a:r>
              <a:rPr lang="zh-CN" altLang="en-US" dirty="0" smtClean="0"/>
              <a:t>工艺进行综合，通过关键路径的优化和代码的规范，将时钟频率从中期时的</a:t>
            </a:r>
            <a:r>
              <a:rPr lang="en-US" altLang="zh-CN" dirty="0" smtClean="0"/>
              <a:t>1.3 GHz </a:t>
            </a:r>
            <a:r>
              <a:rPr lang="zh-CN" altLang="en-US" dirty="0" smtClean="0"/>
              <a:t>提升至</a:t>
            </a:r>
            <a:r>
              <a:rPr lang="en-US" altLang="zh-CN" dirty="0" smtClean="0"/>
              <a:t>2.0GHz</a:t>
            </a:r>
            <a:r>
              <a:rPr lang="zh-CN" altLang="en-US" dirty="0" smtClean="0"/>
              <a:t>，且时序正确。</a:t>
            </a:r>
            <a:endParaRPr lang="en-US" altLang="zh-CN" dirty="0" smtClean="0"/>
          </a:p>
          <a:p>
            <a:r>
              <a:rPr lang="zh-CN" altLang="en-US" dirty="0" smtClean="0"/>
              <a:t>使用</a:t>
            </a:r>
            <a:r>
              <a:rPr lang="en-US" altLang="zh-CN" dirty="0" smtClean="0"/>
              <a:t>ICC</a:t>
            </a:r>
            <a:r>
              <a:rPr lang="zh-CN" altLang="en-US" dirty="0" smtClean="0"/>
              <a:t>对门级电路进行布局布线，时钟频率稍微下降到</a:t>
            </a:r>
            <a:r>
              <a:rPr lang="en-US" altLang="zh-CN" dirty="0" smtClean="0"/>
              <a:t>1.7 GHz</a:t>
            </a:r>
            <a:r>
              <a:rPr lang="zh-CN" altLang="en-US" dirty="0" smtClean="0"/>
              <a:t>可满足时序要求，版图如下。</a:t>
            </a:r>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13</a:t>
            </a:fld>
            <a:endParaRPr lang="zh-CN" altLang="en-US"/>
          </a:p>
        </p:txBody>
      </p:sp>
    </p:spTree>
    <p:extLst>
      <p:ext uri="{BB962C8B-B14F-4D97-AF65-F5344CB8AC3E}">
        <p14:creationId xmlns:p14="http://schemas.microsoft.com/office/powerpoint/2010/main" val="530264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最后进行结果展示和总结</a:t>
            </a:r>
            <a:endParaRPr lang="en-US" altLang="zh-CN" dirty="0" smtClean="0"/>
          </a:p>
          <a:p>
            <a:r>
              <a:rPr lang="zh-CN" altLang="en-US" dirty="0" smtClean="0"/>
              <a:t>首先，本设计在</a:t>
            </a:r>
            <a:r>
              <a:rPr lang="en-US" altLang="zh-CN" dirty="0" smtClean="0"/>
              <a:t>65nm</a:t>
            </a:r>
            <a:r>
              <a:rPr lang="zh-CN" altLang="en-US" dirty="0" smtClean="0"/>
              <a:t>工艺下实现了输入、输出均为</a:t>
            </a:r>
            <a:r>
              <a:rPr lang="en-US" altLang="zh-CN" dirty="0" smtClean="0"/>
              <a:t>16bit</a:t>
            </a:r>
            <a:r>
              <a:rPr lang="zh-CN" altLang="en-US" dirty="0" smtClean="0"/>
              <a:t>的数控振荡器</a:t>
            </a:r>
            <a:endParaRPr lang="en-US" altLang="zh-CN" dirty="0" smtClean="0"/>
          </a:p>
          <a:p>
            <a:r>
              <a:rPr lang="zh-CN" altLang="en-US" dirty="0" smtClean="0"/>
              <a:t>相位截断位数为</a:t>
            </a:r>
            <a:r>
              <a:rPr lang="en-US" altLang="zh-CN" dirty="0" smtClean="0"/>
              <a:t>16</a:t>
            </a:r>
            <a:r>
              <a:rPr lang="en-US" altLang="zh-CN" baseline="0" dirty="0" smtClean="0"/>
              <a:t> bits</a:t>
            </a:r>
            <a:r>
              <a:rPr lang="zh-CN" altLang="en-US" baseline="0" dirty="0" smtClean="0"/>
              <a:t>，</a:t>
            </a:r>
            <a:r>
              <a:rPr lang="zh-CN" altLang="en-US" dirty="0" smtClean="0"/>
              <a:t>通过仿真和</a:t>
            </a:r>
            <a:r>
              <a:rPr lang="en-US" altLang="zh-CN" dirty="0" smtClean="0"/>
              <a:t>FFT</a:t>
            </a:r>
            <a:r>
              <a:rPr lang="zh-CN" altLang="en-US" dirty="0" smtClean="0"/>
              <a:t>分析得到输出正弦波的</a:t>
            </a:r>
            <a:r>
              <a:rPr lang="en-US" altLang="zh-CN" dirty="0" smtClean="0"/>
              <a:t>SFDR</a:t>
            </a:r>
            <a:r>
              <a:rPr lang="zh-CN" altLang="en-US" dirty="0" smtClean="0"/>
              <a:t>为</a:t>
            </a:r>
            <a:r>
              <a:rPr lang="en-US" altLang="zh-CN" dirty="0" smtClean="0"/>
              <a:t>100 </a:t>
            </a:r>
            <a:r>
              <a:rPr lang="en-US" altLang="zh-CN" dirty="0" err="1" smtClean="0"/>
              <a:t>dBc</a:t>
            </a:r>
            <a:r>
              <a:rPr lang="zh-CN" altLang="en-US" dirty="0" smtClean="0"/>
              <a:t>。</a:t>
            </a:r>
            <a:endParaRPr lang="en-US" altLang="zh-CN" dirty="0" smtClean="0"/>
          </a:p>
          <a:p>
            <a:r>
              <a:rPr lang="zh-CN" altLang="en-US" dirty="0" smtClean="0"/>
              <a:t>后仿实现的最高时钟频率为</a:t>
            </a:r>
            <a:r>
              <a:rPr lang="en-US" altLang="zh-CN" dirty="0" smtClean="0"/>
              <a:t>1.7</a:t>
            </a:r>
            <a:r>
              <a:rPr lang="en-US" altLang="zh-CN" baseline="0" dirty="0" smtClean="0"/>
              <a:t> GHz</a:t>
            </a:r>
            <a:r>
              <a:rPr lang="zh-CN" altLang="en-US" baseline="0" dirty="0" smtClean="0"/>
              <a:t>，在近几年角度旋转方法中表现最高。同时功耗</a:t>
            </a:r>
            <a:r>
              <a:rPr lang="en-US" altLang="zh-CN" baseline="0" dirty="0" smtClean="0"/>
              <a:t>/</a:t>
            </a:r>
            <a:r>
              <a:rPr lang="zh-CN" altLang="en-US" baseline="0" dirty="0" smtClean="0"/>
              <a:t>时钟频率 指标也大幅减少为之前工作的</a:t>
            </a:r>
            <a:r>
              <a:rPr lang="en-US" altLang="zh-CN" baseline="0" dirty="0" smtClean="0"/>
              <a:t>25%</a:t>
            </a:r>
            <a:r>
              <a:rPr lang="zh-CN" altLang="en-US" baseline="0" dirty="0" smtClean="0"/>
              <a:t>左右。</a:t>
            </a:r>
            <a:endParaRPr lang="en-US" altLang="zh-CN" baseline="0" dirty="0" smtClean="0"/>
          </a:p>
          <a:p>
            <a:endParaRPr lang="en-US" altLang="zh-CN" sz="1500" baseline="0" dirty="0" smtClean="0">
              <a:latin typeface="微软雅黑" panose="020B0503020204020204" pitchFamily="34" charset="-122"/>
              <a:ea typeface="微软雅黑" panose="020B0503020204020204" pitchFamily="34" charset="-122"/>
              <a:cs typeface="Arial Unicode MS" pitchFamily="34" charset="-122"/>
            </a:endParaRPr>
          </a:p>
          <a:p>
            <a:r>
              <a:rPr lang="zh-CN" altLang="en-US" sz="1500" baseline="0" dirty="0" smtClean="0">
                <a:latin typeface="微软雅黑" panose="020B0503020204020204" pitchFamily="34" charset="-122"/>
                <a:ea typeface="微软雅黑" panose="020B0503020204020204" pitchFamily="34" charset="-122"/>
                <a:cs typeface="Arial Unicode MS" pitchFamily="34" charset="-122"/>
              </a:rPr>
              <a:t>最后将我的工作总结一下。</a:t>
            </a:r>
            <a:endParaRPr lang="en-US" altLang="zh-CN" sz="1500" baseline="0" dirty="0" smtClean="0">
              <a:latin typeface="微软雅黑" panose="020B0503020204020204" pitchFamily="34" charset="-122"/>
              <a:ea typeface="微软雅黑" panose="020B0503020204020204" pitchFamily="34" charset="-122"/>
              <a:cs typeface="Arial Unicode MS" pitchFamily="34" charset="-122"/>
            </a:endParaRPr>
          </a:p>
          <a:p>
            <a:r>
              <a:rPr lang="zh-CN" altLang="en-US" sz="1500" dirty="0" smtClean="0">
                <a:latin typeface="微软雅黑" panose="020B0503020204020204" pitchFamily="34" charset="-122"/>
                <a:ea typeface="微软雅黑" panose="020B0503020204020204" pitchFamily="34" charset="-122"/>
                <a:cs typeface="Arial Unicode MS" pitchFamily="34" charset="-122"/>
              </a:rPr>
              <a:t>我主要方法是查找表乘法器和角度旋转的使用，实现了超高速、高精度数控振荡器</a:t>
            </a:r>
            <a:endParaRPr lang="en-US" altLang="zh-CN" sz="1500" dirty="0" smtClean="0">
              <a:latin typeface="微软雅黑" panose="020B0503020204020204" pitchFamily="34" charset="-122"/>
              <a:ea typeface="微软雅黑" panose="020B0503020204020204" pitchFamily="34" charset="-122"/>
              <a:cs typeface="Arial Unicode MS" pitchFamily="34" charset="-122"/>
            </a:endParaRPr>
          </a:p>
          <a:p>
            <a:r>
              <a:rPr lang="zh-CN" altLang="en-US" sz="1500" dirty="0" smtClean="0">
                <a:latin typeface="微软雅黑" panose="020B0503020204020204" pitchFamily="34" charset="-122"/>
                <a:ea typeface="微软雅黑" panose="020B0503020204020204" pitchFamily="34" charset="-122"/>
                <a:cs typeface="Arial Unicode MS" pitchFamily="34" charset="-122"/>
              </a:rPr>
              <a:t>针对参考文献，我改用级联的旋转单元进行流水线加速，替换了乘法器</a:t>
            </a:r>
            <a:endParaRPr lang="en-US" altLang="zh-CN" sz="1500" dirty="0" smtClean="0">
              <a:latin typeface="微软雅黑" panose="020B0503020204020204" pitchFamily="34" charset="-122"/>
              <a:ea typeface="微软雅黑" panose="020B0503020204020204" pitchFamily="34" charset="-122"/>
              <a:cs typeface="Arial Unicode MS" pitchFamily="34" charset="-122"/>
            </a:endParaRPr>
          </a:p>
          <a:p>
            <a:r>
              <a:rPr lang="zh-CN" altLang="en-US" sz="1500" dirty="0" smtClean="0">
                <a:latin typeface="微软雅黑" panose="020B0503020204020204" pitchFamily="34" charset="-122"/>
                <a:ea typeface="微软雅黑" panose="020B0503020204020204" pitchFamily="34" charset="-122"/>
                <a:cs typeface="Arial Unicode MS" pitchFamily="34" charset="-122"/>
              </a:rPr>
              <a:t>并且分析相位截断和近似失真两类噪声，给出了约束条件和索引分配方案</a:t>
            </a:r>
            <a:endParaRPr lang="en-US" altLang="zh-CN" sz="1500" dirty="0" smtClean="0">
              <a:latin typeface="微软雅黑" panose="020B0503020204020204" pitchFamily="34" charset="-122"/>
              <a:ea typeface="微软雅黑" panose="020B0503020204020204" pitchFamily="34" charset="-122"/>
              <a:cs typeface="Arial Unicode MS" pitchFamily="34" charset="-122"/>
            </a:endParaRPr>
          </a:p>
          <a:p>
            <a:r>
              <a:rPr lang="zh-CN" altLang="en-US" sz="1500" dirty="0" smtClean="0">
                <a:latin typeface="微软雅黑" panose="020B0503020204020204" pitchFamily="34" charset="-122"/>
                <a:ea typeface="微软雅黑" panose="020B0503020204020204" pitchFamily="34" charset="-122"/>
                <a:cs typeface="Arial Unicode MS" pitchFamily="34" charset="-122"/>
              </a:rPr>
              <a:t>在最后的综合、布线等环节上规范电路布局、优化关键路径，在速度和功耗上取得突破</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14</a:t>
            </a:fld>
            <a:endParaRPr lang="zh-CN" altLang="en-US"/>
          </a:p>
        </p:txBody>
      </p:sp>
    </p:spTree>
    <p:extLst>
      <p:ext uri="{BB962C8B-B14F-4D97-AF65-F5344CB8AC3E}">
        <p14:creationId xmlns:p14="http://schemas.microsoft.com/office/powerpoint/2010/main" val="1580911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一下是本次展示用到的</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篇参考文献</a:t>
            </a:r>
          </a:p>
          <a:p>
            <a:endParaRPr lang="zh-CN" altLang="en-US"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15</a:t>
            </a:fld>
            <a:endParaRPr lang="zh-CN" altLang="en-US"/>
          </a:p>
        </p:txBody>
      </p:sp>
    </p:spTree>
    <p:extLst>
      <p:ext uri="{BB962C8B-B14F-4D97-AF65-F5344CB8AC3E}">
        <p14:creationId xmlns:p14="http://schemas.microsoft.com/office/powerpoint/2010/main" val="4073599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最后附上改进</a:t>
            </a:r>
            <a:r>
              <a:rPr lang="en-US" altLang="zh-CN" dirty="0" err="1"/>
              <a:t>cordic</a:t>
            </a:r>
            <a:r>
              <a:rPr lang="zh-CN" altLang="en-US" dirty="0"/>
              <a:t>公式的推导</a:t>
            </a:r>
            <a:endParaRPr lang="en-US" altLang="zh-CN" dirty="0"/>
          </a:p>
          <a:p>
            <a:r>
              <a:rPr lang="zh-CN" altLang="en-US" dirty="0"/>
              <a:t>利用一处近似条件，减少了计算量</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16</a:t>
            </a:fld>
            <a:endParaRPr lang="zh-CN" altLang="en-US"/>
          </a:p>
        </p:txBody>
      </p:sp>
    </p:spTree>
    <p:extLst>
      <p:ext uri="{BB962C8B-B14F-4D97-AF65-F5344CB8AC3E}">
        <p14:creationId xmlns:p14="http://schemas.microsoft.com/office/powerpoint/2010/main" val="3074390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a:t>
            </a:r>
            <a:r>
              <a:rPr lang="zh-CN" altLang="en-US" dirty="0" smtClean="0"/>
              <a:t>的论文答辩展示结束了</a:t>
            </a:r>
            <a:r>
              <a:rPr lang="zh-CN" altLang="en-US" dirty="0"/>
              <a:t>，谢谢老师聆听</a:t>
            </a:r>
          </a:p>
        </p:txBody>
      </p:sp>
      <p:sp>
        <p:nvSpPr>
          <p:cNvPr id="4" name="灯片编号占位符 3"/>
          <p:cNvSpPr>
            <a:spLocks noGrp="1"/>
          </p:cNvSpPr>
          <p:nvPr>
            <p:ph type="sldNum" sz="quarter" idx="10"/>
          </p:nvPr>
        </p:nvSpPr>
        <p:spPr/>
        <p:txBody>
          <a:bodyPr/>
          <a:lstStyle/>
          <a:p>
            <a:fld id="{E49FE5E3-45E0-401A-BDC7-016727830831}" type="slidenum">
              <a:rPr lang="zh-CN" altLang="en-US" smtClean="0"/>
              <a:t>17</a:t>
            </a:fld>
            <a:endParaRPr lang="zh-CN" altLang="en-US"/>
          </a:p>
        </p:txBody>
      </p:sp>
    </p:spTree>
    <p:extLst>
      <p:ext uri="{BB962C8B-B14F-4D97-AF65-F5344CB8AC3E}">
        <p14:creationId xmlns:p14="http://schemas.microsoft.com/office/powerpoint/2010/main" val="25462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我的报告分为三个部分：课题背景、课题目标、进展情况。最后包括参考文献和附录</a:t>
            </a: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2</a:t>
            </a:fld>
            <a:endParaRPr lang="zh-CN" altLang="en-US"/>
          </a:p>
        </p:txBody>
      </p:sp>
    </p:spTree>
    <p:extLst>
      <p:ext uri="{BB962C8B-B14F-4D97-AF65-F5344CB8AC3E}">
        <p14:creationId xmlns:p14="http://schemas.microsoft.com/office/powerpoint/2010/main" val="25341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数控振荡器的定义如右上角的框图所示，输入为频率控制字，输出时对应频率的正弦波。</a:t>
            </a:r>
            <a:endParaRPr lang="en-US" altLang="zh-CN" dirty="0"/>
          </a:p>
          <a:p>
            <a:r>
              <a:rPr lang="en-US" altLang="zh-CN" dirty="0"/>
              <a:t>NCO</a:t>
            </a:r>
            <a:r>
              <a:rPr lang="zh-CN" altLang="en-US" dirty="0"/>
              <a:t>的主要作用是产生正弦波，可在无线通信生成载波，雷达扫频充当信号源；</a:t>
            </a:r>
            <a:endParaRPr lang="en-US" altLang="zh-CN" dirty="0"/>
          </a:p>
          <a:p>
            <a:r>
              <a:rPr lang="zh-CN" altLang="en-US" dirty="0"/>
              <a:t>在</a:t>
            </a:r>
            <a:r>
              <a:rPr lang="en-US" altLang="zh-CN" dirty="0"/>
              <a:t>FPGA</a:t>
            </a:r>
            <a:r>
              <a:rPr lang="zh-CN" altLang="en-US" dirty="0"/>
              <a:t>等计算平台网络设备中也需要使用</a:t>
            </a:r>
            <a:r>
              <a:rPr lang="en-US" altLang="zh-CN" dirty="0"/>
              <a:t>NCO</a:t>
            </a:r>
            <a:r>
              <a:rPr lang="zh-CN" altLang="en-US" dirty="0"/>
              <a:t>实现计算任务和调制解调；</a:t>
            </a:r>
            <a:endParaRPr lang="en-US" altLang="zh-CN" dirty="0"/>
          </a:p>
          <a:p>
            <a:r>
              <a:rPr lang="zh-CN" altLang="en-US" dirty="0"/>
              <a:t>在电路设计中，使用</a:t>
            </a:r>
            <a:r>
              <a:rPr lang="en-US" altLang="zh-CN" dirty="0"/>
              <a:t>NCO</a:t>
            </a:r>
            <a:r>
              <a:rPr lang="zh-CN" altLang="en-US" dirty="0"/>
              <a:t>测试系统的频率输出特性也是非常重要的一环；</a:t>
            </a:r>
            <a:endParaRPr lang="en-US" altLang="zh-CN" dirty="0"/>
          </a:p>
        </p:txBody>
      </p:sp>
      <p:sp>
        <p:nvSpPr>
          <p:cNvPr id="4" name="灯片编号占位符 3"/>
          <p:cNvSpPr>
            <a:spLocks noGrp="1"/>
          </p:cNvSpPr>
          <p:nvPr>
            <p:ph type="sldNum" sz="quarter" idx="10"/>
          </p:nvPr>
        </p:nvSpPr>
        <p:spPr/>
        <p:txBody>
          <a:bodyPr/>
          <a:lstStyle/>
          <a:p>
            <a:fld id="{E49FE5E3-45E0-401A-BDC7-016727830831}" type="slidenum">
              <a:rPr lang="zh-CN" altLang="en-US" smtClean="0"/>
              <a:t>3</a:t>
            </a:fld>
            <a:endParaRPr lang="zh-CN" altLang="en-US"/>
          </a:p>
        </p:txBody>
      </p:sp>
    </p:spTree>
    <p:extLst>
      <p:ext uri="{BB962C8B-B14F-4D97-AF65-F5344CB8AC3E}">
        <p14:creationId xmlns:p14="http://schemas.microsoft.com/office/powerpoint/2010/main" val="994100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marR="0" lvl="2" indent="0" algn="l" defTabSz="914400" rtl="0" eaLnBrk="1" fontAlgn="auto" latinLnBrk="0" hangingPunct="1">
              <a:lnSpc>
                <a:spcPct val="100000"/>
              </a:lnSpc>
              <a:spcBef>
                <a:spcPts val="300"/>
              </a:spcBef>
              <a:spcAft>
                <a:spcPts val="300"/>
              </a:spcAft>
              <a:buClrTx/>
              <a:buSzTx/>
              <a:buFontTx/>
              <a:buNone/>
              <a:tabLst/>
              <a:defRPr/>
            </a:pPr>
            <a:r>
              <a:rPr lang="zh-CN" altLang="en-US" sz="1600" dirty="0"/>
              <a:t>实现数控振荡器的一个重要方法是直接数字合成方法</a:t>
            </a:r>
            <a:r>
              <a:rPr lang="en-US" altLang="zh-CN" sz="1600" dirty="0"/>
              <a:t>DDS</a:t>
            </a:r>
            <a:r>
              <a:rPr lang="zh-CN" altLang="en-US" sz="1600" dirty="0"/>
              <a:t>。</a:t>
            </a:r>
            <a:endParaRPr lang="en-US" altLang="zh-CN" sz="1600" dirty="0"/>
          </a:p>
          <a:p>
            <a:pPr marL="914400" marR="0" lvl="2" indent="0" algn="l" defTabSz="914400" rtl="0" eaLnBrk="1" fontAlgn="auto" latinLnBrk="0" hangingPunct="1">
              <a:lnSpc>
                <a:spcPct val="100000"/>
              </a:lnSpc>
              <a:spcBef>
                <a:spcPts val="300"/>
              </a:spcBef>
              <a:spcAft>
                <a:spcPts val="300"/>
              </a:spcAft>
              <a:buClrTx/>
              <a:buSzTx/>
              <a:buFontTx/>
              <a:buNone/>
              <a:tabLst/>
              <a:defRPr/>
            </a:pPr>
            <a:r>
              <a:rPr lang="zh-CN" altLang="en-US" sz="1600" dirty="0"/>
              <a:t>从上方的图看出，</a:t>
            </a:r>
            <a:r>
              <a:rPr lang="en-US" altLang="zh-CN" sz="1600" dirty="0"/>
              <a:t>DDS</a:t>
            </a:r>
            <a:r>
              <a:rPr lang="zh-CN" altLang="en-US" sz="1600" dirty="0"/>
              <a:t>包括生成相位的相位累加器</a:t>
            </a:r>
            <a:r>
              <a:rPr lang="en-US" altLang="zh-CN" sz="1600" dirty="0"/>
              <a:t>(PA)</a:t>
            </a:r>
            <a:r>
              <a:rPr lang="zh-CN" altLang="en-US" sz="1600" dirty="0"/>
              <a:t>模块，将相位转化为正弦波幅度的相位幅度转换器</a:t>
            </a:r>
            <a:r>
              <a:rPr lang="en-US" altLang="zh-CN" sz="1600" dirty="0"/>
              <a:t>(PAC)</a:t>
            </a:r>
            <a:r>
              <a:rPr lang="zh-CN" altLang="en-US" sz="1600" dirty="0"/>
              <a:t>模块，最后的数模转换器</a:t>
            </a:r>
            <a:r>
              <a:rPr lang="en-US" altLang="zh-CN" sz="1600" dirty="0"/>
              <a:t>(DAC)</a:t>
            </a:r>
            <a:r>
              <a:rPr lang="zh-CN" altLang="en-US" sz="1600" dirty="0"/>
              <a:t>，核心是实现相位到正弦波幅度转换</a:t>
            </a:r>
            <a:r>
              <a:rPr lang="en-US" altLang="zh-CN" sz="1600" dirty="0"/>
              <a:t>PAC</a:t>
            </a:r>
            <a:r>
              <a:rPr lang="zh-CN" altLang="en-US" sz="1600" dirty="0"/>
              <a:t>模块</a:t>
            </a:r>
            <a:endParaRPr lang="en-US" altLang="zh-CN" sz="1600" dirty="0"/>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的特点是频率分辨率极高，通过调整频率控制字位数即可实现。另一个特点是可以及时通过改变频率控制字实现扫频操作。</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除了高分辨率和扫频速度快等优点，因为使用全数字电路，</a:t>
            </a: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相比锁相环系统更加稳定，输出相位能保持连续性。</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评价</a:t>
            </a: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的指标首先是输出信号的信噪比，用于描述输出幅度的不确定度。另一项指标是最大杂散分量</a:t>
            </a:r>
            <a:r>
              <a:rPr lang="en-US" altLang="zh-CN" sz="1600" dirty="0">
                <a:latin typeface="微软雅黑" panose="020B0503020204020204" pitchFamily="34" charset="-122"/>
                <a:ea typeface="微软雅黑" panose="020B0503020204020204" pitchFamily="34" charset="-122"/>
              </a:rPr>
              <a:t>SFDR</a:t>
            </a:r>
            <a:r>
              <a:rPr lang="zh-CN" altLang="en-US" sz="1600" dirty="0">
                <a:latin typeface="微软雅黑" panose="020B0503020204020204" pitchFamily="34" charset="-122"/>
                <a:ea typeface="微软雅黑" panose="020B0503020204020204" pitchFamily="34" charset="-122"/>
              </a:rPr>
              <a:t>，指基频信号能量和最大杂散信号能量之比。</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如频谱分析右下角图所示，图（</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）中除基频外的噪声呈高斯白特性，对于该类信号用</a:t>
            </a:r>
            <a:r>
              <a:rPr lang="en-US" altLang="zh-CN" sz="1600" dirty="0">
                <a:latin typeface="微软雅黑" panose="020B0503020204020204" pitchFamily="34" charset="-122"/>
                <a:ea typeface="微软雅黑" panose="020B0503020204020204" pitchFamily="34" charset="-122"/>
              </a:rPr>
              <a:t>SNR</a:t>
            </a:r>
            <a:r>
              <a:rPr lang="zh-CN" altLang="en-US" sz="1600" dirty="0">
                <a:latin typeface="微软雅黑" panose="020B0503020204020204" pitchFamily="34" charset="-122"/>
                <a:ea typeface="微软雅黑" panose="020B0503020204020204" pitchFamily="34" charset="-122"/>
              </a:rPr>
              <a:t>评价更有效；图</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中底噪虽然不高，但是在特定频点上有杂散信号，这时用最大杂散分量评价噪声更为有效。</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除了噪声的评价，功耗、时钟频率也是考察系统性能的重要指标。</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49FE5E3-45E0-401A-BDC7-016727830831}" type="slidenum">
              <a:rPr lang="zh-CN" altLang="en-US" smtClean="0"/>
              <a:t>4</a:t>
            </a:fld>
            <a:endParaRPr lang="zh-CN" altLang="en-US"/>
          </a:p>
        </p:txBody>
      </p:sp>
    </p:spTree>
    <p:extLst>
      <p:ext uri="{BB962C8B-B14F-4D97-AF65-F5344CB8AC3E}">
        <p14:creationId xmlns:p14="http://schemas.microsoft.com/office/powerpoint/2010/main" val="408753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的核心器件是相位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幅度转换器。传统的实现方法，是利用一个大查找表，相位直接映射成对应的幅度，但在实现高速、高精度上遇到了很大的挑战</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这是因为每提升</a:t>
            </a:r>
            <a:r>
              <a:rPr lang="en-US" altLang="zh-CN" sz="1600" dirty="0">
                <a:latin typeface="微软雅黑" panose="020B0503020204020204" pitchFamily="34" charset="-122"/>
                <a:ea typeface="微软雅黑" panose="020B0503020204020204" pitchFamily="34" charset="-122"/>
              </a:rPr>
              <a:t>1bit</a:t>
            </a:r>
            <a:r>
              <a:rPr lang="zh-CN" altLang="en-US" sz="1600" dirty="0">
                <a:latin typeface="微软雅黑" panose="020B0503020204020204" pitchFamily="34" charset="-122"/>
                <a:ea typeface="微软雅黑" panose="020B0503020204020204" pitchFamily="34" charset="-122"/>
              </a:rPr>
              <a:t>精度，查找表的大小翻倍，存储器的访存速度减慢。为了实现时高速</a:t>
            </a: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往往需要牺牲系统精度。</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为解决以上问题，优化</a:t>
            </a: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有三个方向：</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）压缩查找表，使用更小更快的存储器</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）用矩阵乘法产生旋转操作，替代查表法</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）是在</a:t>
            </a:r>
            <a:r>
              <a:rPr lang="en-US" altLang="zh-CN" sz="1600" dirty="0">
                <a:latin typeface="微软雅黑" panose="020B0503020204020204" pitchFamily="34" charset="-122"/>
                <a:ea typeface="微软雅黑" panose="020B0503020204020204" pitchFamily="34" charset="-122"/>
              </a:rPr>
              <a:t>DAC</a:t>
            </a:r>
            <a:r>
              <a:rPr lang="zh-CN" altLang="en-US" sz="1600" dirty="0">
                <a:latin typeface="微软雅黑" panose="020B0503020204020204" pitchFamily="34" charset="-122"/>
                <a:ea typeface="微软雅黑" panose="020B0503020204020204" pitchFamily="34" charset="-122"/>
              </a:rPr>
              <a:t>内实现相位到幅度的映射</a:t>
            </a:r>
            <a:endParaRPr lang="en-US" altLang="zh-CN"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49FE5E3-45E0-401A-BDC7-016727830831}" type="slidenum">
              <a:rPr lang="zh-CN" altLang="en-US" smtClean="0"/>
              <a:t>5</a:t>
            </a:fld>
            <a:endParaRPr lang="zh-CN" altLang="en-US"/>
          </a:p>
        </p:txBody>
      </p:sp>
    </p:spTree>
    <p:extLst>
      <p:ext uri="{BB962C8B-B14F-4D97-AF65-F5344CB8AC3E}">
        <p14:creationId xmlns:p14="http://schemas.microsoft.com/office/powerpoint/2010/main" val="104783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spcBef>
                <a:spcPts val="300"/>
              </a:spcBef>
              <a:spcAft>
                <a:spcPts val="300"/>
              </a:spcAft>
            </a:pPr>
            <a:r>
              <a:rPr lang="en-US" altLang="zh-CN" sz="1600" dirty="0">
                <a:latin typeface="微软雅黑" panose="020B0503020204020204" pitchFamily="34" charset="-122"/>
                <a:ea typeface="微软雅黑" panose="020B0503020204020204" pitchFamily="34" charset="-122"/>
              </a:rPr>
              <a:t>2010</a:t>
            </a:r>
            <a:r>
              <a:rPr lang="zh-CN" altLang="en-US" sz="1600" dirty="0">
                <a:latin typeface="微软雅黑" panose="020B0503020204020204" pitchFamily="34" charset="-122"/>
                <a:ea typeface="微软雅黑" panose="020B0503020204020204" pitchFamily="34" charset="-122"/>
              </a:rPr>
              <a:t>年 </a:t>
            </a:r>
            <a:r>
              <a:rPr lang="en-US" altLang="zh-CN" sz="1600" dirty="0">
                <a:latin typeface="微软雅黑" panose="020B0503020204020204" pitchFamily="34" charset="-122"/>
                <a:ea typeface="微软雅黑" panose="020B0503020204020204" pitchFamily="34" charset="-122"/>
              </a:rPr>
              <a:t>TCAS-I</a:t>
            </a:r>
            <a:r>
              <a:rPr lang="zh-CN" altLang="en-US" sz="1600" dirty="0">
                <a:latin typeface="微软雅黑" panose="020B0503020204020204" pitchFamily="34" charset="-122"/>
                <a:ea typeface="微软雅黑" panose="020B0503020204020204" pitchFamily="34" charset="-122"/>
              </a:rPr>
              <a:t>发展了查找表压缩方法，使用二次函数内插正弦函数</a:t>
            </a:r>
            <a:r>
              <a:rPr lang="zh-CN" altLang="en-US" sz="1600" b="0" dirty="0">
                <a:latin typeface="微软雅黑" panose="020B0503020204020204" pitchFamily="34" charset="-122"/>
                <a:ea typeface="微软雅黑" panose="020B0503020204020204" pitchFamily="34" charset="-122"/>
              </a:rPr>
              <a:t>，将查找表索引降低到</a:t>
            </a:r>
            <a:r>
              <a:rPr lang="en-US" altLang="zh-CN" sz="1600" b="0" dirty="0">
                <a:latin typeface="微软雅黑" panose="020B0503020204020204" pitchFamily="34" charset="-122"/>
                <a:ea typeface="微软雅黑" panose="020B0503020204020204" pitchFamily="34" charset="-122"/>
              </a:rPr>
              <a:t>33%</a:t>
            </a:r>
            <a:r>
              <a:rPr lang="zh-CN" altLang="en-US" sz="1600" b="0" dirty="0">
                <a:latin typeface="微软雅黑" panose="020B0503020204020204" pitchFamily="34" charset="-122"/>
                <a:ea typeface="微软雅黑" panose="020B0503020204020204" pitchFamily="34" charset="-122"/>
              </a:rPr>
              <a:t>，但是二次函数需要额外的乘法和平方操作。</a:t>
            </a: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b="0" dirty="0">
                <a:latin typeface="微软雅黑" panose="020B0503020204020204" pitchFamily="34" charset="-122"/>
                <a:ea typeface="微软雅黑" panose="020B0503020204020204" pitchFamily="34" charset="-122"/>
              </a:rPr>
              <a:t>角度旋转法和查找表结合是一种趋势，</a:t>
            </a:r>
            <a:r>
              <a:rPr lang="en-US" altLang="zh-CN" sz="1600" b="0" dirty="0">
                <a:latin typeface="微软雅黑" panose="020B0503020204020204" pitchFamily="34" charset="-122"/>
                <a:ea typeface="微软雅黑" panose="020B0503020204020204" pitchFamily="34" charset="-122"/>
              </a:rPr>
              <a:t>2011</a:t>
            </a:r>
            <a:r>
              <a:rPr lang="zh-CN" altLang="en-US" sz="1600" b="0" dirty="0">
                <a:latin typeface="微软雅黑" panose="020B0503020204020204" pitchFamily="34" charset="-122"/>
                <a:ea typeface="微软雅黑" panose="020B0503020204020204" pitchFamily="34" charset="-122"/>
              </a:rPr>
              <a:t>年</a:t>
            </a:r>
            <a:r>
              <a:rPr lang="en-US" altLang="zh-CN" sz="1600" b="0" dirty="0">
                <a:latin typeface="微软雅黑" panose="020B0503020204020204" pitchFamily="34" charset="-122"/>
                <a:ea typeface="微软雅黑" panose="020B0503020204020204" pitchFamily="34" charset="-122"/>
              </a:rPr>
              <a:t>JSSC</a:t>
            </a:r>
            <a:r>
              <a:rPr lang="zh-CN" altLang="en-US" sz="1600" b="0" dirty="0">
                <a:latin typeface="微软雅黑" panose="020B0503020204020204" pitchFamily="34" charset="-122"/>
                <a:ea typeface="微软雅黑" panose="020B0503020204020204" pitchFamily="34" charset="-122"/>
              </a:rPr>
              <a:t>文献</a:t>
            </a:r>
            <a:r>
              <a:rPr lang="en-US" altLang="zh-CN" sz="1600" b="0" dirty="0">
                <a:latin typeface="微软雅黑" panose="020B0503020204020204" pitchFamily="34" charset="-122"/>
                <a:ea typeface="微软雅黑" panose="020B0503020204020204" pitchFamily="34" charset="-122"/>
              </a:rPr>
              <a:t>【3】</a:t>
            </a:r>
            <a:r>
              <a:rPr lang="zh-CN" altLang="en-US" sz="1600" b="0" dirty="0">
                <a:latin typeface="微软雅黑" panose="020B0503020204020204" pitchFamily="34" charset="-122"/>
                <a:ea typeface="微软雅黑" panose="020B0503020204020204" pitchFamily="34" charset="-122"/>
              </a:rPr>
              <a:t>利用查找表冗余，可以减少角度旋转中的乘法计算，加快了时钟频率。但问题是为了降低旋转次数，导致单次旋转的逻辑太复杂，时钟频率比较低。</a:t>
            </a: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b="0" dirty="0">
                <a:latin typeface="微软雅黑" panose="020B0503020204020204" pitchFamily="34" charset="-122"/>
                <a:ea typeface="微软雅黑" panose="020B0503020204020204" pitchFamily="34" charset="-122"/>
              </a:rPr>
              <a:t>2014</a:t>
            </a:r>
            <a:r>
              <a:rPr lang="zh-CN" altLang="en-US" sz="1600" b="0" dirty="0">
                <a:latin typeface="微软雅黑" panose="020B0503020204020204" pitchFamily="34" charset="-122"/>
                <a:ea typeface="微软雅黑" panose="020B0503020204020204" pitchFamily="34" charset="-122"/>
              </a:rPr>
              <a:t>年</a:t>
            </a:r>
            <a:r>
              <a:rPr lang="en-US" altLang="zh-CN" sz="1600" b="0" dirty="0">
                <a:latin typeface="微软雅黑" panose="020B0503020204020204" pitchFamily="34" charset="-122"/>
                <a:ea typeface="微软雅黑" panose="020B0503020204020204" pitchFamily="34" charset="-122"/>
              </a:rPr>
              <a:t>JSSC</a:t>
            </a:r>
            <a:r>
              <a:rPr lang="zh-CN" altLang="en-US" sz="1600" b="0" dirty="0">
                <a:latin typeface="微软雅黑" panose="020B0503020204020204" pitchFamily="34" charset="-122"/>
                <a:ea typeface="微软雅黑" panose="020B0503020204020204" pitchFamily="34" charset="-122"/>
              </a:rPr>
              <a:t>的文章</a:t>
            </a:r>
            <a:r>
              <a:rPr lang="en-US" altLang="zh-CN" sz="1600" b="0" dirty="0">
                <a:latin typeface="微软雅黑" panose="020B0503020204020204" pitchFamily="34" charset="-122"/>
                <a:ea typeface="微软雅黑" panose="020B0503020204020204" pitchFamily="34" charset="-122"/>
              </a:rPr>
              <a:t>【4】</a:t>
            </a:r>
            <a:r>
              <a:rPr lang="zh-CN" altLang="en-US" sz="1600" b="0" dirty="0">
                <a:latin typeface="微软雅黑" panose="020B0503020204020204" pitchFamily="34" charset="-122"/>
                <a:ea typeface="微软雅黑" panose="020B0503020204020204" pitchFamily="34" charset="-122"/>
              </a:rPr>
              <a:t>通过压缩非线性</a:t>
            </a:r>
            <a:r>
              <a:rPr lang="en-US" altLang="zh-CN" sz="1600" b="0" dirty="0">
                <a:latin typeface="微软雅黑" panose="020B0503020204020204" pitchFamily="34" charset="-122"/>
                <a:ea typeface="微软雅黑" panose="020B0503020204020204" pitchFamily="34" charset="-122"/>
              </a:rPr>
              <a:t>DAC</a:t>
            </a:r>
            <a:r>
              <a:rPr lang="zh-CN" altLang="en-US" sz="1600" b="0" dirty="0">
                <a:latin typeface="微软雅黑" panose="020B0503020204020204" pitchFamily="34" charset="-122"/>
                <a:ea typeface="微软雅黑" panose="020B0503020204020204" pitchFamily="34" charset="-122"/>
              </a:rPr>
              <a:t>单元，和优化物理特性，在时钟频率和最大杂散分量上都取得了比较大的进展。但非线性</a:t>
            </a:r>
            <a:r>
              <a:rPr lang="en-US" altLang="zh-CN" sz="1600" b="0" dirty="0">
                <a:latin typeface="微软雅黑" panose="020B0503020204020204" pitchFamily="34" charset="-122"/>
                <a:ea typeface="微软雅黑" panose="020B0503020204020204" pitchFamily="34" charset="-122"/>
              </a:rPr>
              <a:t>DAC</a:t>
            </a:r>
            <a:r>
              <a:rPr lang="zh-CN" altLang="en-US" sz="1600" b="0" dirty="0">
                <a:latin typeface="微软雅黑" panose="020B0503020204020204" pitchFamily="34" charset="-122"/>
                <a:ea typeface="微软雅黑" panose="020B0503020204020204" pitchFamily="34" charset="-122"/>
              </a:rPr>
              <a:t>的不足是功耗较线性</a:t>
            </a:r>
            <a:r>
              <a:rPr lang="en-US" altLang="zh-CN" sz="1600" b="0" dirty="0">
                <a:latin typeface="微软雅黑" panose="020B0503020204020204" pitchFamily="34" charset="-122"/>
                <a:ea typeface="微软雅黑" panose="020B0503020204020204" pitchFamily="34" charset="-122"/>
              </a:rPr>
              <a:t>DAC</a:t>
            </a:r>
            <a:r>
              <a:rPr lang="zh-CN" altLang="en-US" sz="1600" b="0" dirty="0">
                <a:latin typeface="微软雅黑" panose="020B0503020204020204" pitchFamily="34" charset="-122"/>
                <a:ea typeface="微软雅黑" panose="020B0503020204020204" pitchFamily="34" charset="-122"/>
              </a:rPr>
              <a:t>要大很多。</a:t>
            </a: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b="0" dirty="0">
                <a:latin typeface="微软雅黑" panose="020B0503020204020204" pitchFamily="34" charset="-122"/>
                <a:ea typeface="微软雅黑" panose="020B0503020204020204" pitchFamily="34" charset="-122"/>
              </a:rPr>
              <a:t>总结近年的几篇文章发现，学术界使用的方法虽然不同，但是仍在以查找表为基础的。而使用查找表压缩和角度旋转的方法</a:t>
            </a:r>
            <a:r>
              <a:rPr lang="zh-CN" altLang="en-US" sz="1600" dirty="0">
                <a:latin typeface="微软雅黑" panose="020B0503020204020204" pitchFamily="34" charset="-122"/>
                <a:ea typeface="微软雅黑" panose="020B0503020204020204" pitchFamily="34" charset="-122"/>
              </a:rPr>
              <a:t>在</a:t>
            </a:r>
            <a:r>
              <a:rPr lang="zh-CN" altLang="en-US" sz="1600" b="1" dirty="0">
                <a:latin typeface="微软雅黑" panose="020B0503020204020204" pitchFamily="34" charset="-122"/>
                <a:ea typeface="微软雅黑" panose="020B0503020204020204" pitchFamily="34" charset="-122"/>
              </a:rPr>
              <a:t>杂散性能</a:t>
            </a:r>
            <a:r>
              <a:rPr lang="zh-CN" altLang="en-US" sz="1600"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功耗</a:t>
            </a:r>
            <a:r>
              <a:rPr lang="zh-CN" altLang="en-US" sz="1600" dirty="0">
                <a:latin typeface="微软雅黑" panose="020B0503020204020204" pitchFamily="34" charset="-122"/>
                <a:ea typeface="微软雅黑" panose="020B0503020204020204" pitchFamily="34" charset="-122"/>
              </a:rPr>
              <a:t>上都表现较好，有</a:t>
            </a:r>
            <a:r>
              <a:rPr lang="zh-CN" altLang="en-US" sz="1600" b="1" dirty="0">
                <a:latin typeface="微软雅黑" panose="020B0503020204020204" pitchFamily="34" charset="-122"/>
                <a:ea typeface="微软雅黑" panose="020B0503020204020204" pitchFamily="34" charset="-122"/>
              </a:rPr>
              <a:t>提升时钟频率</a:t>
            </a:r>
            <a:r>
              <a:rPr lang="zh-CN" altLang="en-US" sz="1600" dirty="0">
                <a:latin typeface="微软雅黑" panose="020B0503020204020204" pitchFamily="34" charset="-122"/>
                <a:ea typeface="微软雅黑" panose="020B0503020204020204" pitchFamily="34" charset="-122"/>
              </a:rPr>
              <a:t>的潜力。因此最终选择在这两个思路上研究</a:t>
            </a: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b="0" dirty="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49FE5E3-45E0-401A-BDC7-016727830831}" type="slidenum">
              <a:rPr lang="zh-CN" altLang="en-US" smtClean="0"/>
              <a:t>6</a:t>
            </a:fld>
            <a:endParaRPr lang="zh-CN" altLang="en-US"/>
          </a:p>
        </p:txBody>
      </p:sp>
    </p:spTree>
    <p:extLst>
      <p:ext uri="{BB962C8B-B14F-4D97-AF65-F5344CB8AC3E}">
        <p14:creationId xmlns:p14="http://schemas.microsoft.com/office/powerpoint/2010/main" val="264945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spcBef>
                <a:spcPts val="300"/>
              </a:spcBef>
              <a:spcAft>
                <a:spcPts val="300"/>
              </a:spcAft>
            </a:pPr>
            <a:r>
              <a:rPr lang="zh-CN" altLang="en-US" sz="1600" dirty="0" smtClean="0">
                <a:latin typeface="微软雅黑" panose="020B0503020204020204" pitchFamily="34" charset="-122"/>
                <a:ea typeface="微软雅黑" panose="020B0503020204020204" pitchFamily="34" charset="-122"/>
              </a:rPr>
              <a:t>对于</a:t>
            </a:r>
            <a:r>
              <a:rPr lang="en-US" altLang="zh-CN" sz="1600" dirty="0" smtClean="0">
                <a:latin typeface="微软雅黑" panose="020B0503020204020204" pitchFamily="34" charset="-122"/>
                <a:ea typeface="微软雅黑" panose="020B0503020204020204" pitchFamily="34" charset="-122"/>
              </a:rPr>
              <a:t>ISCAS2014</a:t>
            </a:r>
            <a:r>
              <a:rPr lang="zh-CN" altLang="en-US" sz="1600" dirty="0">
                <a:latin typeface="微软雅黑" panose="020B0503020204020204" pitchFamily="34" charset="-122"/>
                <a:ea typeface="微软雅黑" panose="020B0503020204020204" pitchFamily="34" charset="-122"/>
              </a:rPr>
              <a:t>的一篇</a:t>
            </a:r>
            <a:r>
              <a:rPr lang="zh-CN" altLang="en-US" sz="1600" dirty="0" smtClean="0">
                <a:latin typeface="微软雅黑" panose="020B0503020204020204" pitchFamily="34" charset="-122"/>
                <a:ea typeface="微软雅黑" panose="020B0503020204020204" pitchFamily="34" charset="-122"/>
              </a:rPr>
              <a:t>文章我进行了较为详细的分析，它使用查找表和乘法器，可实现</a:t>
            </a:r>
            <a:r>
              <a:rPr lang="en-US" altLang="zh-CN" sz="1600" dirty="0" smtClean="0">
                <a:latin typeface="微软雅黑" panose="020B0503020204020204" pitchFamily="34" charset="-122"/>
                <a:ea typeface="微软雅黑" panose="020B0503020204020204" pitchFamily="34" charset="-122"/>
              </a:rPr>
              <a:t>1GHz</a:t>
            </a:r>
            <a:r>
              <a:rPr lang="zh-CN" altLang="en-US" sz="1600" dirty="0" smtClean="0">
                <a:latin typeface="微软雅黑" panose="020B0503020204020204" pitchFamily="34" charset="-122"/>
                <a:ea typeface="微软雅黑" panose="020B0503020204020204" pitchFamily="34" charset="-122"/>
              </a:rPr>
              <a:t>的正弦波输出，</a:t>
            </a:r>
            <a:r>
              <a:rPr lang="en-US" altLang="zh-CN" sz="1600" dirty="0" smtClean="0">
                <a:latin typeface="微软雅黑" panose="020B0503020204020204" pitchFamily="34" charset="-122"/>
                <a:ea typeface="微软雅黑" panose="020B0503020204020204" pitchFamily="34" charset="-122"/>
              </a:rPr>
              <a:t>SFDR</a:t>
            </a:r>
            <a:r>
              <a:rPr lang="zh-CN" altLang="en-US" sz="1600" dirty="0" smtClean="0">
                <a:latin typeface="微软雅黑" panose="020B0503020204020204" pitchFamily="34" charset="-122"/>
                <a:ea typeface="微软雅黑" panose="020B0503020204020204" pitchFamily="34" charset="-122"/>
              </a:rPr>
              <a:t>达到</a:t>
            </a:r>
            <a:r>
              <a:rPr lang="en-US" altLang="zh-CN" sz="1600" dirty="0" smtClean="0">
                <a:latin typeface="微软雅黑" panose="020B0503020204020204" pitchFamily="34" charset="-122"/>
                <a:ea typeface="微软雅黑" panose="020B0503020204020204" pitchFamily="34" charset="-122"/>
              </a:rPr>
              <a:t>120dBc</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smtClean="0">
                <a:latin typeface="微软雅黑" panose="020B0503020204020204" pitchFamily="34" charset="-122"/>
                <a:ea typeface="微软雅黑" panose="020B0503020204020204" pitchFamily="34" charset="-122"/>
              </a:rPr>
              <a:t>这篇文章的主要贡献点是使用查找表乘法器节省了角度旋转中的一次乘法操作，使得系统只需要一次查表、一次乘法、一次加法即可完成。</a:t>
            </a:r>
            <a:endParaRPr lang="en-US" altLang="zh-CN" sz="1600" dirty="0" smtClean="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smtClean="0">
                <a:latin typeface="微软雅黑" panose="020B0503020204020204" pitchFamily="34" charset="-122"/>
                <a:ea typeface="微软雅黑" panose="020B0503020204020204" pitchFamily="34" charset="-122"/>
              </a:rPr>
              <a:t>经过分析后发现，这个方案有两个不足之处。第一个是使用</a:t>
            </a:r>
            <a:r>
              <a:rPr lang="en-US" altLang="zh-CN" sz="1600" dirty="0" smtClean="0">
                <a:latin typeface="微软雅黑" panose="020B0503020204020204" pitchFamily="34" charset="-122"/>
                <a:ea typeface="微软雅黑" panose="020B0503020204020204" pitchFamily="34" charset="-122"/>
              </a:rPr>
              <a:t>DSP</a:t>
            </a:r>
            <a:r>
              <a:rPr lang="zh-CN" altLang="en-US" sz="1600" dirty="0" smtClean="0">
                <a:latin typeface="微软雅黑" panose="020B0503020204020204" pitchFamily="34" charset="-122"/>
                <a:ea typeface="微软雅黑" panose="020B0503020204020204" pitchFamily="34" charset="-122"/>
              </a:rPr>
              <a:t>自带的乘法器，速度不够快。另一个不足是在忽略了近似引入的噪声，可能产生溢出现象。</a:t>
            </a:r>
            <a:endParaRPr lang="en-US" altLang="zh-CN" sz="1600" dirty="0" smtClean="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smtClean="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smtClean="0">
                <a:latin typeface="微软雅黑" panose="020B0503020204020204" pitchFamily="34" charset="-122"/>
                <a:ea typeface="微软雅黑" panose="020B0503020204020204" pitchFamily="34" charset="-122"/>
              </a:rPr>
              <a:t>本次设计首先继承了</a:t>
            </a:r>
            <a:r>
              <a:rPr lang="en-US" altLang="zh-CN" sz="1600" dirty="0" smtClean="0">
                <a:latin typeface="微软雅黑" panose="020B0503020204020204" pitchFamily="34" charset="-122"/>
                <a:ea typeface="微软雅黑" panose="020B0503020204020204" pitchFamily="34" charset="-122"/>
              </a:rPr>
              <a:t>ISCAS2014</a:t>
            </a:r>
            <a:r>
              <a:rPr lang="zh-CN" altLang="en-US" sz="1600" dirty="0" smtClean="0">
                <a:latin typeface="微软雅黑" panose="020B0503020204020204" pitchFamily="34" charset="-122"/>
                <a:ea typeface="微软雅黑" panose="020B0503020204020204" pitchFamily="34" charset="-122"/>
              </a:rPr>
              <a:t>存储器的结构，针对上述两点发现：</a:t>
            </a:r>
            <a:endParaRPr lang="en-US" altLang="zh-CN" sz="1600" dirty="0" smtClean="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smtClean="0">
                <a:latin typeface="微软雅黑" panose="020B0503020204020204" pitchFamily="34" charset="-122"/>
                <a:ea typeface="微软雅黑" panose="020B0503020204020204" pitchFamily="34" charset="-122"/>
              </a:rPr>
              <a:t>首先使</a:t>
            </a:r>
            <a:r>
              <a:rPr lang="zh-CN" altLang="en-US" sz="1600" kern="0" dirty="0" smtClean="0">
                <a:latin typeface="微软雅黑" panose="020B0503020204020204" pitchFamily="34" charset="-122"/>
                <a:ea typeface="微软雅黑" panose="020B0503020204020204" pitchFamily="34" charset="-122"/>
              </a:rPr>
              <a:t>用</a:t>
            </a:r>
            <a:r>
              <a:rPr lang="en-US" altLang="zh-CN" sz="1600" kern="0" dirty="0" smtClean="0">
                <a:latin typeface="微软雅黑" panose="020B0503020204020204" pitchFamily="34" charset="-122"/>
                <a:ea typeface="微软雅黑" panose="020B0503020204020204" pitchFamily="34" charset="-122"/>
              </a:rPr>
              <a:t>CORDIC</a:t>
            </a:r>
            <a:r>
              <a:rPr lang="zh-CN" altLang="en-US" sz="1600" kern="0" dirty="0" smtClean="0">
                <a:latin typeface="微软雅黑" panose="020B0503020204020204" pitchFamily="34" charset="-122"/>
                <a:ea typeface="微软雅黑" panose="020B0503020204020204" pitchFamily="34" charset="-122"/>
              </a:rPr>
              <a:t>算法中的</a:t>
            </a:r>
            <a:r>
              <a:rPr lang="zh-CN" altLang="en-US" sz="1600" kern="0" dirty="0" smtClean="0">
                <a:solidFill>
                  <a:srgbClr val="FF0000"/>
                </a:solidFill>
                <a:latin typeface="微软雅黑" panose="020B0503020204020204" pitchFamily="34" charset="-122"/>
                <a:ea typeface="微软雅黑" panose="020B0503020204020204" pitchFamily="34" charset="-122"/>
              </a:rPr>
              <a:t>旋转单元</a:t>
            </a:r>
            <a:r>
              <a:rPr lang="zh-CN" altLang="en-US" sz="1600" kern="0" dirty="0" smtClean="0">
                <a:latin typeface="微软雅黑" panose="020B0503020204020204" pitchFamily="34" charset="-122"/>
                <a:ea typeface="微软雅黑" panose="020B0503020204020204" pitchFamily="34" charset="-122"/>
              </a:rPr>
              <a:t>替换乘法器，通过流水线加速实现路径延时减少</a:t>
            </a:r>
            <a:endParaRPr lang="en-US" altLang="zh-CN" sz="1600" kern="0" dirty="0" smtClean="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kern="0" dirty="0" smtClean="0">
                <a:latin typeface="微软雅黑" panose="020B0503020204020204" pitchFamily="34" charset="-122"/>
                <a:ea typeface="微软雅黑" panose="020B0503020204020204" pitchFamily="34" charset="-122"/>
              </a:rPr>
              <a:t>另外一点就是对算法进行推导，分析其中近似噪声的引入，最后给出降低噪声的约束条件。</a:t>
            </a:r>
            <a:endParaRPr lang="en-US" altLang="zh-CN" sz="1600" kern="0" dirty="0" smtClean="0">
              <a:latin typeface="微软雅黑" panose="020B0503020204020204" pitchFamily="34" charset="-122"/>
              <a:ea typeface="微软雅黑" panose="020B0503020204020204" pitchFamily="34" charset="-122"/>
            </a:endParaRPr>
          </a:p>
          <a:p>
            <a:pPr lvl="2">
              <a:spcBef>
                <a:spcPts val="300"/>
              </a:spcBef>
              <a:spcAft>
                <a:spcPts val="300"/>
              </a:spcAft>
            </a:pPr>
            <a:endParaRPr lang="en-US" altLang="zh-CN" sz="1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49FE5E3-45E0-401A-BDC7-016727830831}" type="slidenum">
              <a:rPr lang="zh-CN" altLang="en-US" smtClean="0"/>
              <a:t>7</a:t>
            </a:fld>
            <a:endParaRPr lang="zh-CN" altLang="en-US"/>
          </a:p>
        </p:txBody>
      </p:sp>
    </p:spTree>
    <p:extLst>
      <p:ext uri="{BB962C8B-B14F-4D97-AF65-F5344CB8AC3E}">
        <p14:creationId xmlns:p14="http://schemas.microsoft.com/office/powerpoint/2010/main" val="3686857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根据上一节的思路，我提出了系统架构如右上角所示，用红框标出的模块均进行了改动。</a:t>
                </a:r>
                <a:endParaRPr lang="en-US" altLang="zh-CN" dirty="0" smtClean="0"/>
              </a:p>
              <a:p>
                <a:r>
                  <a:rPr lang="zh-CN" altLang="en-US" dirty="0" smtClean="0"/>
                  <a:t>仍是</a:t>
                </a:r>
                <a:r>
                  <a:rPr lang="en-US" altLang="zh-CN" dirty="0"/>
                  <a:t>PA/PC/PAC</a:t>
                </a:r>
                <a:r>
                  <a:rPr lang="zh-CN" altLang="en-US" dirty="0"/>
                  <a:t>模块构成，</a:t>
                </a:r>
                <a:r>
                  <a:rPr lang="en-US" altLang="zh-CN" dirty="0"/>
                  <a:t>PA</a:t>
                </a:r>
                <a:r>
                  <a:rPr lang="zh-CN" altLang="en-US" dirty="0"/>
                  <a:t>是一个</a:t>
                </a:r>
                <a:r>
                  <a:rPr lang="en-US" altLang="zh-CN" dirty="0"/>
                  <a:t>16</a:t>
                </a:r>
                <a:r>
                  <a:rPr lang="zh-CN" altLang="en-US" dirty="0"/>
                  <a:t>位累加器</a:t>
                </a:r>
                <a:r>
                  <a:rPr lang="zh-CN" altLang="en-US" dirty="0" smtClean="0"/>
                  <a:t>，不多赘述。</a:t>
                </a:r>
                <a:endParaRPr lang="en-US" altLang="zh-CN" dirty="0" smtClean="0"/>
              </a:p>
              <a:p>
                <a:r>
                  <a:rPr lang="en-US" altLang="zh-CN" dirty="0" smtClean="0"/>
                  <a:t>PC</a:t>
                </a:r>
                <a:r>
                  <a:rPr lang="zh-CN" altLang="en-US" dirty="0" smtClean="0"/>
                  <a:t>使用了</a:t>
                </a:r>
                <a14:m>
                  <m:oMath xmlns:m="http://schemas.openxmlformats.org/officeDocument/2006/math">
                    <m:f>
                      <m:fPr>
                        <m:ctrlPr>
                          <a:rPr lang="en-US" altLang="zh-CN" sz="1200" i="1" kern="1200" smtClean="0">
                            <a:latin typeface="Cambria Math" panose="02040503050406030204" pitchFamily="18" charset="0"/>
                            <a:ea typeface="微软雅黑" panose="020B0503020204020204" pitchFamily="34" charset="-122"/>
                          </a:rPr>
                        </m:ctrlPr>
                      </m:fPr>
                      <m:num>
                        <m:r>
                          <a:rPr lang="en-US" altLang="zh-CN" sz="1200" kern="1200">
                            <a:latin typeface="Cambria Math" panose="02040503050406030204" pitchFamily="18" charset="0"/>
                            <a:ea typeface="微软雅黑" panose="020B0503020204020204" pitchFamily="34" charset="-122"/>
                          </a:rPr>
                          <m:t>1</m:t>
                        </m:r>
                      </m:num>
                      <m:den>
                        <m:r>
                          <a:rPr lang="en-US" altLang="zh-CN" sz="1200" kern="1200">
                            <a:latin typeface="Cambria Math" panose="02040503050406030204" pitchFamily="18" charset="0"/>
                            <a:ea typeface="微软雅黑" panose="020B0503020204020204" pitchFamily="34" charset="-122"/>
                          </a:rPr>
                          <m:t>4</m:t>
                        </m:r>
                      </m:den>
                    </m:f>
                    <m:r>
                      <a:rPr lang="zh-CN" altLang="en-US" sz="1200" kern="1200">
                        <a:latin typeface="Cambria Math" panose="02040503050406030204" pitchFamily="18" charset="0"/>
                        <a:ea typeface="微软雅黑" panose="020B0503020204020204" pitchFamily="34" charset="-122"/>
                      </a:rPr>
                      <m:t>𝜋</m:t>
                    </m:r>
                    <m:r>
                      <a:rPr lang="zh-CN" altLang="en-US" sz="1200" kern="1200">
                        <a:latin typeface="Cambria Math" panose="02040503050406030204" pitchFamily="18" charset="0"/>
                        <a:ea typeface="微软雅黑" panose="020B0503020204020204" pitchFamily="34" charset="-122"/>
                      </a:rPr>
                      <m:t>压缩方法</m:t>
                    </m:r>
                  </m:oMath>
                </a14:m>
                <a:r>
                  <a:rPr lang="zh-CN" altLang="en-US" dirty="0" smtClean="0"/>
                  <a:t>，把相位由（</a:t>
                </a:r>
                <a:r>
                  <a:rPr lang="en-US" altLang="zh-CN" dirty="0" smtClean="0"/>
                  <a:t>0,2pi</a:t>
                </a:r>
                <a:r>
                  <a:rPr lang="zh-CN" altLang="en-US" dirty="0" smtClean="0"/>
                  <a:t>）压缩到（</a:t>
                </a:r>
                <a:r>
                  <a:rPr lang="en-US" altLang="zh-CN" dirty="0" smtClean="0"/>
                  <a:t>0,1/4pi</a:t>
                </a:r>
                <a:r>
                  <a:rPr lang="zh-CN" altLang="en-US" dirty="0" smtClean="0"/>
                  <a:t>）区间。同时将相位转换</a:t>
                </a:r>
                <a:r>
                  <a:rPr lang="zh-CN" altLang="en-US" dirty="0"/>
                  <a:t>成了象限</a:t>
                </a:r>
                <a:r>
                  <a:rPr lang="zh-CN" altLang="en-US" dirty="0" smtClean="0"/>
                  <a:t>、查找表地址</a:t>
                </a:r>
                <a:r>
                  <a:rPr lang="zh-CN" altLang="en-US" dirty="0"/>
                  <a:t>、旋转索引三</a:t>
                </a:r>
                <a:r>
                  <a:rPr lang="zh-CN" altLang="en-US" dirty="0" smtClean="0"/>
                  <a:t>部分，这就涉及到索引分配的问题。</a:t>
                </a:r>
                <a:endParaRPr lang="en-US" altLang="zh-CN" dirty="0"/>
              </a:p>
              <a:p>
                <a:r>
                  <a:rPr lang="en-US" altLang="zh-CN" dirty="0" smtClean="0"/>
                  <a:t>PAC</a:t>
                </a:r>
                <a:r>
                  <a:rPr lang="zh-CN" altLang="en-US" dirty="0"/>
                  <a:t>模块，由三块构成，对应三步操作：</a:t>
                </a:r>
                <a:endParaRPr lang="en-US" altLang="zh-CN" dirty="0"/>
              </a:p>
              <a:p>
                <a:r>
                  <a:rPr lang="zh-CN" altLang="en-US" dirty="0"/>
                  <a:t>第一步是</a:t>
                </a:r>
                <a:r>
                  <a:rPr lang="en-US" altLang="zh-CN" dirty="0"/>
                  <a:t>Rom </a:t>
                </a:r>
                <a:r>
                  <a:rPr lang="zh-CN" altLang="en-US" dirty="0"/>
                  <a:t>地址查找</a:t>
                </a:r>
                <a:r>
                  <a:rPr lang="zh-CN" altLang="en-US" dirty="0" smtClean="0"/>
                  <a:t>，为了简化运算同时避免溢出，查找表中引入了一个缩放因子。</a:t>
                </a:r>
                <a:endParaRPr lang="en-US" altLang="zh-CN" dirty="0"/>
              </a:p>
              <a:p>
                <a:r>
                  <a:rPr lang="zh-CN" altLang="en-US" dirty="0"/>
                  <a:t>第二步是</a:t>
                </a:r>
                <a:r>
                  <a:rPr lang="en-US" altLang="zh-CN" dirty="0" err="1"/>
                  <a:t>cordic</a:t>
                </a:r>
                <a:r>
                  <a:rPr lang="en-US" altLang="zh-CN" dirty="0"/>
                  <a:t> </a:t>
                </a:r>
                <a:r>
                  <a:rPr lang="zh-CN" altLang="en-US" dirty="0" smtClean="0"/>
                  <a:t>角度旋转，通过级联的旋转单元对查找表输出进行修正。</a:t>
                </a:r>
                <a:endParaRPr lang="en-US" altLang="zh-CN" dirty="0"/>
              </a:p>
              <a:p>
                <a:r>
                  <a:rPr lang="zh-CN" altLang="en-US" dirty="0"/>
                  <a:t>第三步</a:t>
                </a:r>
                <a:r>
                  <a:rPr lang="zh-CN" altLang="en-US" dirty="0" smtClean="0"/>
                  <a:t>是对称操作，把（</a:t>
                </a:r>
                <a:r>
                  <a:rPr lang="en-US" altLang="zh-CN" dirty="0" smtClean="0"/>
                  <a:t>0,1/4pi</a:t>
                </a:r>
                <a:r>
                  <a:rPr lang="zh-CN" altLang="en-US" dirty="0" smtClean="0"/>
                  <a:t>）的输出映射回原区间</a:t>
                </a:r>
                <a:endParaRPr lang="en-US" altLang="zh-CN" dirty="0"/>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根据上一节的思路，我提出了系统架构如右上角所示，用红框标出的模块均进行了改动。</a:t>
                </a:r>
                <a:endParaRPr lang="en-US" altLang="zh-CN" dirty="0" smtClean="0"/>
              </a:p>
              <a:p>
                <a:r>
                  <a:rPr lang="zh-CN" altLang="en-US" dirty="0" smtClean="0"/>
                  <a:t>仍是</a:t>
                </a:r>
                <a:r>
                  <a:rPr lang="en-US" altLang="zh-CN" dirty="0"/>
                  <a:t>PA/PC/PAC</a:t>
                </a:r>
                <a:r>
                  <a:rPr lang="zh-CN" altLang="en-US" dirty="0"/>
                  <a:t>模块构成，</a:t>
                </a:r>
                <a:r>
                  <a:rPr lang="en-US" altLang="zh-CN" dirty="0"/>
                  <a:t>PA</a:t>
                </a:r>
                <a:r>
                  <a:rPr lang="zh-CN" altLang="en-US" dirty="0"/>
                  <a:t>是一个</a:t>
                </a:r>
                <a:r>
                  <a:rPr lang="en-US" altLang="zh-CN" dirty="0"/>
                  <a:t>16</a:t>
                </a:r>
                <a:r>
                  <a:rPr lang="zh-CN" altLang="en-US" dirty="0"/>
                  <a:t>位累加器</a:t>
                </a:r>
                <a:r>
                  <a:rPr lang="zh-CN" altLang="en-US" dirty="0" smtClean="0"/>
                  <a:t>，不多赘述。</a:t>
                </a:r>
                <a:endParaRPr lang="en-US" altLang="zh-CN" dirty="0" smtClean="0"/>
              </a:p>
              <a:p>
                <a:r>
                  <a:rPr lang="en-US" altLang="zh-CN" dirty="0" smtClean="0"/>
                  <a:t>PC</a:t>
                </a:r>
                <a:r>
                  <a:rPr lang="zh-CN" altLang="en-US" dirty="0" smtClean="0"/>
                  <a:t>使用了</a:t>
                </a:r>
                <a:r>
                  <a:rPr lang="en-US" altLang="zh-CN" sz="1200" i="0" kern="1200">
                    <a:latin typeface="Cambria Math" panose="02040503050406030204" pitchFamily="18" charset="0"/>
                    <a:ea typeface="微软雅黑" panose="020B0503020204020204" pitchFamily="34" charset="-122"/>
                  </a:rPr>
                  <a:t>1</a:t>
                </a:r>
                <a:r>
                  <a:rPr lang="en-US" altLang="zh-CN" sz="1200" i="0" kern="1200" smtClean="0">
                    <a:latin typeface="Cambria Math" panose="02040503050406030204" pitchFamily="18" charset="0"/>
                    <a:ea typeface="微软雅黑" panose="020B0503020204020204" pitchFamily="34" charset="-122"/>
                  </a:rPr>
                  <a:t>/</a:t>
                </a:r>
                <a:r>
                  <a:rPr lang="en-US" altLang="zh-CN" sz="1200" i="0" kern="1200">
                    <a:latin typeface="Cambria Math" panose="02040503050406030204" pitchFamily="18" charset="0"/>
                    <a:ea typeface="微软雅黑" panose="020B0503020204020204" pitchFamily="34" charset="-122"/>
                  </a:rPr>
                  <a:t>4</a:t>
                </a:r>
                <a:r>
                  <a:rPr lang="zh-CN" altLang="en-US" sz="1200" i="0" kern="1200">
                    <a:latin typeface="Cambria Math" panose="02040503050406030204" pitchFamily="18" charset="0"/>
                    <a:ea typeface="微软雅黑" panose="020B0503020204020204" pitchFamily="34" charset="-122"/>
                  </a:rPr>
                  <a:t> 𝜋压缩方法</a:t>
                </a:r>
                <a:r>
                  <a:rPr lang="zh-CN" altLang="en-US" dirty="0" smtClean="0"/>
                  <a:t>，把相位由（</a:t>
                </a:r>
                <a:r>
                  <a:rPr lang="en-US" altLang="zh-CN" dirty="0" smtClean="0"/>
                  <a:t>0,2pi</a:t>
                </a:r>
                <a:r>
                  <a:rPr lang="zh-CN" altLang="en-US" dirty="0" smtClean="0"/>
                  <a:t>）压缩到（</a:t>
                </a:r>
                <a:r>
                  <a:rPr lang="en-US" altLang="zh-CN" dirty="0" smtClean="0"/>
                  <a:t>0,1/4pi</a:t>
                </a:r>
                <a:r>
                  <a:rPr lang="zh-CN" altLang="en-US" dirty="0" smtClean="0"/>
                  <a:t>）区间。同时将相位转换</a:t>
                </a:r>
                <a:r>
                  <a:rPr lang="zh-CN" altLang="en-US" dirty="0"/>
                  <a:t>成了象限</a:t>
                </a:r>
                <a:r>
                  <a:rPr lang="zh-CN" altLang="en-US" dirty="0" smtClean="0"/>
                  <a:t>、查找表地址</a:t>
                </a:r>
                <a:r>
                  <a:rPr lang="zh-CN" altLang="en-US" dirty="0"/>
                  <a:t>、旋转索引三</a:t>
                </a:r>
                <a:r>
                  <a:rPr lang="zh-CN" altLang="en-US" dirty="0" smtClean="0"/>
                  <a:t>部分，这就涉及到索引分配的问题。</a:t>
                </a:r>
                <a:endParaRPr lang="en-US" altLang="zh-CN" dirty="0"/>
              </a:p>
              <a:p>
                <a:r>
                  <a:rPr lang="en-US" altLang="zh-CN" dirty="0" smtClean="0"/>
                  <a:t>PAC</a:t>
                </a:r>
                <a:r>
                  <a:rPr lang="zh-CN" altLang="en-US" dirty="0"/>
                  <a:t>模块，由三块构成，对应三步操作：</a:t>
                </a:r>
                <a:endParaRPr lang="en-US" altLang="zh-CN" dirty="0"/>
              </a:p>
              <a:p>
                <a:r>
                  <a:rPr lang="zh-CN" altLang="en-US" dirty="0"/>
                  <a:t>第一步是</a:t>
                </a:r>
                <a:r>
                  <a:rPr lang="en-US" altLang="zh-CN" dirty="0"/>
                  <a:t>Rom </a:t>
                </a:r>
                <a:r>
                  <a:rPr lang="zh-CN" altLang="en-US" dirty="0"/>
                  <a:t>地址查找</a:t>
                </a:r>
                <a:r>
                  <a:rPr lang="zh-CN" altLang="en-US" dirty="0" smtClean="0"/>
                  <a:t>，为了简化运算同时避免溢出，查找表中引入了一个缩放因子。</a:t>
                </a:r>
                <a:endParaRPr lang="en-US" altLang="zh-CN" dirty="0"/>
              </a:p>
              <a:p>
                <a:r>
                  <a:rPr lang="zh-CN" altLang="en-US" dirty="0"/>
                  <a:t>第二步是</a:t>
                </a:r>
                <a:r>
                  <a:rPr lang="en-US" altLang="zh-CN" dirty="0" err="1"/>
                  <a:t>cordic</a:t>
                </a:r>
                <a:r>
                  <a:rPr lang="en-US" altLang="zh-CN" dirty="0"/>
                  <a:t> </a:t>
                </a:r>
                <a:r>
                  <a:rPr lang="zh-CN" altLang="en-US" dirty="0" smtClean="0"/>
                  <a:t>角度旋转，通过级联的旋转单元对查找表输出进行修正。</a:t>
                </a:r>
                <a:endParaRPr lang="en-US" altLang="zh-CN" dirty="0"/>
              </a:p>
              <a:p>
                <a:r>
                  <a:rPr lang="zh-CN" altLang="en-US" dirty="0"/>
                  <a:t>第三步</a:t>
                </a:r>
                <a:r>
                  <a:rPr lang="zh-CN" altLang="en-US" dirty="0" smtClean="0"/>
                  <a:t>是对称操作，把（</a:t>
                </a:r>
                <a:r>
                  <a:rPr lang="en-US" altLang="zh-CN" dirty="0" smtClean="0"/>
                  <a:t>0,1/4pi</a:t>
                </a:r>
                <a:r>
                  <a:rPr lang="zh-CN" altLang="en-US" dirty="0" smtClean="0"/>
                  <a:t>）的输出映射回原区间</a:t>
                </a:r>
                <a:endParaRPr lang="en-US" altLang="zh-CN" dirty="0"/>
              </a:p>
              <a:p>
                <a:endParaRPr lang="zh-CN" altLang="en-US" dirty="0"/>
              </a:p>
            </p:txBody>
          </p:sp>
        </mc:Fallback>
      </mc:AlternateContent>
      <p:sp>
        <p:nvSpPr>
          <p:cNvPr id="4" name="灯片编号占位符 3"/>
          <p:cNvSpPr>
            <a:spLocks noGrp="1"/>
          </p:cNvSpPr>
          <p:nvPr>
            <p:ph type="sldNum" sz="quarter" idx="10"/>
          </p:nvPr>
        </p:nvSpPr>
        <p:spPr/>
        <p:txBody>
          <a:bodyPr/>
          <a:lstStyle/>
          <a:p>
            <a:fld id="{E49FE5E3-45E0-401A-BDC7-016727830831}" type="slidenum">
              <a:rPr lang="zh-CN" altLang="en-US" smtClean="0"/>
              <a:t>8</a:t>
            </a:fld>
            <a:endParaRPr lang="zh-CN" altLang="en-US"/>
          </a:p>
        </p:txBody>
      </p:sp>
    </p:spTree>
    <p:extLst>
      <p:ext uri="{BB962C8B-B14F-4D97-AF65-F5344CB8AC3E}">
        <p14:creationId xmlns:p14="http://schemas.microsoft.com/office/powerpoint/2010/main" val="80542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smtClean="0"/>
                  <a:t>这里稍微介绍一下</a:t>
                </a:r>
                <a:r>
                  <a:rPr lang="en-US" altLang="zh-CN" dirty="0" smtClean="0"/>
                  <a:t>DDS</a:t>
                </a:r>
                <a:r>
                  <a:rPr lang="zh-CN" altLang="en-US" dirty="0" smtClean="0"/>
                  <a:t>工作原理：</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得到相位后，需经过</a:t>
                </a:r>
                <a:r>
                  <a:rPr lang="en-US" altLang="zh-CN" dirty="0" smtClean="0"/>
                  <a:t>PC</a:t>
                </a:r>
                <a:r>
                  <a:rPr lang="zh-CN" altLang="en-US" dirty="0" smtClean="0"/>
                  <a:t>模块的</a:t>
                </a:r>
                <a:r>
                  <a:rPr lang="en-US" altLang="zh-CN" dirty="0" smtClean="0"/>
                  <a:t>1/4</a:t>
                </a:r>
                <a:r>
                  <a:rPr lang="en-US" altLang="zh-CN" baseline="0" dirty="0" smtClean="0"/>
                  <a:t> PI</a:t>
                </a:r>
                <a:r>
                  <a:rPr lang="zh-CN" altLang="en-US" baseline="0" dirty="0" smtClean="0"/>
                  <a:t>压缩。它利用对称性将相位</a:t>
                </a:r>
                <a:r>
                  <a:rPr lang="zh-CN" altLang="en-US" sz="1600" kern="1200" dirty="0" smtClean="0">
                    <a:latin typeface="微软雅黑" panose="020B0503020204020204" pitchFamily="34" charset="-122"/>
                    <a:ea typeface="微软雅黑" panose="020B0503020204020204" pitchFamily="34" charset="-122"/>
                  </a:rPr>
                  <a:t>从 </a:t>
                </a:r>
                <a:r>
                  <a:rPr lang="en-US" altLang="zh-CN" sz="1600" kern="1200" dirty="0">
                    <a:latin typeface="微软雅黑" panose="020B0503020204020204" pitchFamily="34" charset="-122"/>
                    <a:ea typeface="微软雅黑" panose="020B0503020204020204" pitchFamily="34" charset="-122"/>
                  </a:rPr>
                  <a:t>(0, 2</a:t>
                </a:r>
                <a14:m>
                  <m:oMath xmlns:m="http://schemas.openxmlformats.org/officeDocument/2006/math">
                    <m:r>
                      <a:rPr lang="zh-CN" altLang="en-US" sz="1600" kern="1200">
                        <a:latin typeface="Cambria Math" panose="02040503050406030204" pitchFamily="18" charset="0"/>
                        <a:ea typeface="微软雅黑" panose="020B0503020204020204" pitchFamily="34" charset="-122"/>
                      </a:rPr>
                      <m:t>𝜋</m:t>
                    </m:r>
                  </m:oMath>
                </a14:m>
                <a:r>
                  <a:rPr lang="en-US" altLang="zh-CN"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映射到 </a:t>
                </a:r>
                <a:r>
                  <a:rPr lang="en-US" altLang="zh-CN" sz="1600" kern="1200" dirty="0">
                    <a:latin typeface="微软雅黑" panose="020B0503020204020204" pitchFamily="34" charset="-122"/>
                    <a:ea typeface="微软雅黑" panose="020B0503020204020204" pitchFamily="34" charset="-122"/>
                  </a:rPr>
                  <a:t>(0, </a:t>
                </a:r>
                <a14:m>
                  <m:oMath xmlns:m="http://schemas.openxmlformats.org/officeDocument/2006/math">
                    <m:f>
                      <m:fPr>
                        <m:ctrlPr>
                          <a:rPr lang="en-US" altLang="zh-CN" sz="1600" i="1" kern="1200">
                            <a:latin typeface="Cambria Math" panose="02040503050406030204" pitchFamily="18" charset="0"/>
                            <a:ea typeface="微软雅黑" panose="020B0503020204020204" pitchFamily="34" charset="-122"/>
                          </a:rPr>
                        </m:ctrlPr>
                      </m:fPr>
                      <m:num>
                        <m:r>
                          <a:rPr lang="en-US" altLang="zh-CN" sz="1600" kern="1200">
                            <a:latin typeface="Cambria Math" panose="02040503050406030204" pitchFamily="18" charset="0"/>
                            <a:ea typeface="微软雅黑" panose="020B0503020204020204" pitchFamily="34" charset="-122"/>
                          </a:rPr>
                          <m:t>1</m:t>
                        </m:r>
                      </m:num>
                      <m:den>
                        <m:r>
                          <a:rPr lang="en-US" altLang="zh-CN" sz="1600" kern="1200">
                            <a:latin typeface="Cambria Math" panose="02040503050406030204" pitchFamily="18" charset="0"/>
                            <a:ea typeface="微软雅黑" panose="020B0503020204020204" pitchFamily="34" charset="-122"/>
                          </a:rPr>
                          <m:t>4</m:t>
                        </m:r>
                      </m:den>
                    </m:f>
                    <m:r>
                      <a:rPr lang="zh-CN" altLang="en-US" sz="1600" kern="1200">
                        <a:latin typeface="Cambria Math" panose="02040503050406030204" pitchFamily="18" charset="0"/>
                        <a:ea typeface="微软雅黑" panose="020B0503020204020204" pitchFamily="34" charset="-122"/>
                      </a:rPr>
                      <m:t>𝜋</m:t>
                    </m:r>
                  </m:oMath>
                </a14:m>
                <a:r>
                  <a:rPr lang="en-US" altLang="zh-CN" sz="1600" kern="1200" dirty="0" smtClean="0">
                    <a:latin typeface="微软雅黑" panose="020B0503020204020204" pitchFamily="34" charset="-122"/>
                    <a:ea typeface="微软雅黑" panose="020B0503020204020204" pitchFamily="34" charset="-122"/>
                  </a:rPr>
                  <a:t>)</a:t>
                </a:r>
                <a:r>
                  <a:rPr lang="zh-CN" altLang="en-US" sz="1600" kern="1200" dirty="0" smtClean="0">
                    <a:latin typeface="微软雅黑" panose="020B0503020204020204" pitchFamily="34" charset="-122"/>
                    <a:ea typeface="微软雅黑" panose="020B0503020204020204" pitchFamily="34" charset="-122"/>
                  </a:rPr>
                  <a:t>上操作，这样相位的前三比特不用经过查找操作，存储器的地址可以减少</a:t>
                </a:r>
                <a:r>
                  <a:rPr lang="en-US" altLang="zh-CN" sz="1600" kern="1200" dirty="0" smtClean="0">
                    <a:latin typeface="微软雅黑" panose="020B0503020204020204" pitchFamily="34" charset="-122"/>
                    <a:ea typeface="微软雅黑" panose="020B0503020204020204" pitchFamily="34" charset="-122"/>
                  </a:rPr>
                  <a:t>3</a:t>
                </a:r>
                <a:r>
                  <a:rPr lang="en-US" altLang="zh-CN" sz="1600" kern="1200" baseline="0" dirty="0" smtClean="0">
                    <a:latin typeface="微软雅黑" panose="020B0503020204020204" pitchFamily="34" charset="-122"/>
                    <a:ea typeface="微软雅黑" panose="020B0503020204020204" pitchFamily="34" charset="-122"/>
                  </a:rPr>
                  <a:t> bit</a:t>
                </a: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同时还需要将相位分配为对称索引、查找表索引和旋转索引三部分输出给</a:t>
                </a:r>
                <a:r>
                  <a:rPr lang="en-US" altLang="zh-CN" sz="1600" kern="1200" baseline="0" dirty="0" smtClean="0">
                    <a:latin typeface="微软雅黑" panose="020B0503020204020204" pitchFamily="34" charset="-122"/>
                    <a:ea typeface="微软雅黑" panose="020B0503020204020204" pitchFamily="34" charset="-122"/>
                  </a:rPr>
                  <a:t>PAC</a:t>
                </a:r>
                <a:r>
                  <a:rPr lang="zh-CN" altLang="en-US" sz="1600" kern="1200" baseline="0" dirty="0" smtClean="0">
                    <a:latin typeface="微软雅黑" panose="020B0503020204020204" pitchFamily="34" charset="-122"/>
                    <a:ea typeface="微软雅黑" panose="020B0503020204020204" pitchFamily="34" charset="-122"/>
                  </a:rPr>
                  <a:t>。多少</a:t>
                </a:r>
                <a:r>
                  <a:rPr lang="en-US" altLang="zh-CN" sz="1600" kern="1200" baseline="0" dirty="0" smtClean="0">
                    <a:latin typeface="微软雅黑" panose="020B0503020204020204" pitchFamily="34" charset="-122"/>
                    <a:ea typeface="微软雅黑" panose="020B0503020204020204" pitchFamily="34" charset="-122"/>
                  </a:rPr>
                  <a:t>bit</a:t>
                </a:r>
                <a:r>
                  <a:rPr lang="zh-CN" altLang="en-US" sz="1600" kern="1200" baseline="0" dirty="0" smtClean="0">
                    <a:latin typeface="微软雅黑" panose="020B0503020204020204" pitchFamily="34" charset="-122"/>
                    <a:ea typeface="微软雅黑" panose="020B0503020204020204" pitchFamily="34" charset="-122"/>
                  </a:rPr>
                  <a:t>用查表实现，剩下多少</a:t>
                </a:r>
                <a:r>
                  <a:rPr lang="en-US" altLang="zh-CN" sz="1600" kern="1200" baseline="0" dirty="0" smtClean="0">
                    <a:latin typeface="微软雅黑" panose="020B0503020204020204" pitchFamily="34" charset="-122"/>
                    <a:ea typeface="微软雅黑" panose="020B0503020204020204" pitchFamily="34" charset="-122"/>
                  </a:rPr>
                  <a:t>bit</a:t>
                </a:r>
                <a:r>
                  <a:rPr lang="zh-CN" altLang="en-US" sz="1600" kern="1200" baseline="0" dirty="0" smtClean="0">
                    <a:latin typeface="微软雅黑" panose="020B0503020204020204" pitchFamily="34" charset="-122"/>
                    <a:ea typeface="微软雅黑" panose="020B0503020204020204" pitchFamily="34" charset="-122"/>
                  </a:rPr>
                  <a:t>用旋转实现，将在下一页讨论。</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kern="1200" baseline="0" dirty="0" smtClean="0">
                    <a:latin typeface="微软雅黑" panose="020B0503020204020204" pitchFamily="34" charset="-122"/>
                    <a:ea typeface="微软雅黑" panose="020B0503020204020204" pitchFamily="34" charset="-122"/>
                  </a:rPr>
                  <a:t>PAC</a:t>
                </a:r>
                <a:r>
                  <a:rPr lang="zh-CN" altLang="en-US" sz="1600" kern="1200" baseline="0" dirty="0" smtClean="0">
                    <a:latin typeface="微软雅黑" panose="020B0503020204020204" pitchFamily="34" charset="-122"/>
                    <a:ea typeface="微软雅黑" panose="020B0503020204020204" pitchFamily="34" charset="-122"/>
                  </a:rPr>
                  <a:t>分为三块，地找查找、角度旋转、对称输出。参照右下角图片：</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首先通过查表得到绿色的查表信号</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kern="1200" baseline="0" dirty="0" smtClean="0">
                    <a:latin typeface="微软雅黑" panose="020B0503020204020204" pitchFamily="34" charset="-122"/>
                    <a:ea typeface="微软雅黑" panose="020B0503020204020204" pitchFamily="34" charset="-122"/>
                  </a:rPr>
                  <a:t>CORDIC</a:t>
                </a:r>
                <a:r>
                  <a:rPr lang="zh-CN" altLang="en-US" sz="1600" kern="1200" baseline="0" dirty="0" smtClean="0">
                    <a:latin typeface="微软雅黑" panose="020B0503020204020204" pitchFamily="34" charset="-122"/>
                    <a:ea typeface="微软雅黑" panose="020B0503020204020204" pitchFamily="34" charset="-122"/>
                  </a:rPr>
                  <a:t>旋转模块根据旋转索引进行左旋、右旋修正得到旋转信号</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最终根据区间信息，对称得到正确的输出信号</a:t>
                </a:r>
                <a:endParaRPr lang="en-US" altLang="zh-CN" sz="1600" kern="1200" dirty="0">
                  <a:latin typeface="微软雅黑" panose="020B0503020204020204" pitchFamily="34" charset="-122"/>
                  <a:ea typeface="微软雅黑" panose="020B0503020204020204" pitchFamily="34" charset="-122"/>
                </a:endParaRPr>
              </a:p>
            </p:txBody>
          </p:sp>
        </mc:Choice>
        <mc:Fallback>
          <p:sp>
            <p:nvSpPr>
              <p:cNvPr id="3" name="备注占位符 2"/>
              <p:cNvSpPr>
                <a:spLocks noGrp="1"/>
              </p:cNvSpPr>
              <p:nvPr>
                <p:ph type="body" idx="1"/>
              </p:nvPr>
            </p:nvSpPr>
            <p:spPr/>
            <p:txBody>
              <a:bodyPr/>
              <a:lstStyle/>
              <a:p>
                <a:r>
                  <a:rPr lang="zh-CN" altLang="en-US" dirty="0" smtClean="0"/>
                  <a:t>这里稍微介绍一下</a:t>
                </a:r>
                <a:r>
                  <a:rPr lang="en-US" altLang="zh-CN" dirty="0" smtClean="0"/>
                  <a:t>DDS</a:t>
                </a:r>
                <a:r>
                  <a:rPr lang="zh-CN" altLang="en-US" dirty="0" smtClean="0"/>
                  <a:t>工作原理：</a:t>
                </a:r>
                <a:endParaRPr lang="en-US" altLang="zh-CN"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dirty="0" smtClean="0"/>
                  <a:t>得到相位后，需经过</a:t>
                </a:r>
                <a:r>
                  <a:rPr lang="en-US" altLang="zh-CN" dirty="0" smtClean="0"/>
                  <a:t>PC</a:t>
                </a:r>
                <a:r>
                  <a:rPr lang="zh-CN" altLang="en-US" dirty="0" smtClean="0"/>
                  <a:t>模块的</a:t>
                </a:r>
                <a:r>
                  <a:rPr lang="en-US" altLang="zh-CN" dirty="0" smtClean="0"/>
                  <a:t>1/4</a:t>
                </a:r>
                <a:r>
                  <a:rPr lang="en-US" altLang="zh-CN" baseline="0" dirty="0" smtClean="0"/>
                  <a:t> PI</a:t>
                </a:r>
                <a:r>
                  <a:rPr lang="zh-CN" altLang="en-US" baseline="0" dirty="0" smtClean="0"/>
                  <a:t>压缩。它利用对称性将相位</a:t>
                </a:r>
                <a:r>
                  <a:rPr lang="zh-CN" altLang="en-US" sz="1600" kern="1200" dirty="0" smtClean="0">
                    <a:latin typeface="微软雅黑" panose="020B0503020204020204" pitchFamily="34" charset="-122"/>
                    <a:ea typeface="微软雅黑" panose="020B0503020204020204" pitchFamily="34" charset="-122"/>
                  </a:rPr>
                  <a:t>从 </a:t>
                </a:r>
                <a:r>
                  <a:rPr lang="en-US" altLang="zh-CN" sz="1600" kern="1200" dirty="0">
                    <a:latin typeface="微软雅黑" panose="020B0503020204020204" pitchFamily="34" charset="-122"/>
                    <a:ea typeface="微软雅黑" panose="020B0503020204020204" pitchFamily="34" charset="-122"/>
                  </a:rPr>
                  <a:t>(0, 2</a:t>
                </a:r>
                <a:r>
                  <a:rPr lang="zh-CN" altLang="en-US" sz="1600" i="0" kern="1200">
                    <a:latin typeface="Cambria Math" panose="02040503050406030204" pitchFamily="18" charset="0"/>
                    <a:ea typeface="微软雅黑" panose="020B0503020204020204" pitchFamily="34" charset="-122"/>
                  </a:rPr>
                  <a:t>𝜋</a:t>
                </a:r>
                <a:r>
                  <a:rPr lang="en-US" altLang="zh-CN"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映射到 </a:t>
                </a:r>
                <a:r>
                  <a:rPr lang="en-US" altLang="zh-CN" sz="1600" kern="1200" dirty="0">
                    <a:latin typeface="微软雅黑" panose="020B0503020204020204" pitchFamily="34" charset="-122"/>
                    <a:ea typeface="微软雅黑" panose="020B0503020204020204" pitchFamily="34" charset="-122"/>
                  </a:rPr>
                  <a:t>(0, </a:t>
                </a:r>
                <a:r>
                  <a:rPr lang="en-US" altLang="zh-CN" sz="1600" i="0" kern="1200">
                    <a:latin typeface="Cambria Math" panose="02040503050406030204" pitchFamily="18" charset="0"/>
                    <a:ea typeface="微软雅黑" panose="020B0503020204020204" pitchFamily="34" charset="-122"/>
                  </a:rPr>
                  <a:t>1/4</a:t>
                </a:r>
                <a:r>
                  <a:rPr lang="zh-CN" altLang="en-US" sz="1600" i="0" kern="1200">
                    <a:latin typeface="Cambria Math" panose="02040503050406030204" pitchFamily="18" charset="0"/>
                    <a:ea typeface="微软雅黑" panose="020B0503020204020204" pitchFamily="34" charset="-122"/>
                  </a:rPr>
                  <a:t> 𝜋</a:t>
                </a:r>
                <a:r>
                  <a:rPr lang="en-US" altLang="zh-CN" sz="1600" kern="1200" dirty="0" smtClean="0">
                    <a:latin typeface="微软雅黑" panose="020B0503020204020204" pitchFamily="34" charset="-122"/>
                    <a:ea typeface="微软雅黑" panose="020B0503020204020204" pitchFamily="34" charset="-122"/>
                  </a:rPr>
                  <a:t>)</a:t>
                </a:r>
                <a:r>
                  <a:rPr lang="zh-CN" altLang="en-US" sz="1600" kern="1200" dirty="0" smtClean="0">
                    <a:latin typeface="微软雅黑" panose="020B0503020204020204" pitchFamily="34" charset="-122"/>
                    <a:ea typeface="微软雅黑" panose="020B0503020204020204" pitchFamily="34" charset="-122"/>
                  </a:rPr>
                  <a:t>上操作，这样相位的前三比特不用经过查找操作，存储器的地址可以减少</a:t>
                </a:r>
                <a:r>
                  <a:rPr lang="en-US" altLang="zh-CN" sz="1600" kern="1200" dirty="0" smtClean="0">
                    <a:latin typeface="微软雅黑" panose="020B0503020204020204" pitchFamily="34" charset="-122"/>
                    <a:ea typeface="微软雅黑" panose="020B0503020204020204" pitchFamily="34" charset="-122"/>
                  </a:rPr>
                  <a:t>3</a:t>
                </a:r>
                <a:r>
                  <a:rPr lang="en-US" altLang="zh-CN" sz="1600" kern="1200" baseline="0" dirty="0" smtClean="0">
                    <a:latin typeface="微软雅黑" panose="020B0503020204020204" pitchFamily="34" charset="-122"/>
                    <a:ea typeface="微软雅黑" panose="020B0503020204020204" pitchFamily="34" charset="-122"/>
                  </a:rPr>
                  <a:t> bit</a:t>
                </a: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同时还需要将相位分配为对称索引、查找表索引和旋转索引三部分输出给</a:t>
                </a:r>
                <a:r>
                  <a:rPr lang="en-US" altLang="zh-CN" sz="1600" kern="1200" baseline="0" dirty="0" smtClean="0">
                    <a:latin typeface="微软雅黑" panose="020B0503020204020204" pitchFamily="34" charset="-122"/>
                    <a:ea typeface="微软雅黑" panose="020B0503020204020204" pitchFamily="34" charset="-122"/>
                  </a:rPr>
                  <a:t>PAC</a:t>
                </a:r>
                <a:r>
                  <a:rPr lang="zh-CN" altLang="en-US" sz="1600" kern="1200" baseline="0" dirty="0" smtClean="0">
                    <a:latin typeface="微软雅黑" panose="020B0503020204020204" pitchFamily="34" charset="-122"/>
                    <a:ea typeface="微软雅黑" panose="020B0503020204020204" pitchFamily="34" charset="-122"/>
                  </a:rPr>
                  <a:t>。多少</a:t>
                </a:r>
                <a:r>
                  <a:rPr lang="en-US" altLang="zh-CN" sz="1600" kern="1200" baseline="0" dirty="0" smtClean="0">
                    <a:latin typeface="微软雅黑" panose="020B0503020204020204" pitchFamily="34" charset="-122"/>
                    <a:ea typeface="微软雅黑" panose="020B0503020204020204" pitchFamily="34" charset="-122"/>
                  </a:rPr>
                  <a:t>bit</a:t>
                </a:r>
                <a:r>
                  <a:rPr lang="zh-CN" altLang="en-US" sz="1600" kern="1200" baseline="0" dirty="0" smtClean="0">
                    <a:latin typeface="微软雅黑" panose="020B0503020204020204" pitchFamily="34" charset="-122"/>
                    <a:ea typeface="微软雅黑" panose="020B0503020204020204" pitchFamily="34" charset="-122"/>
                  </a:rPr>
                  <a:t>用查表实现，剩下多少</a:t>
                </a:r>
                <a:r>
                  <a:rPr lang="en-US" altLang="zh-CN" sz="1600" kern="1200" baseline="0" dirty="0" smtClean="0">
                    <a:latin typeface="微软雅黑" panose="020B0503020204020204" pitchFamily="34" charset="-122"/>
                    <a:ea typeface="微软雅黑" panose="020B0503020204020204" pitchFamily="34" charset="-122"/>
                  </a:rPr>
                  <a:t>bit</a:t>
                </a:r>
                <a:r>
                  <a:rPr lang="zh-CN" altLang="en-US" sz="1600" kern="1200" baseline="0" dirty="0" smtClean="0">
                    <a:latin typeface="微软雅黑" panose="020B0503020204020204" pitchFamily="34" charset="-122"/>
                    <a:ea typeface="微软雅黑" panose="020B0503020204020204" pitchFamily="34" charset="-122"/>
                  </a:rPr>
                  <a:t>用旋转实现，将在下一页讨论。</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kern="1200" baseline="0" dirty="0" smtClean="0">
                    <a:latin typeface="微软雅黑" panose="020B0503020204020204" pitchFamily="34" charset="-122"/>
                    <a:ea typeface="微软雅黑" panose="020B0503020204020204" pitchFamily="34" charset="-122"/>
                  </a:rPr>
                  <a:t>PAC</a:t>
                </a:r>
                <a:r>
                  <a:rPr lang="zh-CN" altLang="en-US" sz="1600" kern="1200" baseline="0" dirty="0" smtClean="0">
                    <a:latin typeface="微软雅黑" panose="020B0503020204020204" pitchFamily="34" charset="-122"/>
                    <a:ea typeface="微软雅黑" panose="020B0503020204020204" pitchFamily="34" charset="-122"/>
                  </a:rPr>
                  <a:t>分为三块，地找查找、角度旋转、对称输出。参照右下角图片：</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首先通过查表得到绿色的查表信号</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1600" kern="1200" baseline="0" dirty="0" smtClean="0">
                    <a:latin typeface="微软雅黑" panose="020B0503020204020204" pitchFamily="34" charset="-122"/>
                    <a:ea typeface="微软雅黑" panose="020B0503020204020204" pitchFamily="34" charset="-122"/>
                  </a:rPr>
                  <a:t>CORDIC</a:t>
                </a:r>
                <a:r>
                  <a:rPr lang="zh-CN" altLang="en-US" sz="1600" kern="1200" baseline="0" dirty="0" smtClean="0">
                    <a:latin typeface="微软雅黑" panose="020B0503020204020204" pitchFamily="34" charset="-122"/>
                    <a:ea typeface="微软雅黑" panose="020B0503020204020204" pitchFamily="34" charset="-122"/>
                  </a:rPr>
                  <a:t>旋转模块根据旋转索引进行左旋、右旋修正得到旋转信号</a:t>
                </a:r>
                <a:endParaRPr lang="en-US" altLang="zh-CN" sz="1600" kern="1200" baseline="0" dirty="0" smtClean="0">
                  <a:latin typeface="微软雅黑" panose="020B0503020204020204" pitchFamily="34" charset="-122"/>
                  <a:ea typeface="微软雅黑" panose="020B0503020204020204" pitchFamily="34" charset="-122"/>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z="1600" kern="1200" baseline="0" dirty="0" smtClean="0">
                    <a:latin typeface="微软雅黑" panose="020B0503020204020204" pitchFamily="34" charset="-122"/>
                    <a:ea typeface="微软雅黑" panose="020B0503020204020204" pitchFamily="34" charset="-122"/>
                  </a:rPr>
                  <a:t>最终根据区间信息，对称得到正确的输出信号</a:t>
                </a:r>
                <a:endParaRPr lang="en-US" altLang="zh-CN" sz="1600" kern="1200" dirty="0">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10"/>
          </p:nvPr>
        </p:nvSpPr>
        <p:spPr/>
        <p:txBody>
          <a:bodyPr/>
          <a:lstStyle/>
          <a:p>
            <a:fld id="{E49FE5E3-45E0-401A-BDC7-016727830831}" type="slidenum">
              <a:rPr lang="zh-CN" altLang="en-US" smtClean="0"/>
              <a:t>9</a:t>
            </a:fld>
            <a:endParaRPr lang="zh-CN" altLang="en-US"/>
          </a:p>
        </p:txBody>
      </p:sp>
    </p:spTree>
    <p:extLst>
      <p:ext uri="{BB962C8B-B14F-4D97-AF65-F5344CB8AC3E}">
        <p14:creationId xmlns:p14="http://schemas.microsoft.com/office/powerpoint/2010/main" val="20987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33497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25700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2749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2"/>
            <a:ext cx="7772400" cy="1470025"/>
          </a:xfrm>
        </p:spPr>
        <p:txBody>
          <a:bodyPr/>
          <a:lstStyle>
            <a:lvl1pPr>
              <a:defRPr sz="33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1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dirty="0">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dirty="0">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4" y="381002"/>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2"/>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528022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77798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03321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50131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dirty="0">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12479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dirty="0">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539810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266753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40930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2928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9156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75759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dirty="0">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dirty="0">
              <a:solidFill>
                <a:srgbClr val="000000"/>
              </a:solidFill>
            </a:endParaRPr>
          </a:p>
        </p:txBody>
      </p:sp>
    </p:spTree>
    <p:extLst>
      <p:ext uri="{BB962C8B-B14F-4D97-AF65-F5344CB8AC3E}">
        <p14:creationId xmlns:p14="http://schemas.microsoft.com/office/powerpoint/2010/main" val="3095660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762000" y="1905000"/>
            <a:ext cx="7772400" cy="1470025"/>
          </a:xfrm>
        </p:spPr>
        <p:txBody>
          <a:bodyPr/>
          <a:lstStyle>
            <a:lvl1pPr>
              <a:defRPr sz="4400">
                <a:latin typeface="华文新魏" pitchFamily="2" charset="-122"/>
                <a:ea typeface="华文新魏" pitchFamily="2" charset="-122"/>
              </a:defRPr>
            </a:lvl1pPr>
          </a:lstStyle>
          <a:p>
            <a:r>
              <a:rPr lang="zh-CN" altLang="en-US" dirty="0"/>
              <a:t>单击此处编辑母版标题样式</a:t>
            </a:r>
          </a:p>
        </p:txBody>
      </p:sp>
      <p:sp>
        <p:nvSpPr>
          <p:cNvPr id="17411" name="Rectangle 3"/>
          <p:cNvSpPr>
            <a:spLocks noGrp="1" noChangeArrowheads="1"/>
          </p:cNvSpPr>
          <p:nvPr>
            <p:ph type="subTitle" idx="1"/>
          </p:nvPr>
        </p:nvSpPr>
        <p:spPr>
          <a:xfrm>
            <a:off x="1371600" y="3886200"/>
            <a:ext cx="6400800" cy="1752600"/>
          </a:xfrm>
        </p:spPr>
        <p:txBody>
          <a:bodyPr/>
          <a:lstStyle>
            <a:lvl1pPr marL="0" indent="0" algn="ctr">
              <a:buFontTx/>
              <a:buNone/>
              <a:defRPr sz="2800">
                <a:latin typeface="黑体" pitchFamily="49" charset="-122"/>
                <a:ea typeface="黑体" pitchFamily="49" charset="-122"/>
              </a:defRPr>
            </a:lvl1pPr>
          </a:lstStyle>
          <a:p>
            <a:r>
              <a:rPr lang="zh-CN" altLang="en-US" dirty="0"/>
              <a:t>单击此处编辑母版副标题样式</a:t>
            </a:r>
          </a:p>
        </p:txBody>
      </p:sp>
      <p:sp>
        <p:nvSpPr>
          <p:cNvPr id="17412" name="Rectangle 4"/>
          <p:cNvSpPr>
            <a:spLocks noGrp="1" noChangeArrowheads="1"/>
          </p:cNvSpPr>
          <p:nvPr>
            <p:ph type="dt" sz="half" idx="2"/>
          </p:nvPr>
        </p:nvSpPr>
        <p:spPr>
          <a:xfrm>
            <a:off x="0" y="6381750"/>
            <a:ext cx="2133600" cy="476250"/>
          </a:xfrm>
        </p:spPr>
        <p:txBody>
          <a:bodyPr/>
          <a:lstStyle>
            <a:lvl1pPr>
              <a:defRPr/>
            </a:lvl1pPr>
          </a:lstStyle>
          <a:p>
            <a:endParaRPr lang="en-US" altLang="zh-CN">
              <a:solidFill>
                <a:srgbClr val="000000"/>
              </a:solidFill>
            </a:endParaRPr>
          </a:p>
        </p:txBody>
      </p:sp>
      <p:sp>
        <p:nvSpPr>
          <p:cNvPr id="17413" name="Rectangle 5"/>
          <p:cNvSpPr>
            <a:spLocks noGrp="1" noChangeArrowheads="1"/>
          </p:cNvSpPr>
          <p:nvPr>
            <p:ph type="ftr" sz="quarter" idx="3"/>
          </p:nvPr>
        </p:nvSpPr>
        <p:spPr/>
        <p:txBody>
          <a:bodyPr/>
          <a:lstStyle>
            <a:lvl1pPr>
              <a:defRPr/>
            </a:lvl1pPr>
          </a:lstStyle>
          <a:p>
            <a:r>
              <a:rPr lang="en-US" altLang="zh-CN">
                <a:solidFill>
                  <a:srgbClr val="000000"/>
                </a:solidFill>
              </a:rPr>
              <a:t>20/22</a:t>
            </a:r>
            <a:endParaRPr lang="en-US" altLang="zh-CN" dirty="0">
              <a:solidFill>
                <a:srgbClr val="000000"/>
              </a:solidFill>
            </a:endParaRPr>
          </a:p>
        </p:txBody>
      </p:sp>
      <p:sp>
        <p:nvSpPr>
          <p:cNvPr id="17414" name="Rectangle 6"/>
          <p:cNvSpPr>
            <a:spLocks noGrp="1" noChangeArrowheads="1"/>
          </p:cNvSpPr>
          <p:nvPr>
            <p:ph type="sldNum" sz="quarter" idx="4"/>
          </p:nvPr>
        </p:nvSpPr>
        <p:spPr>
          <a:xfrm>
            <a:off x="7010400" y="6381750"/>
            <a:ext cx="2133600" cy="476250"/>
          </a:xfrm>
        </p:spPr>
        <p:txBody>
          <a:bodyPr/>
          <a:lstStyle>
            <a:lvl1pPr>
              <a:defRPr/>
            </a:lvl1pPr>
          </a:lstStyle>
          <a:p>
            <a:fld id="{FA2B1EF6-71E6-44AD-9173-9174553532C3}" type="slidenum">
              <a:rPr lang="en-US" altLang="zh-CN">
                <a:solidFill>
                  <a:srgbClr val="000000"/>
                </a:solidFill>
              </a:rPr>
              <a:pPr/>
              <a:t>‹#›</a:t>
            </a:fld>
            <a:endParaRPr lang="en-US" altLang="zh-CN">
              <a:solidFill>
                <a:srgbClr val="000000"/>
              </a:solidFill>
            </a:endParaRPr>
          </a:p>
        </p:txBody>
      </p:sp>
      <p:pic>
        <p:nvPicPr>
          <p:cNvPr id="17416" name="Picture 8"/>
          <p:cNvPicPr>
            <a:picLocks noChangeAspect="1" noChangeArrowheads="1"/>
          </p:cNvPicPr>
          <p:nvPr userDrawn="1"/>
        </p:nvPicPr>
        <p:blipFill>
          <a:blip r:embed="rId2" cstate="print"/>
          <a:srcRect/>
          <a:stretch>
            <a:fillRect/>
          </a:stretch>
        </p:blipFill>
        <p:spPr bwMode="auto">
          <a:xfrm>
            <a:off x="1935163" y="381000"/>
            <a:ext cx="1417637" cy="473075"/>
          </a:xfrm>
          <a:prstGeom prst="rect">
            <a:avLst/>
          </a:prstGeom>
          <a:noFill/>
          <a:ln w="9525">
            <a:noFill/>
            <a:miter lim="800000"/>
            <a:headEnd/>
            <a:tailEnd/>
          </a:ln>
          <a:effectLst/>
        </p:spPr>
      </p:pic>
      <p:pic>
        <p:nvPicPr>
          <p:cNvPr id="17417" name="Picture 9"/>
          <p:cNvPicPr>
            <a:picLocks noChangeAspect="1" noChangeArrowheads="1"/>
          </p:cNvPicPr>
          <p:nvPr userDrawn="1"/>
        </p:nvPicPr>
        <p:blipFill>
          <a:blip r:embed="rId3" cstate="print"/>
          <a:srcRect/>
          <a:stretch>
            <a:fillRect/>
          </a:stretch>
        </p:blipFill>
        <p:spPr bwMode="auto">
          <a:xfrm>
            <a:off x="476250" y="1066800"/>
            <a:ext cx="2952750" cy="355600"/>
          </a:xfrm>
          <a:prstGeom prst="rect">
            <a:avLst/>
          </a:prstGeom>
          <a:noFill/>
          <a:ln w="9525">
            <a:noFill/>
            <a:miter lim="800000"/>
            <a:headEnd/>
            <a:tailEnd/>
          </a:ln>
          <a:effectLst/>
        </p:spPr>
      </p:pic>
      <p:sp>
        <p:nvSpPr>
          <p:cNvPr id="17421" name="Line 13"/>
          <p:cNvSpPr>
            <a:spLocks noChangeShapeType="1"/>
          </p:cNvSpPr>
          <p:nvPr userDrawn="1"/>
        </p:nvSpPr>
        <p:spPr bwMode="auto">
          <a:xfrm flipV="1">
            <a:off x="304800" y="3352800"/>
            <a:ext cx="8686800" cy="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
        <p:nvSpPr>
          <p:cNvPr id="17424" name="Line 16"/>
          <p:cNvSpPr>
            <a:spLocks noChangeShapeType="1"/>
          </p:cNvSpPr>
          <p:nvPr userDrawn="1"/>
        </p:nvSpPr>
        <p:spPr bwMode="auto">
          <a:xfrm>
            <a:off x="533400" y="2743200"/>
            <a:ext cx="0" cy="838200"/>
          </a:xfrm>
          <a:prstGeom prst="line">
            <a:avLst/>
          </a:prstGeom>
          <a:noFill/>
          <a:ln w="3810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pic>
        <p:nvPicPr>
          <p:cNvPr id="17425" name="Picture 17"/>
          <p:cNvPicPr>
            <a:picLocks noChangeAspect="1" noChangeArrowheads="1"/>
          </p:cNvPicPr>
          <p:nvPr userDrawn="1"/>
        </p:nvPicPr>
        <p:blipFill>
          <a:blip r:embed="rId4" cstate="print"/>
          <a:srcRect/>
          <a:stretch>
            <a:fillRect/>
          </a:stretch>
        </p:blipFill>
        <p:spPr bwMode="auto">
          <a:xfrm>
            <a:off x="304800" y="304800"/>
            <a:ext cx="1619250" cy="709613"/>
          </a:xfrm>
          <a:prstGeom prst="rect">
            <a:avLst/>
          </a:prstGeom>
          <a:noFill/>
          <a:ln w="9525">
            <a:noFill/>
            <a:miter lim="800000"/>
            <a:headEnd/>
            <a:tailEnd/>
          </a:ln>
          <a:effectLst/>
        </p:spPr>
      </p:pic>
    </p:spTree>
    <p:extLst>
      <p:ext uri="{BB962C8B-B14F-4D97-AF65-F5344CB8AC3E}">
        <p14:creationId xmlns:p14="http://schemas.microsoft.com/office/powerpoint/2010/main" val="3872860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Unicode MS" pitchFamily="34" charset="-122"/>
                <a:ea typeface="Arial Unicode MS" pitchFamily="34" charset="-122"/>
                <a:cs typeface="Arial Unicode MS"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Arial Unicode MS" pitchFamily="34" charset="-122"/>
                <a:ea typeface="Arial Unicode MS" pitchFamily="34" charset="-122"/>
                <a:cs typeface="Arial Unicode MS" pitchFamily="34" charset="-122"/>
              </a:defRPr>
            </a:lvl1pPr>
            <a:lvl2pPr>
              <a:defRPr>
                <a:latin typeface="Arial Unicode MS" pitchFamily="34" charset="-122"/>
                <a:ea typeface="Arial Unicode MS" pitchFamily="34" charset="-122"/>
                <a:cs typeface="Arial Unicode MS" pitchFamily="34" charset="-122"/>
              </a:defRPr>
            </a:lvl2pPr>
            <a:lvl3pPr>
              <a:defRPr>
                <a:latin typeface="Arial Unicode MS" pitchFamily="34" charset="-122"/>
                <a:ea typeface="Arial Unicode MS" pitchFamily="34" charset="-122"/>
                <a:cs typeface="Arial Unicode MS" pitchFamily="34" charset="-122"/>
              </a:defRPr>
            </a:lvl3pPr>
            <a:lvl4pPr>
              <a:defRPr>
                <a:latin typeface="Arial Unicode MS" pitchFamily="34" charset="-122"/>
                <a:ea typeface="Arial Unicode MS" pitchFamily="34" charset="-122"/>
                <a:cs typeface="Arial Unicode MS" pitchFamily="34" charset="-122"/>
              </a:defRPr>
            </a:lvl4pPr>
            <a:lvl5pPr>
              <a:defRPr>
                <a:latin typeface="Arial Unicode MS" pitchFamily="34" charset="-122"/>
                <a:ea typeface="Arial Unicode MS" pitchFamily="34" charset="-122"/>
                <a:cs typeface="Arial Unicode MS"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ECFD989E-576A-4A47-ACAA-0F47C3705AB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3371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F141B5A4-A263-49AF-9825-D68381CBB9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06606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02769E8B-FCBB-4966-85C7-936D856CA5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460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r>
              <a:rPr lang="en-US" altLang="zh-CN">
                <a:solidFill>
                  <a:srgbClr val="000000"/>
                </a:solidFill>
              </a:rPr>
              <a:t>20/22</a:t>
            </a:r>
          </a:p>
        </p:txBody>
      </p:sp>
      <p:sp>
        <p:nvSpPr>
          <p:cNvPr id="9" name="灯片编号占位符 8"/>
          <p:cNvSpPr>
            <a:spLocks noGrp="1"/>
          </p:cNvSpPr>
          <p:nvPr>
            <p:ph type="sldNum" sz="quarter" idx="12"/>
          </p:nvPr>
        </p:nvSpPr>
        <p:spPr/>
        <p:txBody>
          <a:bodyPr/>
          <a:lstStyle>
            <a:lvl1pPr>
              <a:defRPr/>
            </a:lvl1pPr>
          </a:lstStyle>
          <a:p>
            <a:fld id="{5A51C040-8170-4177-8C23-5D668560FCB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55157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r>
              <a:rPr lang="en-US" altLang="zh-CN">
                <a:solidFill>
                  <a:srgbClr val="000000"/>
                </a:solidFill>
              </a:rPr>
              <a:t>20/22</a:t>
            </a:r>
          </a:p>
        </p:txBody>
      </p:sp>
      <p:sp>
        <p:nvSpPr>
          <p:cNvPr id="5" name="灯片编号占位符 4"/>
          <p:cNvSpPr>
            <a:spLocks noGrp="1"/>
          </p:cNvSpPr>
          <p:nvPr>
            <p:ph type="sldNum" sz="quarter" idx="12"/>
          </p:nvPr>
        </p:nvSpPr>
        <p:spPr/>
        <p:txBody>
          <a:bodyPr/>
          <a:lstStyle>
            <a:lvl1pPr>
              <a:defRPr/>
            </a:lvl1pPr>
          </a:lstStyle>
          <a:p>
            <a:fld id="{BFA6E23B-99C5-413E-AA4B-2F51126571B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18187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r>
              <a:rPr lang="en-US" altLang="zh-CN">
                <a:solidFill>
                  <a:srgbClr val="000000"/>
                </a:solidFill>
              </a:rPr>
              <a:t>20/22</a:t>
            </a:r>
          </a:p>
        </p:txBody>
      </p:sp>
      <p:sp>
        <p:nvSpPr>
          <p:cNvPr id="4" name="灯片编号占位符 3"/>
          <p:cNvSpPr>
            <a:spLocks noGrp="1"/>
          </p:cNvSpPr>
          <p:nvPr>
            <p:ph type="sldNum" sz="quarter" idx="12"/>
          </p:nvPr>
        </p:nvSpPr>
        <p:spPr/>
        <p:txBody>
          <a:bodyPr/>
          <a:lstStyle>
            <a:lvl1pPr>
              <a:defRPr/>
            </a:lvl1pPr>
          </a:lstStyle>
          <a:p>
            <a:fld id="{6621A4F5-8B74-43FF-B744-F0675C23B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672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20/22</a:t>
            </a:r>
            <a:endParaRPr lang="zh-CN" altLang="en-US"/>
          </a:p>
        </p:txBody>
      </p:sp>
      <p:sp>
        <p:nvSpPr>
          <p:cNvPr id="6" name="灯片编号占位符 5"/>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500718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DD74789C-8C44-4517-8694-8532A5667C7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71554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r>
              <a:rPr lang="en-US" altLang="zh-CN">
                <a:solidFill>
                  <a:srgbClr val="000000"/>
                </a:solidFill>
              </a:rPr>
              <a:t>20/22</a:t>
            </a:r>
          </a:p>
        </p:txBody>
      </p:sp>
      <p:sp>
        <p:nvSpPr>
          <p:cNvPr id="7" name="灯片编号占位符 6"/>
          <p:cNvSpPr>
            <a:spLocks noGrp="1"/>
          </p:cNvSpPr>
          <p:nvPr>
            <p:ph type="sldNum" sz="quarter" idx="12"/>
          </p:nvPr>
        </p:nvSpPr>
        <p:spPr/>
        <p:txBody>
          <a:bodyPr/>
          <a:lstStyle>
            <a:lvl1pPr>
              <a:defRPr/>
            </a:lvl1pPr>
          </a:lstStyle>
          <a:p>
            <a:fld id="{31528984-C295-43CE-98EE-5D5C7664F22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3181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CC19BB60-63B7-4151-9757-2953C390103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98449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r>
              <a:rPr lang="en-US" altLang="zh-CN">
                <a:solidFill>
                  <a:srgbClr val="000000"/>
                </a:solidFill>
              </a:rPr>
              <a:t>20/22</a:t>
            </a:r>
          </a:p>
        </p:txBody>
      </p:sp>
      <p:sp>
        <p:nvSpPr>
          <p:cNvPr id="6" name="灯片编号占位符 5"/>
          <p:cNvSpPr>
            <a:spLocks noGrp="1"/>
          </p:cNvSpPr>
          <p:nvPr>
            <p:ph type="sldNum" sz="quarter" idx="12"/>
          </p:nvPr>
        </p:nvSpPr>
        <p:spPr/>
        <p:txBody>
          <a:bodyPr/>
          <a:lstStyle>
            <a:lvl1pPr>
              <a:defRPr/>
            </a:lvl1pPr>
          </a:lstStyle>
          <a:p>
            <a:fld id="{16B940B0-170F-4EDD-B5BF-875BDC64A17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34727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06982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20/22</a:t>
            </a:r>
            <a:endParaRPr lang="zh-CN" altLang="en-US"/>
          </a:p>
        </p:txBody>
      </p:sp>
      <p:sp>
        <p:nvSpPr>
          <p:cNvPr id="9" name="灯片编号占位符 8"/>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238332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20/22</a:t>
            </a:r>
            <a:endParaRPr lang="zh-CN" altLang="en-US"/>
          </a:p>
        </p:txBody>
      </p:sp>
      <p:sp>
        <p:nvSpPr>
          <p:cNvPr id="5" name="灯片编号占位符 4"/>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194898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20/22</a:t>
            </a:r>
            <a:endParaRPr lang="zh-CN" altLang="en-US"/>
          </a:p>
        </p:txBody>
      </p:sp>
      <p:sp>
        <p:nvSpPr>
          <p:cNvPr id="4" name="灯片编号占位符 3"/>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66673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112042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20/22</a:t>
            </a:r>
            <a:endParaRPr lang="zh-CN" altLang="en-US"/>
          </a:p>
        </p:txBody>
      </p:sp>
      <p:sp>
        <p:nvSpPr>
          <p:cNvPr id="7" name="灯片编号占位符 6"/>
          <p:cNvSpPr>
            <a:spLocks noGrp="1"/>
          </p:cNvSpPr>
          <p:nvPr>
            <p:ph type="sldNum" sz="quarter" idx="12"/>
          </p:nvPr>
        </p:nvSpPr>
        <p:spPr/>
        <p:txBody>
          <a:body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074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CN"/>
              <a:t>20/22</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4F3BDC-C37A-4C7F-B041-515E9B30A1DA}" type="slidenum">
              <a:rPr lang="zh-CN" altLang="en-US" smtClean="0"/>
              <a:t>‹#›</a:t>
            </a:fld>
            <a:endParaRPr lang="zh-CN" altLang="en-US"/>
          </a:p>
        </p:txBody>
      </p:sp>
    </p:spTree>
    <p:extLst>
      <p:ext uri="{BB962C8B-B14F-4D97-AF65-F5344CB8AC3E}">
        <p14:creationId xmlns:p14="http://schemas.microsoft.com/office/powerpoint/2010/main" val="3211494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dirty="0">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5"/>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sz="1350">
              <a:solidFill>
                <a:srgbClr val="000000"/>
              </a:solidFill>
              <a:latin typeface="Berlin Sans FB Demi" pitchFamily="34" charset="0"/>
            </a:endParaRPr>
          </a:p>
        </p:txBody>
      </p:sp>
    </p:spTree>
    <p:extLst>
      <p:ext uri="{BB962C8B-B14F-4D97-AF65-F5344CB8AC3E}">
        <p14:creationId xmlns:p14="http://schemas.microsoft.com/office/powerpoint/2010/main" val="3090007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2700">
          <a:solidFill>
            <a:schemeClr val="tx2"/>
          </a:solidFill>
          <a:latin typeface="+mj-lt"/>
          <a:ea typeface="+mj-ea"/>
          <a:cs typeface="+mj-cs"/>
        </a:defRPr>
      </a:lvl1pPr>
      <a:lvl2pPr algn="ctr" rtl="0" fontAlgn="base">
        <a:spcBef>
          <a:spcPct val="0"/>
        </a:spcBef>
        <a:spcAft>
          <a:spcPct val="0"/>
        </a:spcAft>
        <a:defRPr sz="3300">
          <a:solidFill>
            <a:schemeClr val="tx2"/>
          </a:solidFill>
          <a:latin typeface="Arial" pitchFamily="34" charset="0"/>
          <a:ea typeface="宋体" pitchFamily="2" charset="-122"/>
        </a:defRPr>
      </a:lvl2pPr>
      <a:lvl3pPr algn="ctr" rtl="0" fontAlgn="base">
        <a:spcBef>
          <a:spcPct val="0"/>
        </a:spcBef>
        <a:spcAft>
          <a:spcPct val="0"/>
        </a:spcAft>
        <a:defRPr sz="3300">
          <a:solidFill>
            <a:schemeClr val="tx2"/>
          </a:solidFill>
          <a:latin typeface="Arial" pitchFamily="34" charset="0"/>
          <a:ea typeface="宋体" pitchFamily="2" charset="-122"/>
        </a:defRPr>
      </a:lvl3pPr>
      <a:lvl4pPr algn="ctr" rtl="0" fontAlgn="base">
        <a:spcBef>
          <a:spcPct val="0"/>
        </a:spcBef>
        <a:spcAft>
          <a:spcPct val="0"/>
        </a:spcAft>
        <a:defRPr sz="3300">
          <a:solidFill>
            <a:schemeClr val="tx2"/>
          </a:solidFill>
          <a:latin typeface="Arial" pitchFamily="34" charset="0"/>
          <a:ea typeface="宋体" pitchFamily="2" charset="-122"/>
        </a:defRPr>
      </a:lvl4pPr>
      <a:lvl5pPr algn="ctr" rtl="0" fontAlgn="base">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fontAlgn="base">
        <a:spcBef>
          <a:spcPct val="20000"/>
        </a:spcBef>
        <a:spcAft>
          <a:spcPct val="0"/>
        </a:spcAft>
        <a:buChar char="•"/>
        <a:defRPr sz="2400">
          <a:solidFill>
            <a:schemeClr val="tx1"/>
          </a:solidFill>
          <a:latin typeface="+mn-lt"/>
          <a:ea typeface="+mn-ea"/>
          <a:cs typeface="+mn-cs"/>
        </a:defRPr>
      </a:lvl1pPr>
      <a:lvl2pPr marL="557213" indent="-214313" algn="l" rtl="0" fontAlgn="base">
        <a:spcBef>
          <a:spcPct val="20000"/>
        </a:spcBef>
        <a:spcAft>
          <a:spcPct val="0"/>
        </a:spcAft>
        <a:buChar char="–"/>
        <a:defRPr sz="2100">
          <a:solidFill>
            <a:schemeClr val="tx1"/>
          </a:solidFill>
          <a:latin typeface="+mn-lt"/>
          <a:ea typeface="+mn-ea"/>
        </a:defRPr>
      </a:lvl2pPr>
      <a:lvl3pPr marL="857250" indent="-171450" algn="l" rtl="0" fontAlgn="base">
        <a:spcBef>
          <a:spcPct val="20000"/>
        </a:spcBef>
        <a:spcAft>
          <a:spcPct val="0"/>
        </a:spcAft>
        <a:buChar char="•"/>
        <a:defRPr sz="1800">
          <a:solidFill>
            <a:schemeClr val="tx1"/>
          </a:solidFill>
          <a:latin typeface="+mn-lt"/>
          <a:ea typeface="+mn-ea"/>
        </a:defRPr>
      </a:lvl3pPr>
      <a:lvl4pPr marL="1200150" indent="-171450" algn="l" rtl="0" fontAlgn="base">
        <a:spcBef>
          <a:spcPct val="20000"/>
        </a:spcBef>
        <a:spcAft>
          <a:spcPct val="0"/>
        </a:spcAft>
        <a:buChar char="–"/>
        <a:defRPr sz="1500">
          <a:solidFill>
            <a:schemeClr val="tx1"/>
          </a:solidFill>
          <a:latin typeface="+mn-lt"/>
          <a:ea typeface="+mn-ea"/>
        </a:defRPr>
      </a:lvl4pPr>
      <a:lvl5pPr marL="1543050" indent="-171450" algn="l" rtl="0" fontAlgn="base">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381000" y="1066800"/>
            <a:ext cx="8305800" cy="5165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base">
              <a:spcBef>
                <a:spcPct val="0"/>
              </a:spcBef>
              <a:spcAft>
                <a:spcPct val="0"/>
              </a:spcAft>
            </a:pPr>
            <a:endParaRPr lang="en-US" altLang="zh-CN" dirty="0">
              <a:solidFill>
                <a:srgbClr val="000000"/>
              </a:solidFill>
            </a:endParaRPr>
          </a:p>
        </p:txBody>
      </p:sp>
      <p:sp>
        <p:nvSpPr>
          <p:cNvPr id="1029" name="Rectangle 5"/>
          <p:cNvSpPr>
            <a:spLocks noGrp="1" noChangeArrowheads="1"/>
          </p:cNvSpPr>
          <p:nvPr>
            <p:ph type="ftr" sz="quarter" idx="3"/>
          </p:nvPr>
        </p:nvSpPr>
        <p:spPr bwMode="auto">
          <a:xfrm>
            <a:off x="30480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base">
              <a:spcBef>
                <a:spcPct val="0"/>
              </a:spcBef>
              <a:spcAft>
                <a:spcPct val="0"/>
              </a:spcAft>
            </a:pPr>
            <a:r>
              <a:rPr lang="en-US" altLang="zh-CN">
                <a:solidFill>
                  <a:srgbClr val="000000"/>
                </a:solidFill>
              </a:rPr>
              <a:t>20/22</a:t>
            </a:r>
            <a:endParaRPr lang="en-US" altLang="zh-CN" dirty="0">
              <a:solidFill>
                <a:srgbClr val="000000"/>
              </a:solidFill>
            </a:endParaRPr>
          </a:p>
        </p:txBody>
      </p:sp>
      <p:sp>
        <p:nvSpPr>
          <p:cNvPr id="1030" name="Rectangle 6"/>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base">
              <a:spcBef>
                <a:spcPct val="0"/>
              </a:spcBef>
              <a:spcAft>
                <a:spcPct val="0"/>
              </a:spcAft>
            </a:pPr>
            <a:fld id="{8666D6D4-C708-4873-B594-387B6E218892}" type="slidenum">
              <a:rPr lang="en-US" altLang="zh-CN">
                <a:solidFill>
                  <a:srgbClr val="000000"/>
                </a:solidFill>
              </a:rPr>
              <a:pPr fontAlgn="base">
                <a:spcBef>
                  <a:spcPct val="0"/>
                </a:spcBef>
                <a:spcAft>
                  <a:spcPct val="0"/>
                </a:spcAft>
              </a:pPr>
              <a:t>‹#›</a:t>
            </a:fld>
            <a:endParaRPr lang="en-US" altLang="zh-CN">
              <a:solidFill>
                <a:srgbClr val="000000"/>
              </a:solidFill>
            </a:endParaRPr>
          </a:p>
        </p:txBody>
      </p:sp>
      <p:pic>
        <p:nvPicPr>
          <p:cNvPr id="1041" name="Picture 17"/>
          <p:cNvPicPr>
            <a:picLocks noChangeAspect="1" noChangeArrowheads="1"/>
          </p:cNvPicPr>
          <p:nvPr userDrawn="1"/>
        </p:nvPicPr>
        <p:blipFill>
          <a:blip r:embed="rId13" cstate="print"/>
          <a:srcRect/>
          <a:stretch>
            <a:fillRect/>
          </a:stretch>
        </p:blipFill>
        <p:spPr bwMode="auto">
          <a:xfrm>
            <a:off x="0" y="6323013"/>
            <a:ext cx="1219200" cy="534987"/>
          </a:xfrm>
          <a:prstGeom prst="rect">
            <a:avLst/>
          </a:prstGeom>
          <a:noFill/>
          <a:ln w="9525">
            <a:noFill/>
            <a:miter lim="800000"/>
            <a:headEnd/>
            <a:tailEnd/>
          </a:ln>
          <a:effectLst/>
        </p:spPr>
      </p:pic>
      <p:pic>
        <p:nvPicPr>
          <p:cNvPr id="1042" name="Picture 18"/>
          <p:cNvPicPr>
            <a:picLocks noChangeAspect="1" noChangeArrowheads="1"/>
          </p:cNvPicPr>
          <p:nvPr userDrawn="1"/>
        </p:nvPicPr>
        <p:blipFill>
          <a:blip r:embed="rId14" cstate="print"/>
          <a:srcRect/>
          <a:stretch>
            <a:fillRect/>
          </a:stretch>
        </p:blipFill>
        <p:spPr bwMode="auto">
          <a:xfrm>
            <a:off x="8153400" y="6308725"/>
            <a:ext cx="914400" cy="304800"/>
          </a:xfrm>
          <a:prstGeom prst="rect">
            <a:avLst/>
          </a:prstGeom>
          <a:noFill/>
          <a:ln w="9525">
            <a:noFill/>
            <a:miter lim="800000"/>
            <a:headEnd/>
            <a:tailEnd/>
          </a:ln>
          <a:effectLst/>
        </p:spPr>
      </p:pic>
      <p:pic>
        <p:nvPicPr>
          <p:cNvPr id="1043" name="Picture 19"/>
          <p:cNvPicPr>
            <a:picLocks noChangeAspect="1" noChangeArrowheads="1"/>
          </p:cNvPicPr>
          <p:nvPr userDrawn="1"/>
        </p:nvPicPr>
        <p:blipFill>
          <a:blip r:embed="rId15" cstate="print"/>
          <a:srcRect/>
          <a:stretch>
            <a:fillRect/>
          </a:stretch>
        </p:blipFill>
        <p:spPr bwMode="auto">
          <a:xfrm>
            <a:off x="7696200" y="6665913"/>
            <a:ext cx="1371600" cy="165100"/>
          </a:xfrm>
          <a:prstGeom prst="rect">
            <a:avLst/>
          </a:prstGeom>
          <a:noFill/>
          <a:ln w="9525">
            <a:noFill/>
            <a:miter lim="800000"/>
            <a:headEnd/>
            <a:tailEnd/>
          </a:ln>
          <a:effectLst/>
        </p:spPr>
      </p:pic>
      <p:sp>
        <p:nvSpPr>
          <p:cNvPr id="1044" name="Line 20"/>
          <p:cNvSpPr>
            <a:spLocks noChangeShapeType="1"/>
          </p:cNvSpPr>
          <p:nvPr userDrawn="1"/>
        </p:nvSpPr>
        <p:spPr bwMode="auto">
          <a:xfrm>
            <a:off x="0" y="762000"/>
            <a:ext cx="9144000" cy="0"/>
          </a:xfrm>
          <a:prstGeom prst="line">
            <a:avLst/>
          </a:prstGeom>
          <a:noFill/>
          <a:ln w="57150" cmpd="dbl">
            <a:solidFill>
              <a:srgbClr val="B70D9F"/>
            </a:solidFill>
            <a:round/>
            <a:headEnd/>
            <a:tailEnd/>
          </a:ln>
          <a:effectLst/>
        </p:spPr>
        <p:txBody>
          <a:bodyPr/>
          <a:lstStyle/>
          <a:p>
            <a:pPr fontAlgn="base">
              <a:spcBef>
                <a:spcPct val="0"/>
              </a:spcBef>
              <a:spcAft>
                <a:spcPct val="0"/>
              </a:spcAft>
            </a:pPr>
            <a:endParaRPr lang="zh-CN" altLang="en-US">
              <a:solidFill>
                <a:srgbClr val="000000"/>
              </a:solidFill>
              <a:latin typeface="Berlin Sans FB Demi" pitchFamily="34" charset="0"/>
            </a:endParaRPr>
          </a:p>
        </p:txBody>
      </p:sp>
    </p:spTree>
    <p:extLst>
      <p:ext uri="{BB962C8B-B14F-4D97-AF65-F5344CB8AC3E}">
        <p14:creationId xmlns:p14="http://schemas.microsoft.com/office/powerpoint/2010/main" val="31666913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5.emf"/><Relationship Id="rId5" Type="http://schemas.openxmlformats.org/officeDocument/2006/relationships/image" Target="../media/image2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90.png"/><Relationship Id="rId4" Type="http://schemas.openxmlformats.org/officeDocument/2006/relationships/image" Target="../media/image2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7.png"/><Relationship Id="rId1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36"/>
          <p:cNvSpPr>
            <a:spLocks noGrp="1" noChangeArrowheads="1"/>
          </p:cNvSpPr>
          <p:nvPr>
            <p:ph type="ctrTitle"/>
          </p:nvPr>
        </p:nvSpPr>
        <p:spPr>
          <a:xfrm>
            <a:off x="531845" y="1915551"/>
            <a:ext cx="8416212" cy="1828800"/>
          </a:xfrm>
        </p:spPr>
        <p:txBody>
          <a:bodyPr/>
          <a:lstStyle/>
          <a:p>
            <a:r>
              <a:rPr lang="zh-CN" altLang="en-US" sz="3800" dirty="0"/>
              <a:t>超高速、高精度数控振荡器</a:t>
            </a:r>
            <a:r>
              <a:rPr lang="en-US" altLang="zh-CN" sz="3800" dirty="0"/>
              <a:t>(NCO)</a:t>
            </a:r>
            <a:r>
              <a:rPr lang="zh-CN" altLang="en-US" sz="3800" dirty="0"/>
              <a:t>设计</a:t>
            </a:r>
            <a:endParaRPr lang="zh-CN" altLang="en-US" sz="3800" b="1" dirty="0"/>
          </a:p>
        </p:txBody>
      </p:sp>
      <p:sp>
        <p:nvSpPr>
          <p:cNvPr id="4133" name="Rectangle 37"/>
          <p:cNvSpPr>
            <a:spLocks noGrp="1" noChangeArrowheads="1"/>
          </p:cNvSpPr>
          <p:nvPr>
            <p:ph type="subTitle" idx="1"/>
          </p:nvPr>
        </p:nvSpPr>
        <p:spPr>
          <a:xfrm>
            <a:off x="3195350" y="3744351"/>
            <a:ext cx="3245667" cy="2247314"/>
          </a:xfrm>
        </p:spPr>
        <p:txBody>
          <a:bodyPr/>
          <a:lstStyle/>
          <a:p>
            <a:pPr algn="l"/>
            <a:r>
              <a:rPr lang="zh-CN" altLang="en-US" dirty="0">
                <a:latin typeface="华文细黑" pitchFamily="2" charset="-122"/>
                <a:ea typeface="华文细黑" pitchFamily="2" charset="-122"/>
              </a:rPr>
              <a:t>姓名：杨一雄</a:t>
            </a:r>
            <a:endParaRPr lang="en-US" altLang="zh-CN" dirty="0">
              <a:latin typeface="华文细黑" pitchFamily="2" charset="-122"/>
              <a:ea typeface="华文细黑" pitchFamily="2" charset="-122"/>
            </a:endParaRPr>
          </a:p>
          <a:p>
            <a:pPr algn="l"/>
            <a:r>
              <a:rPr lang="zh-CN" altLang="en-US" dirty="0">
                <a:latin typeface="华文细黑" pitchFamily="2" charset="-122"/>
                <a:ea typeface="华文细黑" pitchFamily="2" charset="-122"/>
              </a:rPr>
              <a:t>班级：无</a:t>
            </a:r>
            <a:r>
              <a:rPr lang="en-US" altLang="zh-CN" dirty="0">
                <a:latin typeface="华文细黑" pitchFamily="2" charset="-122"/>
                <a:ea typeface="华文细黑" pitchFamily="2" charset="-122"/>
              </a:rPr>
              <a:t>38</a:t>
            </a:r>
          </a:p>
          <a:p>
            <a:pPr algn="l"/>
            <a:r>
              <a:rPr lang="zh-CN" altLang="en-US" dirty="0">
                <a:latin typeface="华文细黑" pitchFamily="2" charset="-122"/>
                <a:ea typeface="华文细黑" pitchFamily="2" charset="-122"/>
              </a:rPr>
              <a:t>学号：</a:t>
            </a:r>
            <a:r>
              <a:rPr lang="en-US" altLang="zh-CN" dirty="0">
                <a:latin typeface="华文细黑" pitchFamily="2" charset="-122"/>
                <a:ea typeface="华文细黑" pitchFamily="2" charset="-122"/>
              </a:rPr>
              <a:t>2013011248</a:t>
            </a:r>
          </a:p>
          <a:p>
            <a:pPr algn="l"/>
            <a:r>
              <a:rPr lang="zh-CN" altLang="en-US" dirty="0">
                <a:latin typeface="华文细黑" pitchFamily="2" charset="-122"/>
                <a:ea typeface="华文细黑" pitchFamily="2" charset="-122"/>
              </a:rPr>
              <a:t>指导老师：杨华中</a:t>
            </a:r>
            <a:endParaRPr lang="en-US" altLang="zh-CN" dirty="0">
              <a:latin typeface="华文细黑" pitchFamily="2" charset="-122"/>
              <a:ea typeface="华文细黑" pitchFamily="2" charset="-122"/>
            </a:endParaRPr>
          </a:p>
        </p:txBody>
      </p:sp>
      <p:sp>
        <p:nvSpPr>
          <p:cNvPr id="3" name="文本框 2"/>
          <p:cNvSpPr txBox="1"/>
          <p:nvPr/>
        </p:nvSpPr>
        <p:spPr>
          <a:xfrm>
            <a:off x="6301535" y="190500"/>
            <a:ext cx="2236510" cy="707886"/>
          </a:xfrm>
          <a:prstGeom prst="rect">
            <a:avLst/>
          </a:prstGeom>
          <a:noFill/>
        </p:spPr>
        <p:txBody>
          <a:bodyPr wrap="none" rtlCol="0">
            <a:spAutoFit/>
          </a:bodyPr>
          <a:lstStyle/>
          <a:p>
            <a:r>
              <a:rPr lang="zh-CN" altLang="en-US" sz="4000" dirty="0">
                <a:solidFill>
                  <a:schemeClr val="tx2"/>
                </a:solidFill>
                <a:latin typeface="华文新魏" pitchFamily="2" charset="-122"/>
                <a:ea typeface="华文新魏" pitchFamily="2" charset="-122"/>
                <a:cs typeface="+mj-cs"/>
              </a:rPr>
              <a:t>论文答辩</a:t>
            </a:r>
          </a:p>
        </p:txBody>
      </p:sp>
      <p:sp>
        <p:nvSpPr>
          <p:cNvPr id="5" name="页脚占位符 4"/>
          <p:cNvSpPr>
            <a:spLocks noGrp="1"/>
          </p:cNvSpPr>
          <p:nvPr>
            <p:ph type="ftr" sz="quarter" idx="3"/>
          </p:nvPr>
        </p:nvSpPr>
        <p:spPr>
          <a:xfrm>
            <a:off x="3048000" y="6527223"/>
            <a:ext cx="2895600" cy="476250"/>
          </a:xfrm>
        </p:spPr>
        <p:txBody>
          <a:bodyPr/>
          <a:lstStyle/>
          <a:p>
            <a:r>
              <a:rPr lang="en-US" altLang="zh-CN" sz="1200">
                <a:solidFill>
                  <a:srgbClr val="000000"/>
                </a:solidFill>
              </a:rPr>
              <a:t>1/13</a:t>
            </a:r>
            <a:endParaRPr lang="en-US" altLang="zh-CN" sz="1200" dirty="0">
              <a:solidFill>
                <a:srgbClr val="000000"/>
              </a:solidFill>
            </a:endParaRPr>
          </a:p>
        </p:txBody>
      </p:sp>
      <p:sp>
        <p:nvSpPr>
          <p:cNvPr id="6" name="文本框 5"/>
          <p:cNvSpPr txBox="1"/>
          <p:nvPr/>
        </p:nvSpPr>
        <p:spPr>
          <a:xfrm>
            <a:off x="6301535" y="960214"/>
            <a:ext cx="2236510" cy="400110"/>
          </a:xfrm>
          <a:prstGeom prst="rect">
            <a:avLst/>
          </a:prstGeom>
          <a:noFill/>
        </p:spPr>
        <p:txBody>
          <a:bodyPr wrap="none" rtlCol="0">
            <a:spAutoFit/>
          </a:bodyPr>
          <a:lstStyle/>
          <a:p>
            <a:r>
              <a:rPr lang="zh-CN" altLang="en-US" sz="2000" dirty="0"/>
              <a:t>参加优秀论文评选</a:t>
            </a:r>
          </a:p>
        </p:txBody>
      </p:sp>
    </p:spTree>
    <p:extLst>
      <p:ext uri="{BB962C8B-B14F-4D97-AF65-F5344CB8AC3E}">
        <p14:creationId xmlns:p14="http://schemas.microsoft.com/office/powerpoint/2010/main" val="157984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70291"/>
          </a:xfrm>
        </p:spPr>
        <p:txBody>
          <a:bodyPr/>
          <a:lstStyle/>
          <a:p>
            <a:r>
              <a:rPr lang="zh-CN" altLang="en-US" sz="3600" dirty="0">
                <a:latin typeface="黑体" panose="02010609060101010101" pitchFamily="49" charset="-122"/>
                <a:ea typeface="黑体" panose="02010609060101010101" pitchFamily="49" charset="-122"/>
              </a:rPr>
              <a:t>实施方案</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噪声平衡</a:t>
            </a:r>
          </a:p>
        </p:txBody>
      </p:sp>
      <p:sp>
        <p:nvSpPr>
          <p:cNvPr id="88" name="内容占位符 2"/>
          <p:cNvSpPr>
            <a:spLocks noGrp="1"/>
          </p:cNvSpPr>
          <p:nvPr>
            <p:ph idx="1"/>
          </p:nvPr>
        </p:nvSpPr>
        <p:spPr>
          <a:xfrm>
            <a:off x="327111" y="1083126"/>
            <a:ext cx="4528908" cy="1346315"/>
          </a:xfrm>
        </p:spPr>
        <p:txBody>
          <a:bodyPr/>
          <a:lstStyle/>
          <a:p>
            <a:pPr lvl="1">
              <a:spcBef>
                <a:spcPts val="600"/>
              </a:spcBef>
              <a:spcAft>
                <a:spcPts val="600"/>
              </a:spcAft>
            </a:pPr>
            <a:r>
              <a:rPr lang="zh-CN" altLang="en-US" sz="2200" dirty="0">
                <a:latin typeface="微软雅黑" panose="020B0503020204020204" pitchFamily="34" charset="-122"/>
                <a:ea typeface="微软雅黑" panose="020B0503020204020204" pitchFamily="34" charset="-122"/>
              </a:rPr>
              <a:t>噪声</a:t>
            </a:r>
            <a:r>
              <a:rPr lang="en-US" altLang="zh-CN" sz="2200" dirty="0">
                <a:latin typeface="微软雅黑" panose="020B0503020204020204" pitchFamily="34" charset="-122"/>
                <a:ea typeface="微软雅黑" panose="020B0503020204020204" pitchFamily="34" charset="-122"/>
              </a:rPr>
              <a:t>I</a:t>
            </a:r>
            <a:r>
              <a:rPr lang="zh-CN" altLang="en-US"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cs typeface="+mn-cs"/>
              </a:rPr>
              <a:t>相位截断和输出量化</a:t>
            </a:r>
            <a:endParaRPr lang="en-US" altLang="zh-CN" sz="2200" dirty="0">
              <a:latin typeface="微软雅黑" panose="020B0503020204020204" pitchFamily="34" charset="-122"/>
              <a:ea typeface="微软雅黑" panose="020B0503020204020204" pitchFamily="34" charset="-122"/>
              <a:cs typeface="+mn-cs"/>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相位压缩</a:t>
            </a:r>
            <a:r>
              <a:rPr lang="zh-CN" altLang="en-US" sz="1600" dirty="0" smtClean="0">
                <a:latin typeface="微软雅黑" panose="020B0503020204020204" pitchFamily="34" charset="-122"/>
                <a:ea typeface="微软雅黑" panose="020B0503020204020204" pitchFamily="34" charset="-122"/>
              </a:rPr>
              <a:t>产生</a:t>
            </a:r>
            <a:r>
              <a:rPr lang="zh-CN" altLang="en-US" sz="1600" b="1" dirty="0">
                <a:latin typeface="微软雅黑" panose="020B0503020204020204" pitchFamily="34" charset="-122"/>
                <a:ea typeface="微软雅黑" panose="020B0503020204020204" pitchFamily="34" charset="-122"/>
              </a:rPr>
              <a:t>有色</a:t>
            </a:r>
            <a:r>
              <a:rPr lang="zh-CN" altLang="en-US" sz="1600" dirty="0">
                <a:latin typeface="微软雅黑" panose="020B0503020204020204" pitchFamily="34" charset="-122"/>
                <a:ea typeface="微软雅黑" panose="020B0503020204020204" pitchFamily="34" charset="-122"/>
              </a:rPr>
              <a:t>噪声，影响杂散性能</a:t>
            </a:r>
            <a:endParaRPr lang="en-US" altLang="zh-CN" sz="16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dirty="0">
                <a:latin typeface="微软雅黑" panose="020B0503020204020204" pitchFamily="34" charset="-122"/>
                <a:ea typeface="微软雅黑" panose="020B0503020204020204" pitchFamily="34" charset="-122"/>
              </a:rPr>
              <a:t>输出量化</a:t>
            </a:r>
            <a:r>
              <a:rPr lang="zh-CN" altLang="en-US" sz="1600" dirty="0" smtClean="0">
                <a:latin typeface="微软雅黑" panose="020B0503020204020204" pitchFamily="34" charset="-122"/>
                <a:ea typeface="微软雅黑" panose="020B0503020204020204" pitchFamily="34" charset="-122"/>
              </a:rPr>
              <a:t>产生</a:t>
            </a:r>
            <a:r>
              <a:rPr lang="zh-CN" altLang="en-US" sz="1600" b="1" dirty="0">
                <a:latin typeface="微软雅黑" panose="020B0503020204020204" pitchFamily="34" charset="-122"/>
                <a:ea typeface="微软雅黑" panose="020B0503020204020204" pitchFamily="34" charset="-122"/>
              </a:rPr>
              <a:t>高斯白</a:t>
            </a:r>
            <a:r>
              <a:rPr lang="zh-CN" altLang="en-US" sz="1600" dirty="0">
                <a:latin typeface="微软雅黑" panose="020B0503020204020204" pitchFamily="34" charset="-122"/>
                <a:ea typeface="微软雅黑" panose="020B0503020204020204" pitchFamily="34" charset="-122"/>
              </a:rPr>
              <a:t>噪声，影响底</a:t>
            </a:r>
            <a:r>
              <a:rPr lang="zh-CN" altLang="en-US" sz="1600" dirty="0" smtClean="0">
                <a:latin typeface="微软雅黑" panose="020B0503020204020204" pitchFamily="34" charset="-122"/>
                <a:ea typeface="微软雅黑" panose="020B0503020204020204" pitchFamily="34" charset="-122"/>
              </a:rPr>
              <a:t>噪</a:t>
            </a:r>
          </a:p>
          <a:p>
            <a:pPr lvl="2">
              <a:spcBef>
                <a:spcPts val="300"/>
              </a:spcBef>
              <a:spcAft>
                <a:spcPts val="300"/>
              </a:spcAft>
            </a:pPr>
            <a:r>
              <a:rPr lang="zh-CN" altLang="en-US" sz="1600" dirty="0" smtClean="0">
                <a:latin typeface="微软雅黑" panose="020B0503020204020204" pitchFamily="34" charset="-122"/>
                <a:ea typeface="微软雅黑" panose="020B0503020204020204" pitchFamily="34" charset="-122"/>
              </a:rPr>
              <a:t>只能通过提升索引位数改善</a:t>
            </a:r>
            <a:endParaRPr lang="en-US" altLang="zh-CN" sz="1600" dirty="0">
              <a:latin typeface="微软雅黑" panose="020B0503020204020204" pitchFamily="34" charset="-122"/>
              <a:ea typeface="微软雅黑" panose="020B0503020204020204" pitchFamily="34" charset="-122"/>
            </a:endParaRPr>
          </a:p>
        </p:txBody>
      </p:sp>
      <p:sp>
        <p:nvSpPr>
          <p:cNvPr id="24"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10/17</a:t>
            </a:r>
          </a:p>
        </p:txBody>
      </p:sp>
      <p:grpSp>
        <p:nvGrpSpPr>
          <p:cNvPr id="10" name="组合 9">
            <a:extLst>
              <a:ext uri="{FF2B5EF4-FFF2-40B4-BE49-F238E27FC236}">
                <a16:creationId xmlns:a16="http://schemas.microsoft.com/office/drawing/2014/main" xmlns="" id="{4DD9D7DF-D2A9-48F0-8613-66CCA440EF90}"/>
              </a:ext>
            </a:extLst>
          </p:cNvPr>
          <p:cNvGrpSpPr/>
          <p:nvPr/>
        </p:nvGrpSpPr>
        <p:grpSpPr>
          <a:xfrm>
            <a:off x="4942334" y="1205968"/>
            <a:ext cx="3514003" cy="1270001"/>
            <a:chOff x="4942334" y="1092555"/>
            <a:chExt cx="3514003" cy="1270001"/>
          </a:xfrm>
        </p:grpSpPr>
        <p:grpSp>
          <p:nvGrpSpPr>
            <p:cNvPr id="9" name="组合 8"/>
            <p:cNvGrpSpPr/>
            <p:nvPr/>
          </p:nvGrpSpPr>
          <p:grpSpPr>
            <a:xfrm>
              <a:off x="5004315" y="1092555"/>
              <a:ext cx="3452022" cy="1270001"/>
              <a:chOff x="5400531" y="1092555"/>
              <a:chExt cx="3452022" cy="1270001"/>
            </a:xfrm>
          </p:grpSpPr>
          <p:grpSp>
            <p:nvGrpSpPr>
              <p:cNvPr id="7" name="组合 6"/>
              <p:cNvGrpSpPr/>
              <p:nvPr/>
            </p:nvGrpSpPr>
            <p:grpSpPr>
              <a:xfrm>
                <a:off x="5400531" y="1092555"/>
                <a:ext cx="3452022" cy="1270001"/>
                <a:chOff x="5349084" y="1247734"/>
                <a:chExt cx="3452022" cy="1270001"/>
              </a:xfrm>
            </p:grpSpPr>
            <p:grpSp>
              <p:nvGrpSpPr>
                <p:cNvPr id="6" name="组合 5"/>
                <p:cNvGrpSpPr/>
                <p:nvPr/>
              </p:nvGrpSpPr>
              <p:grpSpPr>
                <a:xfrm>
                  <a:off x="5399911" y="1288461"/>
                  <a:ext cx="3401194" cy="1225950"/>
                  <a:chOff x="5518572" y="1228017"/>
                  <a:chExt cx="3401194" cy="1225950"/>
                </a:xfrm>
              </p:grpSpPr>
              <p:grpSp>
                <p:nvGrpSpPr>
                  <p:cNvPr id="3" name="组合 2"/>
                  <p:cNvGrpSpPr/>
                  <p:nvPr/>
                </p:nvGrpSpPr>
                <p:grpSpPr>
                  <a:xfrm>
                    <a:off x="5518572" y="1228017"/>
                    <a:ext cx="3346918" cy="1012027"/>
                    <a:chOff x="6391950" y="1668269"/>
                    <a:chExt cx="3346918" cy="1012027"/>
                  </a:xfrm>
                </p:grpSpPr>
                <p:sp>
                  <p:nvSpPr>
                    <p:cNvPr id="25" name="矩形 24"/>
                    <p:cNvSpPr/>
                    <p:nvPr/>
                  </p:nvSpPr>
                  <p:spPr>
                    <a:xfrm>
                      <a:off x="7152539" y="1932296"/>
                      <a:ext cx="522879" cy="74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PC</a:t>
                      </a:r>
                      <a:endParaRPr lang="zh-CN" altLang="en-US" sz="1400" dirty="0">
                        <a:solidFill>
                          <a:schemeClr val="tx1"/>
                        </a:solidFill>
                      </a:endParaRPr>
                    </a:p>
                  </p:txBody>
                </p:sp>
                <p:sp>
                  <p:nvSpPr>
                    <p:cNvPr id="26" name="箭头: 右 26"/>
                    <p:cNvSpPr/>
                    <p:nvPr/>
                  </p:nvSpPr>
                  <p:spPr>
                    <a:xfrm>
                      <a:off x="6391950" y="2239161"/>
                      <a:ext cx="674274" cy="140970"/>
                    </a:xfrm>
                    <a:prstGeom prst="rightArrow">
                      <a:avLst>
                        <a:gd name="adj1" fmla="val 31100"/>
                        <a:gd name="adj2" fmla="val 7693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7" name="图片 26"/>
                    <p:cNvPicPr>
                      <a:picLocks noChangeAspect="1"/>
                    </p:cNvPicPr>
                    <p:nvPr/>
                  </p:nvPicPr>
                  <p:blipFill>
                    <a:blip r:embed="rId3"/>
                    <a:stretch>
                      <a:fillRect/>
                    </a:stretch>
                  </p:blipFill>
                  <p:spPr>
                    <a:xfrm>
                      <a:off x="6408877" y="1668269"/>
                      <a:ext cx="640842" cy="457744"/>
                    </a:xfrm>
                    <a:prstGeom prst="rect">
                      <a:avLst/>
                    </a:prstGeom>
                  </p:spPr>
                </p:pic>
                <p:sp>
                  <p:nvSpPr>
                    <p:cNvPr id="28" name="矩形 27"/>
                    <p:cNvSpPr/>
                    <p:nvPr/>
                  </p:nvSpPr>
                  <p:spPr>
                    <a:xfrm>
                      <a:off x="8418753" y="1922013"/>
                      <a:ext cx="537044" cy="758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PAC</a:t>
                      </a:r>
                    </a:p>
                  </p:txBody>
                </p:sp>
                <p:sp>
                  <p:nvSpPr>
                    <p:cNvPr id="29" name="箭头: 右 29"/>
                    <p:cNvSpPr/>
                    <p:nvPr/>
                  </p:nvSpPr>
                  <p:spPr>
                    <a:xfrm>
                      <a:off x="7727968" y="2234441"/>
                      <a:ext cx="640038" cy="140970"/>
                    </a:xfrm>
                    <a:prstGeom prst="rightArrow">
                      <a:avLst>
                        <a:gd name="adj1" fmla="val 31100"/>
                        <a:gd name="adj2" fmla="val 7693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箭头: 右 30"/>
                    <p:cNvSpPr/>
                    <p:nvPr/>
                  </p:nvSpPr>
                  <p:spPr>
                    <a:xfrm>
                      <a:off x="9032641" y="2234441"/>
                      <a:ext cx="706227" cy="140970"/>
                    </a:xfrm>
                    <a:prstGeom prst="rightArrow">
                      <a:avLst>
                        <a:gd name="adj1" fmla="val 31100"/>
                        <a:gd name="adj2" fmla="val 7693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4"/>
                    <a:stretch>
                      <a:fillRect/>
                    </a:stretch>
                  </p:blipFill>
                  <p:spPr>
                    <a:xfrm>
                      <a:off x="9073641" y="1668269"/>
                      <a:ext cx="562459" cy="457744"/>
                    </a:xfrm>
                    <a:prstGeom prst="rect">
                      <a:avLst/>
                    </a:prstGeom>
                  </p:spPr>
                </p:pic>
              </p:grpSp>
              <p:sp>
                <p:nvSpPr>
                  <p:cNvPr id="37" name="文本框 36"/>
                  <p:cNvSpPr txBox="1"/>
                  <p:nvPr/>
                </p:nvSpPr>
                <p:spPr>
                  <a:xfrm>
                    <a:off x="6742003" y="1869192"/>
                    <a:ext cx="871454"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相位</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压缩</a:t>
                    </a:r>
                    <a:endParaRPr lang="en-US" altLang="zh-CN" sz="16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8048312" y="1863193"/>
                    <a:ext cx="871454"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输出</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量化</a:t>
                    </a:r>
                  </a:p>
                </p:txBody>
              </p:sp>
            </p:grpSp>
            <p:sp>
              <p:nvSpPr>
                <p:cNvPr id="40" name="矩形 39"/>
                <p:cNvSpPr/>
                <p:nvPr/>
              </p:nvSpPr>
              <p:spPr>
                <a:xfrm>
                  <a:off x="5349084" y="1247734"/>
                  <a:ext cx="3452022" cy="12700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842187" y="1289099"/>
                <a:ext cx="478929" cy="299509"/>
                <a:chOff x="6800667" y="1437994"/>
                <a:chExt cx="325747" cy="203713"/>
              </a:xfrm>
            </p:grpSpPr>
            <p:pic>
              <p:nvPicPr>
                <p:cNvPr id="42" name="图片 41"/>
                <p:cNvPicPr>
                  <a:picLocks noChangeAspect="1"/>
                </p:cNvPicPr>
                <p:nvPr/>
              </p:nvPicPr>
              <p:blipFill rotWithShape="1">
                <a:blip r:embed="rId3"/>
                <a:srcRect t="56178" r="74704"/>
                <a:stretch/>
              </p:blipFill>
              <p:spPr>
                <a:xfrm>
                  <a:off x="6800667" y="1441116"/>
                  <a:ext cx="162108" cy="200591"/>
                </a:xfrm>
                <a:prstGeom prst="rect">
                  <a:avLst/>
                </a:prstGeom>
              </p:spPr>
            </p:pic>
            <p:pic>
              <p:nvPicPr>
                <p:cNvPr id="43" name="图片 42"/>
                <p:cNvPicPr>
                  <a:picLocks noChangeAspect="1"/>
                </p:cNvPicPr>
                <p:nvPr/>
              </p:nvPicPr>
              <p:blipFill rotWithShape="1">
                <a:blip r:embed="rId3"/>
                <a:srcRect t="56178" r="74704"/>
                <a:stretch/>
              </p:blipFill>
              <p:spPr>
                <a:xfrm>
                  <a:off x="6964306" y="1437994"/>
                  <a:ext cx="162108" cy="200591"/>
                </a:xfrm>
                <a:prstGeom prst="rect">
                  <a:avLst/>
                </a:prstGeom>
              </p:spPr>
            </p:pic>
          </p:grpSp>
        </p:grpSp>
        <p:sp>
          <p:nvSpPr>
            <p:cNvPr id="49" name="文本框 48"/>
            <p:cNvSpPr txBox="1"/>
            <p:nvPr/>
          </p:nvSpPr>
          <p:spPr>
            <a:xfrm>
              <a:off x="4942334" y="1745170"/>
              <a:ext cx="871454"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相位</a:t>
              </a:r>
              <a:endParaRPr lang="en-US" altLang="zh-CN" sz="1600" dirty="0">
                <a:latin typeface="微软雅黑" panose="020B0503020204020204" pitchFamily="34" charset="-122"/>
                <a:ea typeface="微软雅黑" panose="020B0503020204020204" pitchFamily="34" charset="-122"/>
              </a:endParaRPr>
            </a:p>
          </p:txBody>
        </p:sp>
      </p:grpSp>
      <p:sp>
        <p:nvSpPr>
          <p:cNvPr id="46" name="内容占位符 2">
            <a:extLst>
              <a:ext uri="{FF2B5EF4-FFF2-40B4-BE49-F238E27FC236}">
                <a16:creationId xmlns:a16="http://schemas.microsoft.com/office/drawing/2014/main" xmlns="" id="{046C888F-2A1E-465C-80A4-AACC140F0EAF}"/>
              </a:ext>
            </a:extLst>
          </p:cNvPr>
          <p:cNvSpPr txBox="1">
            <a:spLocks/>
          </p:cNvSpPr>
          <p:nvPr/>
        </p:nvSpPr>
        <p:spPr bwMode="auto">
          <a:xfrm>
            <a:off x="327111" y="4765620"/>
            <a:ext cx="8702589" cy="21965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900"/>
              </a:spcBef>
              <a:spcAft>
                <a:spcPts val="900"/>
              </a:spcAft>
            </a:pPr>
            <a:r>
              <a:rPr lang="zh-CN" altLang="en-US" sz="2200" kern="0" dirty="0">
                <a:latin typeface="微软雅黑" panose="020B0503020204020204" pitchFamily="34" charset="-122"/>
                <a:ea typeface="微软雅黑" panose="020B0503020204020204" pitchFamily="34" charset="-122"/>
                <a:cs typeface="+mn-cs"/>
              </a:rPr>
              <a:t>两类噪声的平衡</a:t>
            </a:r>
            <a:endParaRPr lang="en-US" altLang="zh-CN" sz="2200" kern="0" dirty="0">
              <a:latin typeface="微软雅黑" panose="020B0503020204020204" pitchFamily="34" charset="-122"/>
              <a:ea typeface="微软雅黑" panose="020B0503020204020204" pitchFamily="34" charset="-122"/>
              <a:cs typeface="+mn-cs"/>
            </a:endParaRPr>
          </a:p>
          <a:p>
            <a:pPr lvl="2">
              <a:spcBef>
                <a:spcPts val="300"/>
              </a:spcBef>
              <a:spcAft>
                <a:spcPts val="300"/>
              </a:spcAft>
            </a:pPr>
            <a:r>
              <a:rPr lang="zh-CN" altLang="en-US" sz="1600" kern="0" dirty="0" smtClean="0">
                <a:latin typeface="微软雅黑" panose="020B0503020204020204" pitchFamily="34" charset="-122"/>
                <a:ea typeface="微软雅黑" panose="020B0503020204020204" pitchFamily="34" charset="-122"/>
              </a:rPr>
              <a:t>增加查找表索引</a:t>
            </a:r>
            <a:r>
              <a:rPr lang="zh-CN" altLang="en-US" sz="1600" kern="0" dirty="0">
                <a:latin typeface="微软雅黑" panose="020B0503020204020204" pitchFamily="34" charset="-122"/>
                <a:ea typeface="微软雅黑" panose="020B0503020204020204" pitchFamily="34" charset="-122"/>
              </a:rPr>
              <a:t>占比，降低噪声</a:t>
            </a:r>
            <a:r>
              <a:rPr lang="en-US" altLang="zh-CN" sz="1600" kern="0" dirty="0">
                <a:latin typeface="微软雅黑" panose="020B0503020204020204" pitchFamily="34" charset="-122"/>
                <a:ea typeface="微软雅黑" panose="020B0503020204020204" pitchFamily="34" charset="-122"/>
              </a:rPr>
              <a:t>II</a:t>
            </a:r>
          </a:p>
          <a:p>
            <a:pPr lvl="3">
              <a:spcBef>
                <a:spcPts val="300"/>
              </a:spcBef>
              <a:spcAft>
                <a:spcPts val="300"/>
              </a:spcAft>
            </a:pPr>
            <a:r>
              <a:rPr lang="zh-CN" altLang="en-US" sz="1300" dirty="0" smtClean="0">
                <a:latin typeface="微软雅黑" panose="020B0503020204020204" pitchFamily="34" charset="-122"/>
                <a:ea typeface="微软雅黑" panose="020B0503020204020204" pitchFamily="34" charset="-122"/>
              </a:rPr>
              <a:t>影响：</a:t>
            </a:r>
            <a:r>
              <a:rPr lang="zh-CN" altLang="en-US" sz="1300" dirty="0" smtClean="0">
                <a:latin typeface="微软雅黑" panose="020B0503020204020204" pitchFamily="34" charset="-122"/>
                <a:ea typeface="微软雅黑" panose="020B0503020204020204" pitchFamily="34" charset="-122"/>
              </a:rPr>
              <a:t>查找</a:t>
            </a:r>
            <a:r>
              <a:rPr lang="zh-CN" altLang="en-US" sz="1300" dirty="0">
                <a:latin typeface="微软雅黑" panose="020B0503020204020204" pitchFamily="34" charset="-122"/>
                <a:ea typeface="微软雅黑" panose="020B0503020204020204" pitchFamily="34" charset="-122"/>
              </a:rPr>
              <a:t>表面积持续增大，存储器访存速度减慢</a:t>
            </a:r>
            <a:endParaRPr lang="en-US" altLang="zh-CN" sz="13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kern="0" dirty="0">
                <a:latin typeface="微软雅黑" panose="020B0503020204020204" pitchFamily="34" charset="-122"/>
                <a:ea typeface="微软雅黑" panose="020B0503020204020204" pitchFamily="34" charset="-122"/>
              </a:rPr>
              <a:t>约束条件：</a:t>
            </a:r>
            <a:r>
              <a:rPr lang="zh-CN" altLang="en-US" sz="1600" b="1" kern="0" dirty="0">
                <a:latin typeface="微软雅黑" panose="020B0503020204020204" pitchFamily="34" charset="-122"/>
                <a:ea typeface="微软雅黑" panose="020B0503020204020204" pitchFamily="34" charset="-122"/>
              </a:rPr>
              <a:t>查找表索引</a:t>
            </a:r>
            <a:r>
              <a:rPr lang="en-US" altLang="zh-CN" sz="1600" b="1" kern="0" dirty="0">
                <a:latin typeface="微软雅黑" panose="020B0503020204020204" pitchFamily="34" charset="-122"/>
                <a:ea typeface="微软雅黑" panose="020B0503020204020204" pitchFamily="34" charset="-122"/>
              </a:rPr>
              <a:t>+1 ≤ </a:t>
            </a:r>
            <a:r>
              <a:rPr lang="zh-CN" altLang="en-US" sz="1600" b="1" kern="0" dirty="0">
                <a:latin typeface="微软雅黑" panose="020B0503020204020204" pitchFamily="34" charset="-122"/>
                <a:ea typeface="微软雅黑" panose="020B0503020204020204" pitchFamily="34" charset="-122"/>
              </a:rPr>
              <a:t>旋转索引</a:t>
            </a:r>
            <a:r>
              <a:rPr lang="zh-CN" altLang="en-US" sz="1600" kern="0" dirty="0">
                <a:latin typeface="微软雅黑" panose="020B0503020204020204" pitchFamily="34" charset="-122"/>
                <a:ea typeface="微软雅黑" panose="020B0503020204020204" pitchFamily="34" charset="-122"/>
              </a:rPr>
              <a:t>（实验</a:t>
            </a:r>
            <a:r>
              <a:rPr lang="en-US" altLang="zh-CN" sz="1600" kern="0" dirty="0">
                <a:latin typeface="微软雅黑" panose="020B0503020204020204" pitchFamily="34" charset="-122"/>
                <a:ea typeface="微软雅黑" panose="020B0503020204020204" pitchFamily="34" charset="-122"/>
              </a:rPr>
              <a:t>&amp;</a:t>
            </a:r>
            <a:r>
              <a:rPr lang="zh-CN" altLang="en-US" sz="1600" kern="0" dirty="0">
                <a:latin typeface="微软雅黑" panose="020B0503020204020204" pitchFamily="34" charset="-122"/>
                <a:ea typeface="微软雅黑" panose="020B0503020204020204" pitchFamily="34" charset="-122"/>
              </a:rPr>
              <a:t>计算得到）</a:t>
            </a:r>
            <a:endParaRPr lang="en-US" altLang="zh-CN" sz="1600" kern="0" dirty="0">
              <a:latin typeface="微软雅黑" panose="020B0503020204020204" pitchFamily="34" charset="-122"/>
              <a:ea typeface="微软雅黑" panose="020B0503020204020204" pitchFamily="34" charset="-122"/>
            </a:endParaRPr>
          </a:p>
          <a:p>
            <a:pPr lvl="3">
              <a:spcBef>
                <a:spcPts val="300"/>
              </a:spcBef>
              <a:spcAft>
                <a:spcPts val="300"/>
              </a:spcAft>
            </a:pPr>
            <a:r>
              <a:rPr lang="zh-CN" altLang="en-US" sz="1300" dirty="0">
                <a:latin typeface="微软雅黑" panose="020B0503020204020204" pitchFamily="34" charset="-122"/>
                <a:ea typeface="微软雅黑" panose="020B0503020204020204" pitchFamily="34" charset="-122"/>
              </a:rPr>
              <a:t>此约束外，噪声</a:t>
            </a:r>
            <a:r>
              <a:rPr lang="en-US" altLang="zh-CN" sz="1300" dirty="0">
                <a:latin typeface="微软雅黑" panose="020B0503020204020204" pitchFamily="34" charset="-122"/>
                <a:ea typeface="微软雅黑" panose="020B0503020204020204" pitchFamily="34" charset="-122"/>
              </a:rPr>
              <a:t>II</a:t>
            </a:r>
            <a:r>
              <a:rPr lang="zh-CN" altLang="en-US" sz="1300" dirty="0">
                <a:latin typeface="微软雅黑" panose="020B0503020204020204" pitchFamily="34" charset="-122"/>
                <a:ea typeface="微软雅黑" panose="020B0503020204020204" pitchFamily="34" charset="-122"/>
              </a:rPr>
              <a:t>被噪声</a:t>
            </a:r>
            <a:r>
              <a:rPr lang="en-US" altLang="zh-CN" sz="1300" dirty="0">
                <a:latin typeface="微软雅黑" panose="020B0503020204020204" pitchFamily="34" charset="-122"/>
                <a:ea typeface="微软雅黑" panose="020B0503020204020204" pitchFamily="34" charset="-122"/>
              </a:rPr>
              <a:t>I</a:t>
            </a:r>
            <a:r>
              <a:rPr lang="zh-CN" altLang="en-US" sz="1300" dirty="0">
                <a:latin typeface="微软雅黑" panose="020B0503020204020204" pitchFamily="34" charset="-122"/>
                <a:ea typeface="微软雅黑" panose="020B0503020204020204" pitchFamily="34" charset="-122"/>
              </a:rPr>
              <a:t>掩盖；约束条件内，通过增加噪声可换取速度提升</a:t>
            </a:r>
            <a:endParaRPr lang="en-US" altLang="zh-CN" sz="13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4" name="内容占位符 2"/>
              <p:cNvSpPr txBox="1">
                <a:spLocks/>
              </p:cNvSpPr>
              <p:nvPr/>
            </p:nvSpPr>
            <p:spPr bwMode="auto">
              <a:xfrm>
                <a:off x="327111" y="3426182"/>
                <a:ext cx="8021060" cy="12937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200" kern="0" dirty="0">
                    <a:latin typeface="微软雅黑" panose="020B0503020204020204" pitchFamily="34" charset="-122"/>
                    <a:ea typeface="微软雅黑" panose="020B0503020204020204" pitchFamily="34" charset="-122"/>
                  </a:rPr>
                  <a:t>噪声</a:t>
                </a:r>
                <a:r>
                  <a:rPr lang="en-US" altLang="zh-CN" sz="2200" kern="0" dirty="0">
                    <a:latin typeface="微软雅黑" panose="020B0503020204020204" pitchFamily="34" charset="-122"/>
                    <a:ea typeface="微软雅黑" panose="020B0503020204020204" pitchFamily="34" charset="-122"/>
                  </a:rPr>
                  <a:t>II</a:t>
                </a:r>
                <a:r>
                  <a:rPr lang="zh-CN" altLang="en-US"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cs typeface="+mn-cs"/>
                  </a:rPr>
                  <a:t>算法近似</a:t>
                </a:r>
                <a:endParaRPr lang="en-US" altLang="zh-CN" sz="2200" kern="0" dirty="0">
                  <a:latin typeface="微软雅黑" panose="020B0503020204020204" pitchFamily="34" charset="-122"/>
                  <a:ea typeface="微软雅黑" panose="020B0503020204020204" pitchFamily="34" charset="-122"/>
                  <a:cs typeface="+mn-cs"/>
                </a:endParaRPr>
              </a:p>
              <a:p>
                <a:pPr lvl="2">
                  <a:spcBef>
                    <a:spcPts val="300"/>
                  </a:spcBef>
                  <a:spcAft>
                    <a:spcPts val="300"/>
                  </a:spcAft>
                </a:pPr>
                <a:r>
                  <a:rPr lang="zh-CN" altLang="en-US" sz="1600" kern="0" dirty="0">
                    <a:latin typeface="微软雅黑" panose="020B0503020204020204" pitchFamily="34" charset="-122"/>
                    <a:ea typeface="微软雅黑" panose="020B0503020204020204" pitchFamily="34" charset="-122"/>
                  </a:rPr>
                  <a:t>使用近似条件：</a:t>
                </a:r>
                <a14:m>
                  <m:oMath xmlns:m="http://schemas.openxmlformats.org/officeDocument/2006/math">
                    <m:func>
                      <m:funcPr>
                        <m:ctrlPr>
                          <a:rPr lang="zh-CN" altLang="zh-CN" sz="1600" i="1">
                            <a:latin typeface="Cambria Math" panose="02040503050406030204" pitchFamily="18" charset="0"/>
                          </a:rPr>
                        </m:ctrlPr>
                      </m:funcPr>
                      <m:fName>
                        <m:r>
                          <m:rPr>
                            <m:nor/>
                          </m:rPr>
                          <a:rPr lang="en-US" altLang="zh-CN" sz="1600"/>
                          <m:t>cos</m:t>
                        </m:r>
                      </m:fName>
                      <m:e>
                        <m:d>
                          <m:dPr>
                            <m:ctrlPr>
                              <a:rPr lang="zh-CN"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f>
                                  <m:fPr>
                                    <m:ctrlPr>
                                      <a:rPr lang="en-US" altLang="zh-CN" sz="1600" b="0" i="1" smtClean="0">
                                        <a:latin typeface="Cambria Math" panose="02040503050406030204" pitchFamily="18" charset="0"/>
                                      </a:rPr>
                                    </m:ctrlPr>
                                  </m:fPr>
                                  <m:num>
                                    <m:r>
                                      <m:rPr>
                                        <m:sty m:val="p"/>
                                      </m:rPr>
                                      <a:rPr lang="en-US" altLang="zh-CN" sz="1600">
                                        <a:latin typeface="Cambria Math" panose="02040503050406030204" pitchFamily="18" charset="0"/>
                                        <a:ea typeface="Cambria Math" panose="02040503050406030204" pitchFamily="18" charset="0"/>
                                      </a:rPr>
                                      <m:t>π</m:t>
                                    </m:r>
                                  </m:num>
                                  <m:den>
                                    <m:r>
                                      <a:rPr lang="en-US" altLang="zh-CN" sz="1600" b="0" i="0" smtClean="0">
                                        <a:latin typeface="Cambria Math" panose="02040503050406030204" pitchFamily="18" charset="0"/>
                                      </a:rPr>
                                      <m:t>4</m:t>
                                    </m:r>
                                  </m:den>
                                </m:f>
                                <m:r>
                                  <m:rPr>
                                    <m:sty m:val="p"/>
                                  </m:rPr>
                                  <a:rPr lang="zh-CN" altLang="en-US" sz="1600">
                                    <a:latin typeface="Cambria Math" panose="02040503050406030204" pitchFamily="18" charset="0"/>
                                  </a:rPr>
                                  <m:t>θ</m:t>
                                </m:r>
                              </m:e>
                              <m:sub>
                                <m:r>
                                  <m:rPr>
                                    <m:sty m:val="p"/>
                                  </m:rPr>
                                  <a:rPr lang="en-US" altLang="zh-CN" sz="1600">
                                    <a:latin typeface="Cambria Math" panose="02040503050406030204" pitchFamily="18" charset="0"/>
                                  </a:rPr>
                                  <m:t>R</m:t>
                                </m:r>
                              </m:sub>
                            </m:sSub>
                          </m:e>
                        </m:d>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m:t>
                            </m:r>
                          </m:e>
                          <m:sub>
                            <m:sSub>
                              <m:sSubPr>
                                <m:ctrlPr>
                                  <a:rPr lang="en-US" altLang="zh-CN" sz="1600" i="1">
                                    <a:latin typeface="Cambria Math" panose="02040503050406030204" pitchFamily="18" charset="0"/>
                                  </a:rPr>
                                </m:ctrlPr>
                              </m:sSubPr>
                              <m:e>
                                <m:r>
                                  <m:rPr>
                                    <m:sty m:val="p"/>
                                  </m:rPr>
                                  <a:rPr lang="zh-CN" altLang="en-US" sz="1600">
                                    <a:latin typeface="Cambria Math" panose="02040503050406030204" pitchFamily="18" charset="0"/>
                                  </a:rPr>
                                  <m:t>θ</m:t>
                                </m:r>
                              </m:e>
                              <m:sub>
                                <m:r>
                                  <m:rPr>
                                    <m:sty m:val="p"/>
                                  </m:rPr>
                                  <a:rPr lang="en-US" altLang="zh-CN" sz="1600">
                                    <a:latin typeface="Cambria Math" panose="02040503050406030204" pitchFamily="18" charset="0"/>
                                  </a:rPr>
                                  <m:t>R</m:t>
                                </m:r>
                              </m:sub>
                            </m:sSub>
                            <m:r>
                              <a:rPr lang="en-US" altLang="zh-CN" sz="1600" b="0" i="1" smtClean="0">
                                <a:latin typeface="Cambria Math" panose="02040503050406030204" pitchFamily="18" charset="0"/>
                              </a:rPr>
                              <m:t>≪1</m:t>
                            </m:r>
                          </m:sub>
                        </m:sSub>
                      </m:e>
                    </m:func>
                    <m:r>
                      <a:rPr lang="en-US" altLang="zh-CN" sz="1600" b="0" i="1" smtClean="0">
                        <a:latin typeface="Cambria Math" panose="02040503050406030204" pitchFamily="18" charset="0"/>
                      </a:rPr>
                      <m:t>=</m:t>
                    </m:r>
                    <m:r>
                      <m:rPr>
                        <m:sty m:val="p"/>
                      </m:rPr>
                      <a:rPr lang="en-US" altLang="zh-CN" sz="1600">
                        <a:latin typeface="Cambria Math" panose="02040503050406030204" pitchFamily="18" charset="0"/>
                        <a:ea typeface="Cambria Math" panose="02040503050406030204" pitchFamily="18" charset="0"/>
                      </a:rPr>
                      <m:t>T</m:t>
                    </m:r>
                    <m:r>
                      <a:rPr lang="en-US" altLang="zh-CN" sz="1600">
                        <a:latin typeface="Cambria Math" panose="02040503050406030204" pitchFamily="18" charset="0"/>
                        <a:ea typeface="Cambria Math" panose="02040503050406030204" pitchFamily="18" charset="0"/>
                      </a:rPr>
                      <m:t>(常数)</m:t>
                    </m:r>
                  </m:oMath>
                </a14:m>
                <a:endParaRPr lang="en-US" altLang="zh-CN" sz="1600" kern="0" dirty="0" smtClean="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sz="1600" kern="0" dirty="0" smtClean="0">
                    <a:latin typeface="微软雅黑" panose="020B0503020204020204" pitchFamily="34" charset="-122"/>
                    <a:ea typeface="微软雅黑" panose="020B0503020204020204" pitchFamily="34" charset="-122"/>
                  </a:rPr>
                  <a:t>旋转角度</a:t>
                </a:r>
                <a14:m>
                  <m:oMath xmlns:m="http://schemas.openxmlformats.org/officeDocument/2006/math">
                    <m:sSub>
                      <m:sSubPr>
                        <m:ctrlPr>
                          <a:rPr lang="en-US" altLang="zh-CN" sz="1600" i="1">
                            <a:latin typeface="Cambria Math" panose="02040503050406030204" pitchFamily="18" charset="0"/>
                          </a:rPr>
                        </m:ctrlPr>
                      </m:sSubPr>
                      <m:e>
                        <m:r>
                          <m:rPr>
                            <m:sty m:val="p"/>
                          </m:rPr>
                          <a:rPr lang="zh-CN" altLang="en-US" sz="1600">
                            <a:latin typeface="Cambria Math" panose="02040503050406030204" pitchFamily="18" charset="0"/>
                          </a:rPr>
                          <m:t>θ</m:t>
                        </m:r>
                      </m:e>
                      <m:sub>
                        <m:r>
                          <m:rPr>
                            <m:sty m:val="p"/>
                          </m:rPr>
                          <a:rPr lang="en-US" altLang="zh-CN" sz="1600">
                            <a:latin typeface="Cambria Math" panose="02040503050406030204" pitchFamily="18" charset="0"/>
                          </a:rPr>
                          <m:t>R</m:t>
                        </m:r>
                      </m:sub>
                    </m:sSub>
                  </m:oMath>
                </a14:m>
                <a:r>
                  <a:rPr lang="zh-CN" altLang="en-US" sz="1600" kern="0" dirty="0" smtClean="0">
                    <a:latin typeface="微软雅黑" panose="020B0503020204020204" pitchFamily="34" charset="-122"/>
                    <a:ea typeface="微软雅黑" panose="020B0503020204020204" pitchFamily="34" charset="-122"/>
                  </a:rPr>
                  <a:t>减小，噪声</a:t>
                </a:r>
                <a:r>
                  <a:rPr lang="en-US" altLang="zh-CN" sz="1600" kern="0" dirty="0" smtClean="0">
                    <a:latin typeface="微软雅黑" panose="020B0503020204020204" pitchFamily="34" charset="-122"/>
                    <a:ea typeface="微软雅黑" panose="020B0503020204020204" pitchFamily="34" charset="-122"/>
                  </a:rPr>
                  <a:t>II</a:t>
                </a:r>
                <a:r>
                  <a:rPr lang="zh-CN" altLang="en-US" sz="1600" kern="0" dirty="0" smtClean="0">
                    <a:latin typeface="微软雅黑" panose="020B0503020204020204" pitchFamily="34" charset="-122"/>
                    <a:ea typeface="微软雅黑" panose="020B0503020204020204" pitchFamily="34" charset="-122"/>
                  </a:rPr>
                  <a:t>相应减少</a:t>
                </a:r>
                <a:endParaRPr lang="en-US" altLang="zh-CN" sz="1600" kern="0" dirty="0">
                  <a:latin typeface="微软雅黑" panose="020B0503020204020204" pitchFamily="34" charset="-122"/>
                  <a:ea typeface="微软雅黑" panose="020B0503020204020204" pitchFamily="34" charset="-122"/>
                </a:endParaRPr>
              </a:p>
            </p:txBody>
          </p:sp>
        </mc:Choice>
        <mc:Fallback>
          <p:sp>
            <p:nvSpPr>
              <p:cNvPr id="34" name="内容占位符 2"/>
              <p:cNvSpPr txBox="1">
                <a:spLocks noRot="1" noChangeAspect="1" noMove="1" noResize="1" noEditPoints="1" noAdjustHandles="1" noChangeArrowheads="1" noChangeShapeType="1" noTextEdit="1"/>
              </p:cNvSpPr>
              <p:nvPr/>
            </p:nvSpPr>
            <p:spPr bwMode="auto">
              <a:xfrm>
                <a:off x="327111" y="3426182"/>
                <a:ext cx="8021060" cy="1293749"/>
              </a:xfrm>
              <a:prstGeom prst="rect">
                <a:avLst/>
              </a:prstGeom>
              <a:blipFill rotWithShape="0">
                <a:blip r:embed="rId5"/>
                <a:stretch>
                  <a:fillRect t="-6132" b="-2358"/>
                </a:stretch>
              </a:blipFill>
              <a:ln w="9525">
                <a:noFill/>
                <a:miter lim="800000"/>
                <a:headEnd/>
                <a:tailEnd/>
              </a:ln>
              <a:effectLst/>
            </p:spPr>
            <p:txBody>
              <a:bodyPr/>
              <a:lstStyle/>
              <a:p>
                <a:r>
                  <a:rPr lang="zh-CN" altLang="en-US">
                    <a:noFill/>
                  </a:rPr>
                  <a:t> </a:t>
                </a:r>
              </a:p>
            </p:txBody>
          </p:sp>
        </mc:Fallback>
      </mc:AlternateContent>
      <p:grpSp>
        <p:nvGrpSpPr>
          <p:cNvPr id="35" name="组合 34"/>
          <p:cNvGrpSpPr/>
          <p:nvPr/>
        </p:nvGrpSpPr>
        <p:grpSpPr>
          <a:xfrm>
            <a:off x="2041307" y="3062311"/>
            <a:ext cx="5617425" cy="459500"/>
            <a:chOff x="745438" y="5437288"/>
            <a:chExt cx="6164414" cy="555527"/>
          </a:xfrm>
        </p:grpSpPr>
        <p:sp>
          <p:nvSpPr>
            <p:cNvPr id="36" name="左大括号 35"/>
            <p:cNvSpPr/>
            <p:nvPr/>
          </p:nvSpPr>
          <p:spPr>
            <a:xfrm rot="16200000">
              <a:off x="1400555" y="4952108"/>
              <a:ext cx="135376" cy="1105735"/>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左大括号 38"/>
            <p:cNvSpPr/>
            <p:nvPr/>
          </p:nvSpPr>
          <p:spPr>
            <a:xfrm rot="16200000">
              <a:off x="3076698" y="4414322"/>
              <a:ext cx="163986" cy="2209920"/>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大括号 40"/>
            <p:cNvSpPr/>
            <p:nvPr/>
          </p:nvSpPr>
          <p:spPr>
            <a:xfrm rot="16200000">
              <a:off x="5521069" y="4212490"/>
              <a:ext cx="163984" cy="2613583"/>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745438" y="5542311"/>
              <a:ext cx="1458611" cy="450504"/>
            </a:xfrm>
            <a:prstGeom prst="rect">
              <a:avLst/>
            </a:prstGeom>
            <a:noFill/>
          </p:spPr>
          <p:txBody>
            <a:bodyPr wrap="square" rtlCol="0">
              <a:spAutoFit/>
            </a:bodyPr>
            <a:lstStyle/>
            <a:p>
              <a:pPr algn="ctr"/>
              <a:r>
                <a:rPr lang="zh-CN" altLang="en-US" sz="1200" dirty="0"/>
                <a:t>象限索引</a:t>
              </a:r>
            </a:p>
          </p:txBody>
        </p:sp>
        <p:sp>
          <p:nvSpPr>
            <p:cNvPr id="45" name="文本框 44"/>
            <p:cNvSpPr txBox="1"/>
            <p:nvPr/>
          </p:nvSpPr>
          <p:spPr>
            <a:xfrm>
              <a:off x="2030747" y="5542315"/>
              <a:ext cx="2255886" cy="334887"/>
            </a:xfrm>
            <a:prstGeom prst="rect">
              <a:avLst/>
            </a:prstGeom>
            <a:noFill/>
          </p:spPr>
          <p:txBody>
            <a:bodyPr wrap="square" rtlCol="0">
              <a:spAutoFit/>
            </a:bodyPr>
            <a:lstStyle/>
            <a:p>
              <a:pPr algn="ctr"/>
              <a:r>
                <a:rPr lang="zh-CN" altLang="en-US" sz="1200" dirty="0"/>
                <a:t>查找表索引</a:t>
              </a:r>
            </a:p>
          </p:txBody>
        </p:sp>
        <p:sp>
          <p:nvSpPr>
            <p:cNvPr id="47" name="文本框 46"/>
            <p:cNvSpPr txBox="1"/>
            <p:nvPr/>
          </p:nvSpPr>
          <p:spPr>
            <a:xfrm>
              <a:off x="4296269" y="5544965"/>
              <a:ext cx="2613581" cy="276999"/>
            </a:xfrm>
            <a:prstGeom prst="rect">
              <a:avLst/>
            </a:prstGeom>
            <a:noFill/>
          </p:spPr>
          <p:txBody>
            <a:bodyPr wrap="square" rtlCol="0">
              <a:spAutoFit/>
            </a:bodyPr>
            <a:lstStyle/>
            <a:p>
              <a:pPr algn="ctr"/>
              <a:r>
                <a:rPr lang="zh-CN" altLang="en-US" sz="1200" dirty="0"/>
                <a:t>旋转索引</a:t>
              </a:r>
            </a:p>
          </p:txBody>
        </p:sp>
      </p:grpSp>
      <p:graphicFrame>
        <p:nvGraphicFramePr>
          <p:cNvPr id="48" name="表格 47"/>
          <p:cNvGraphicFramePr>
            <a:graphicFrameLocks noGrp="1"/>
          </p:cNvGraphicFramePr>
          <p:nvPr>
            <p:extLst>
              <p:ext uri="{D42A27DB-BD31-4B8C-83A1-F6EECF244321}">
                <p14:modId xmlns:p14="http://schemas.microsoft.com/office/powerpoint/2010/main" val="2767323570"/>
              </p:ext>
            </p:extLst>
          </p:nvPr>
        </p:nvGraphicFramePr>
        <p:xfrm>
          <a:off x="2196165" y="2686360"/>
          <a:ext cx="5462576" cy="348304"/>
        </p:xfrm>
        <a:graphic>
          <a:graphicData uri="http://schemas.openxmlformats.org/drawingml/2006/table">
            <a:tbl>
              <a:tblPr firstRow="1" bandRow="1">
                <a:tableStyleId>{5C22544A-7EE6-4342-B048-85BDC9FD1C3A}</a:tableStyleId>
              </a:tblPr>
              <a:tblGrid>
                <a:gridCol w="341411">
                  <a:extLst>
                    <a:ext uri="{9D8B030D-6E8A-4147-A177-3AD203B41FA5}">
                      <a16:colId xmlns:a16="http://schemas.microsoft.com/office/drawing/2014/main" xmlns="" val="20000"/>
                    </a:ext>
                  </a:extLst>
                </a:gridCol>
                <a:gridCol w="341411">
                  <a:extLst>
                    <a:ext uri="{9D8B030D-6E8A-4147-A177-3AD203B41FA5}">
                      <a16:colId xmlns:a16="http://schemas.microsoft.com/office/drawing/2014/main" xmlns="" val="20001"/>
                    </a:ext>
                  </a:extLst>
                </a:gridCol>
                <a:gridCol w="341411">
                  <a:extLst>
                    <a:ext uri="{9D8B030D-6E8A-4147-A177-3AD203B41FA5}">
                      <a16:colId xmlns:a16="http://schemas.microsoft.com/office/drawing/2014/main" xmlns="" val="20002"/>
                    </a:ext>
                  </a:extLst>
                </a:gridCol>
                <a:gridCol w="341411">
                  <a:extLst>
                    <a:ext uri="{9D8B030D-6E8A-4147-A177-3AD203B41FA5}">
                      <a16:colId xmlns:a16="http://schemas.microsoft.com/office/drawing/2014/main" xmlns="" val="20003"/>
                    </a:ext>
                  </a:extLst>
                </a:gridCol>
                <a:gridCol w="341411">
                  <a:extLst>
                    <a:ext uri="{9D8B030D-6E8A-4147-A177-3AD203B41FA5}">
                      <a16:colId xmlns:a16="http://schemas.microsoft.com/office/drawing/2014/main" xmlns="" val="20004"/>
                    </a:ext>
                  </a:extLst>
                </a:gridCol>
                <a:gridCol w="341411">
                  <a:extLst>
                    <a:ext uri="{9D8B030D-6E8A-4147-A177-3AD203B41FA5}">
                      <a16:colId xmlns:a16="http://schemas.microsoft.com/office/drawing/2014/main" xmlns="" val="20005"/>
                    </a:ext>
                  </a:extLst>
                </a:gridCol>
                <a:gridCol w="341411">
                  <a:extLst>
                    <a:ext uri="{9D8B030D-6E8A-4147-A177-3AD203B41FA5}">
                      <a16:colId xmlns:a16="http://schemas.microsoft.com/office/drawing/2014/main" xmlns="" val="20006"/>
                    </a:ext>
                  </a:extLst>
                </a:gridCol>
                <a:gridCol w="341411">
                  <a:extLst>
                    <a:ext uri="{9D8B030D-6E8A-4147-A177-3AD203B41FA5}">
                      <a16:colId xmlns:a16="http://schemas.microsoft.com/office/drawing/2014/main" xmlns="" val="20007"/>
                    </a:ext>
                  </a:extLst>
                </a:gridCol>
                <a:gridCol w="341411">
                  <a:extLst>
                    <a:ext uri="{9D8B030D-6E8A-4147-A177-3AD203B41FA5}">
                      <a16:colId xmlns:a16="http://schemas.microsoft.com/office/drawing/2014/main" xmlns="" val="20008"/>
                    </a:ext>
                  </a:extLst>
                </a:gridCol>
                <a:gridCol w="341411">
                  <a:extLst>
                    <a:ext uri="{9D8B030D-6E8A-4147-A177-3AD203B41FA5}">
                      <a16:colId xmlns:a16="http://schemas.microsoft.com/office/drawing/2014/main" xmlns="" val="20009"/>
                    </a:ext>
                  </a:extLst>
                </a:gridCol>
                <a:gridCol w="341411">
                  <a:extLst>
                    <a:ext uri="{9D8B030D-6E8A-4147-A177-3AD203B41FA5}">
                      <a16:colId xmlns:a16="http://schemas.microsoft.com/office/drawing/2014/main" xmlns="" val="20010"/>
                    </a:ext>
                  </a:extLst>
                </a:gridCol>
                <a:gridCol w="341411">
                  <a:extLst>
                    <a:ext uri="{9D8B030D-6E8A-4147-A177-3AD203B41FA5}">
                      <a16:colId xmlns:a16="http://schemas.microsoft.com/office/drawing/2014/main" xmlns="" val="20011"/>
                    </a:ext>
                  </a:extLst>
                </a:gridCol>
                <a:gridCol w="341411">
                  <a:extLst>
                    <a:ext uri="{9D8B030D-6E8A-4147-A177-3AD203B41FA5}">
                      <a16:colId xmlns:a16="http://schemas.microsoft.com/office/drawing/2014/main" xmlns="" val="20012"/>
                    </a:ext>
                  </a:extLst>
                </a:gridCol>
                <a:gridCol w="341411">
                  <a:extLst>
                    <a:ext uri="{9D8B030D-6E8A-4147-A177-3AD203B41FA5}">
                      <a16:colId xmlns:a16="http://schemas.microsoft.com/office/drawing/2014/main" xmlns="" val="20013"/>
                    </a:ext>
                  </a:extLst>
                </a:gridCol>
                <a:gridCol w="341411">
                  <a:extLst>
                    <a:ext uri="{9D8B030D-6E8A-4147-A177-3AD203B41FA5}">
                      <a16:colId xmlns:a16="http://schemas.microsoft.com/office/drawing/2014/main" xmlns="" val="20014"/>
                    </a:ext>
                  </a:extLst>
                </a:gridCol>
                <a:gridCol w="341411">
                  <a:extLst>
                    <a:ext uri="{9D8B030D-6E8A-4147-A177-3AD203B41FA5}">
                      <a16:colId xmlns:a16="http://schemas.microsoft.com/office/drawing/2014/main" xmlns="" val="20015"/>
                    </a:ext>
                  </a:extLst>
                </a:gridCol>
              </a:tblGrid>
              <a:tr h="348304">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solidFill>
                          <a:srgbClr val="92D050"/>
                        </a:solidFill>
                      </a:endParaRPr>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200" dirty="0"/>
                    </a:p>
                  </a:txBody>
                  <a:tcPr marL="85883" marR="85883" marT="42942" marB="42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sp>
        <p:nvSpPr>
          <p:cNvPr id="50" name="文本框 49"/>
          <p:cNvSpPr txBox="1"/>
          <p:nvPr/>
        </p:nvSpPr>
        <p:spPr>
          <a:xfrm>
            <a:off x="706358" y="2669661"/>
            <a:ext cx="1700839" cy="338554"/>
          </a:xfrm>
          <a:prstGeom prst="rect">
            <a:avLst/>
          </a:prstGeom>
          <a:noFill/>
        </p:spPr>
        <p:txBody>
          <a:bodyPr wrap="square" rtlCol="0">
            <a:spAutoFit/>
          </a:bodyPr>
          <a:lstStyle/>
          <a:p>
            <a:pPr algn="ctr"/>
            <a:r>
              <a:rPr lang="en-US" altLang="zh-CN" sz="1600" dirty="0"/>
              <a:t>16 bits</a:t>
            </a:r>
            <a:r>
              <a:rPr lang="zh-CN" altLang="en-US" sz="1600" dirty="0"/>
              <a:t>索引</a:t>
            </a:r>
            <a:endParaRPr lang="en-US" altLang="zh-CN" sz="1600" dirty="0"/>
          </a:p>
        </p:txBody>
      </p:sp>
    </p:spTree>
    <p:extLst>
      <p:ext uri="{BB962C8B-B14F-4D97-AF65-F5344CB8AC3E}">
        <p14:creationId xmlns:p14="http://schemas.microsoft.com/office/powerpoint/2010/main" val="148985135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83188"/>
          </a:xfrm>
        </p:spPr>
        <p:txBody>
          <a:bodyPr/>
          <a:lstStyle/>
          <a:p>
            <a:r>
              <a:rPr lang="zh-CN" altLang="en-US" sz="3600" dirty="0">
                <a:latin typeface="黑体" panose="02010609060101010101" pitchFamily="49" charset="-122"/>
                <a:ea typeface="黑体" panose="02010609060101010101" pitchFamily="49" charset="-122"/>
              </a:rPr>
              <a:t>实施方案</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流水线结构</a:t>
            </a:r>
          </a:p>
        </p:txBody>
      </p:sp>
      <p:grpSp>
        <p:nvGrpSpPr>
          <p:cNvPr id="9" name="组合 8"/>
          <p:cNvGrpSpPr/>
          <p:nvPr/>
        </p:nvGrpSpPr>
        <p:grpSpPr>
          <a:xfrm>
            <a:off x="659962" y="3551079"/>
            <a:ext cx="3586033" cy="2484013"/>
            <a:chOff x="-9844" y="1548085"/>
            <a:chExt cx="3586033" cy="2484013"/>
          </a:xfrm>
        </p:grpSpPr>
        <mc:AlternateContent xmlns:mc="http://schemas.openxmlformats.org/markup-compatibility/2006" xmlns:a14="http://schemas.microsoft.com/office/drawing/2010/main">
          <mc:Choice Requires="a14">
            <p:sp>
              <p:nvSpPr>
                <p:cNvPr id="163" name="矩形 162"/>
                <p:cNvSpPr/>
                <p:nvPr/>
              </p:nvSpPr>
              <p:spPr>
                <a:xfrm>
                  <a:off x="-9844" y="1548085"/>
                  <a:ext cx="3586033" cy="2484013"/>
                </a:xfrm>
                <a:prstGeom prst="rect">
                  <a:avLst/>
                </a:prstGeom>
              </p:spPr>
              <p:txBody>
                <a:bodyPr wrap="square">
                  <a:spAutoFit/>
                </a:bodyPr>
                <a:lstStyle/>
                <a:p>
                  <a:pPr marL="557213" lvl="1" indent="-214313" fontAlgn="base">
                    <a:lnSpc>
                      <a:spcPct val="120000"/>
                    </a:lnSpc>
                    <a:spcBef>
                      <a:spcPts val="600"/>
                    </a:spcBef>
                    <a:spcAft>
                      <a:spcPts val="600"/>
                    </a:spcAft>
                    <a:buChar char="–"/>
                  </a:pPr>
                  <a:r>
                    <a:rPr lang="zh-CN" altLang="en-US" sz="2200" kern="0" dirty="0">
                      <a:latin typeface="微软雅黑" panose="020B0503020204020204" pitchFamily="34" charset="-122"/>
                      <a:ea typeface="微软雅黑" panose="020B0503020204020204" pitchFamily="34" charset="-122"/>
                    </a:rPr>
                    <a:t>旋转单元</a:t>
                  </a:r>
                  <a:endParaRPr lang="en-US" altLang="zh-CN" sz="2200" kern="0" dirty="0">
                    <a:latin typeface="微软雅黑" panose="020B0503020204020204" pitchFamily="34" charset="-122"/>
                    <a:ea typeface="微软雅黑" panose="020B0503020204020204" pitchFamily="34" charset="-122"/>
                  </a:endParaRPr>
                </a:p>
                <a:p>
                  <a:pPr marL="714375" lvl="3" indent="-257175" fontAlgn="base">
                    <a:spcBef>
                      <a:spcPts val="600"/>
                    </a:spcBef>
                    <a:spcAft>
                      <a:spcPts val="600"/>
                    </a:spcAft>
                    <a:buChar char="•"/>
                  </a:pPr>
                  <a:r>
                    <a:rPr lang="zh-CN" altLang="en-US" sz="1500" kern="0" dirty="0">
                      <a:latin typeface="微软雅黑" panose="020B0503020204020204" pitchFamily="34" charset="-122"/>
                      <a:ea typeface="微软雅黑" panose="020B0503020204020204" pitchFamily="34" charset="-122"/>
                    </a:rPr>
                    <a:t>移位器、加法器组成迭代单元</a:t>
                  </a:r>
                  <a:endParaRPr lang="en-US" altLang="zh-CN" sz="1500" kern="0" dirty="0">
                    <a:latin typeface="微软雅黑" panose="020B0503020204020204" pitchFamily="34" charset="-122"/>
                    <a:ea typeface="微软雅黑" panose="020B0503020204020204" pitchFamily="34" charset="-122"/>
                  </a:endParaRPr>
                </a:p>
                <a:p>
                  <a:pPr marL="714375" lvl="3" indent="-257175" fontAlgn="base">
                    <a:spcBef>
                      <a:spcPts val="600"/>
                    </a:spcBef>
                    <a:spcAft>
                      <a:spcPts val="1200"/>
                    </a:spcAft>
                    <a:buFontTx/>
                    <a:buChar char="•"/>
                  </a:pPr>
                  <a:r>
                    <a:rPr lang="zh-CN" altLang="en-US" sz="1500" kern="0" dirty="0">
                      <a:latin typeface="微软雅黑" panose="020B0503020204020204" pitchFamily="34" charset="-122"/>
                      <a:ea typeface="微软雅黑" panose="020B0503020204020204" pitchFamily="34" charset="-122"/>
                    </a:rPr>
                    <a:t>通过级联实现迭代公式：</a:t>
                  </a:r>
                  <a:endParaRPr lang="en-US" altLang="zh-CN" sz="1500" kern="0" dirty="0">
                    <a:latin typeface="微软雅黑" panose="020B0503020204020204" pitchFamily="34" charset="-122"/>
                    <a:ea typeface="微软雅黑" panose="020B0503020204020204" pitchFamily="34"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Arial Unicode MS" pitchFamily="34" charset="-122"/>
                          </a:rPr>
                          <m:t>           </m:t>
                        </m:r>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𝑋</m:t>
                            </m:r>
                          </m:e>
                          <m:sub>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+1</m:t>
                            </m:r>
                          </m:sub>
                        </m:sSub>
                        <m:r>
                          <a:rPr lang="en-US" altLang="zh-CN" sz="1600">
                            <a:latin typeface="Cambria Math" panose="02040503050406030204" pitchFamily="18" charset="0"/>
                            <a:ea typeface="Arial Unicode MS" pitchFamily="34" charset="-122"/>
                          </a:rPr>
                          <m:t>=[</m:t>
                        </m:r>
                        <m:m>
                          <m:mPr>
                            <m:mcs>
                              <m:mc>
                                <m:mcPr>
                                  <m:count m:val="2"/>
                                  <m:mcJc m:val="center"/>
                                </m:mcPr>
                              </m:mc>
                            </m:mcs>
                            <m:ctrlPr>
                              <a:rPr lang="en-US" altLang="zh-CN" sz="1600" i="1">
                                <a:latin typeface="Cambria Math" panose="02040503050406030204" pitchFamily="18" charset="0"/>
                                <a:ea typeface="Arial Unicode MS" pitchFamily="34" charset="-122"/>
                              </a:rPr>
                            </m:ctrlPr>
                          </m:mPr>
                          <m:mr>
                            <m:e>
                              <m:r>
                                <m:rPr>
                                  <m:brk m:alnAt="7"/>
                                </m:rPr>
                                <a:rPr lang="en-US" altLang="zh-CN" sz="1600">
                                  <a:latin typeface="Cambria Math" panose="02040503050406030204" pitchFamily="18" charset="0"/>
                                  <a:ea typeface="Arial Unicode MS" pitchFamily="34" charset="-122"/>
                                </a:rPr>
                                <m:t>1</m:t>
                              </m:r>
                            </m:e>
                            <m:e>
                              <m:r>
                                <a:rPr lang="en-US" altLang="zh-CN" sz="1600">
                                  <a:latin typeface="Cambria Math" panose="02040503050406030204" pitchFamily="18" charset="0"/>
                                  <a:ea typeface="Arial Unicode MS" pitchFamily="34" charset="-122"/>
                                </a:rPr>
                                <m:t>−</m:t>
                              </m:r>
                              <m:sSup>
                                <m:sSupPr>
                                  <m:ctrlPr>
                                    <a:rPr lang="en-US" altLang="zh-CN" sz="1600" i="1">
                                      <a:latin typeface="Cambria Math" panose="02040503050406030204" pitchFamily="18" charset="0"/>
                                      <a:ea typeface="Arial Unicode MS" pitchFamily="34" charset="-122"/>
                                    </a:rPr>
                                  </m:ctrlPr>
                                </m:sSupP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𝑏</m:t>
                                      </m:r>
                                    </m:e>
                                    <m:sub>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m:t>
                                      </m:r>
                                      <m:r>
                                        <a:rPr lang="en-US" altLang="zh-CN" sz="1600">
                                          <a:latin typeface="Cambria Math" panose="02040503050406030204" pitchFamily="18" charset="0"/>
                                          <a:ea typeface="Arial Unicode MS" pitchFamily="34" charset="-122"/>
                                        </a:rPr>
                                        <m:t>𝑚</m:t>
                                      </m:r>
                                    </m:sub>
                                  </m:sSub>
                                  <m:r>
                                    <a:rPr lang="en-US" altLang="zh-CN" sz="1600">
                                      <a:latin typeface="Cambria Math" panose="02040503050406030204" pitchFamily="18" charset="0"/>
                                      <a:ea typeface="Arial Unicode MS" pitchFamily="34" charset="-122"/>
                                    </a:rPr>
                                    <m:t>2</m:t>
                                  </m:r>
                                </m:e>
                                <m:sup>
                                  <m:r>
                                    <a:rPr lang="en-US" altLang="zh-CN" sz="1600">
                                      <a:latin typeface="Cambria Math" panose="02040503050406030204" pitchFamily="18" charset="0"/>
                                      <a:ea typeface="Arial Unicode MS" pitchFamily="34" charset="-122"/>
                                    </a:rPr>
                                    <m:t>−</m:t>
                                  </m:r>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m:t>
                                  </m:r>
                                  <m:r>
                                    <a:rPr lang="en-US" altLang="zh-CN" sz="1600">
                                      <a:latin typeface="Cambria Math" panose="02040503050406030204" pitchFamily="18" charset="0"/>
                                      <a:ea typeface="Arial Unicode MS" pitchFamily="34" charset="-122"/>
                                    </a:rPr>
                                    <m:t>𝑚</m:t>
                                  </m:r>
                                </m:sup>
                              </m:sSup>
                            </m:e>
                          </m:mr>
                        </m:m>
                        <m:r>
                          <a:rPr lang="en-US" altLang="zh-CN" sz="1600">
                            <a:latin typeface="Cambria Math" panose="02040503050406030204" pitchFamily="18" charset="0"/>
                            <a:ea typeface="Arial Unicode MS" pitchFamily="34" charset="-122"/>
                          </a:rPr>
                          <m:t>]</m:t>
                        </m:r>
                        <m:d>
                          <m:dPr>
                            <m:begChr m:val="["/>
                            <m:endChr m:val="]"/>
                            <m:ctrlPr>
                              <a:rPr lang="en-US" altLang="zh-CN" sz="1600" i="1">
                                <a:latin typeface="Cambria Math" panose="02040503050406030204" pitchFamily="18" charset="0"/>
                                <a:ea typeface="Arial Unicode MS" pitchFamily="34" charset="-122"/>
                              </a:rPr>
                            </m:ctrlPr>
                          </m:dPr>
                          <m:e>
                            <m:m>
                              <m:mPr>
                                <m:mcs>
                                  <m:mc>
                                    <m:mcPr>
                                      <m:count m:val="1"/>
                                      <m:mcJc m:val="center"/>
                                    </m:mcPr>
                                  </m:mc>
                                </m:mcs>
                                <m:ctrlPr>
                                  <a:rPr lang="en-US" altLang="zh-CN" sz="1600" i="1">
                                    <a:latin typeface="Cambria Math" panose="02040503050406030204" pitchFamily="18" charset="0"/>
                                    <a:ea typeface="Arial Unicode MS" pitchFamily="34" charset="-122"/>
                                  </a:rPr>
                                </m:ctrlPr>
                              </m:mPr>
                              <m:m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𝑋</m:t>
                                      </m:r>
                                    </m:e>
                                    <m:sub>
                                      <m:r>
                                        <a:rPr lang="en-US" altLang="zh-CN" sz="1600">
                                          <a:latin typeface="Cambria Math" panose="02040503050406030204" pitchFamily="18" charset="0"/>
                                          <a:ea typeface="Arial Unicode MS" pitchFamily="34" charset="-122"/>
                                        </a:rPr>
                                        <m:t>𝑖</m:t>
                                      </m:r>
                                    </m:sub>
                                  </m:sSub>
                                </m:e>
                              </m:mr>
                              <m:m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𝑌</m:t>
                                      </m:r>
                                    </m:e>
                                    <m:sub>
                                      <m:r>
                                        <a:rPr lang="en-US" altLang="zh-CN" sz="1600">
                                          <a:latin typeface="Cambria Math" panose="02040503050406030204" pitchFamily="18" charset="0"/>
                                          <a:ea typeface="Arial Unicode MS" pitchFamily="34" charset="-122"/>
                                        </a:rPr>
                                        <m:t>𝑅</m:t>
                                      </m:r>
                                    </m:sub>
                                  </m:sSub>
                                </m:e>
                              </m:mr>
                            </m:m>
                          </m:e>
                        </m:d>
                      </m:oMath>
                    </m:oMathPara>
                  </a14:m>
                  <a:endParaRPr lang="en-US" altLang="zh-CN" sz="1600" dirty="0">
                    <a:ea typeface="Arial Unicode MS" pitchFamily="34" charset="-122"/>
                  </a:endParaRPr>
                </a:p>
                <a:p>
                  <a:pPr>
                    <a:spcBef>
                      <a:spcPts val="600"/>
                    </a:spcBef>
                    <a:spcAft>
                      <a:spcPts val="600"/>
                    </a:spcAft>
                  </a:pPr>
                  <a:r>
                    <a:rPr lang="en-US" altLang="zh-CN" sz="1600" dirty="0">
                      <a:ea typeface="Arial Unicode MS" pitchFamily="34" charset="-122"/>
                    </a:rPr>
                    <a:t>       </a:t>
                  </a:r>
                  <a14:m>
                    <m:oMath xmlns:m="http://schemas.openxmlformats.org/officeDocument/2006/math">
                      <m:r>
                        <a:rPr lang="en-US" altLang="zh-CN" sz="1600" b="0" i="0" smtClean="0">
                          <a:latin typeface="Cambria Math" panose="02040503050406030204" pitchFamily="18" charset="0"/>
                          <a:ea typeface="Arial Unicode MS" pitchFamily="34" charset="-122"/>
                        </a:rPr>
                        <m:t>   </m:t>
                      </m:r>
                      <m:r>
                        <a:rPr lang="en-US" altLang="zh-CN" sz="1600" b="0" i="1" smtClean="0">
                          <a:latin typeface="Cambria Math" panose="02040503050406030204" pitchFamily="18" charset="0"/>
                          <a:ea typeface="Arial Unicode MS" pitchFamily="34" charset="-122"/>
                        </a:rPr>
                        <m:t>   </m:t>
                      </m:r>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𝑌</m:t>
                          </m:r>
                        </m:e>
                        <m:sub>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+1</m:t>
                          </m:r>
                        </m:sub>
                      </m:sSub>
                      <m:r>
                        <a:rPr lang="en-US" altLang="zh-CN" sz="1600" b="0" i="1" smtClean="0">
                          <a:latin typeface="Cambria Math" panose="02040503050406030204" pitchFamily="18" charset="0"/>
                          <a:ea typeface="Arial Unicode MS" pitchFamily="34" charset="-122"/>
                        </a:rPr>
                        <m:t> </m:t>
                      </m:r>
                      <m:r>
                        <a:rPr lang="en-US" altLang="zh-CN" sz="1600">
                          <a:latin typeface="Cambria Math" panose="02040503050406030204" pitchFamily="18" charset="0"/>
                          <a:ea typeface="Arial Unicode MS" pitchFamily="34" charset="-122"/>
                        </a:rPr>
                        <m:t>=</m:t>
                      </m:r>
                      <m:d>
                        <m:dPr>
                          <m:begChr m:val="["/>
                          <m:endChr m:val="]"/>
                          <m:ctrlPr>
                            <a:rPr lang="en-US" altLang="zh-CN" sz="1600" i="1">
                              <a:latin typeface="Cambria Math" panose="02040503050406030204" pitchFamily="18" charset="0"/>
                              <a:ea typeface="Arial Unicode MS" pitchFamily="34" charset="-122"/>
                            </a:rPr>
                          </m:ctrlPr>
                        </m:dPr>
                        <m:e>
                          <m:m>
                            <m:mPr>
                              <m:mcs>
                                <m:mc>
                                  <m:mcPr>
                                    <m:count m:val="2"/>
                                    <m:mcJc m:val="center"/>
                                  </m:mcPr>
                                </m:mc>
                              </m:mcs>
                              <m:ctrlPr>
                                <a:rPr lang="en-US" altLang="zh-CN" sz="1600" i="1">
                                  <a:latin typeface="Cambria Math" panose="02040503050406030204" pitchFamily="18" charset="0"/>
                                  <a:ea typeface="Arial Unicode MS" pitchFamily="34" charset="-122"/>
                                </a:rPr>
                              </m:ctrlPr>
                            </m:mPr>
                            <m:mr>
                              <m:e>
                                <m:r>
                                  <m:rPr>
                                    <m:brk m:alnAt="7"/>
                                  </m:rPr>
                                  <a:rPr lang="en-US" altLang="zh-CN" sz="1600">
                                    <a:latin typeface="Cambria Math" panose="02040503050406030204" pitchFamily="18" charset="0"/>
                                    <a:ea typeface="Arial Unicode MS" pitchFamily="34" charset="-122"/>
                                  </a:rPr>
                                  <m:t>1</m:t>
                                </m:r>
                              </m:e>
                              <m:e>
                                <m:sSup>
                                  <m:sSupPr>
                                    <m:ctrlPr>
                                      <a:rPr lang="en-US" altLang="zh-CN" sz="1600" i="1">
                                        <a:latin typeface="Cambria Math" panose="02040503050406030204" pitchFamily="18" charset="0"/>
                                        <a:ea typeface="Arial Unicode MS" pitchFamily="34" charset="-122"/>
                                      </a:rPr>
                                    </m:ctrlPr>
                                  </m:sSupP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   </m:t>
                                        </m:r>
                                        <m:r>
                                          <a:rPr lang="en-US" altLang="zh-CN" sz="1600">
                                            <a:latin typeface="Cambria Math" panose="02040503050406030204" pitchFamily="18" charset="0"/>
                                            <a:ea typeface="Arial Unicode MS" pitchFamily="34" charset="-122"/>
                                          </a:rPr>
                                          <m:t>𝑏</m:t>
                                        </m:r>
                                      </m:e>
                                      <m:sub>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m:t>
                                        </m:r>
                                        <m:r>
                                          <m:rPr>
                                            <m:sty m:val="p"/>
                                          </m:rPr>
                                          <a:rPr lang="en-US" altLang="zh-CN" sz="1600">
                                            <a:latin typeface="Cambria Math" panose="02040503050406030204" pitchFamily="18" charset="0"/>
                                            <a:ea typeface="Arial Unicode MS" pitchFamily="34" charset="-122"/>
                                          </a:rPr>
                                          <m:t>m</m:t>
                                        </m:r>
                                      </m:sub>
                                    </m:sSub>
                                    <m:r>
                                      <a:rPr lang="en-US" altLang="zh-CN" sz="1600">
                                        <a:latin typeface="Cambria Math" panose="02040503050406030204" pitchFamily="18" charset="0"/>
                                        <a:ea typeface="Arial Unicode MS" pitchFamily="34" charset="-122"/>
                                      </a:rPr>
                                      <m:t>2</m:t>
                                    </m:r>
                                  </m:e>
                                  <m:sup>
                                    <m:r>
                                      <a:rPr lang="en-US" altLang="zh-CN" sz="1600">
                                        <a:latin typeface="Cambria Math" panose="02040503050406030204" pitchFamily="18" charset="0"/>
                                        <a:ea typeface="Arial Unicode MS" pitchFamily="34" charset="-122"/>
                                      </a:rPr>
                                      <m:t>−</m:t>
                                    </m:r>
                                    <m:r>
                                      <a:rPr lang="en-US" altLang="zh-CN" sz="1600">
                                        <a:latin typeface="Cambria Math" panose="02040503050406030204" pitchFamily="18" charset="0"/>
                                        <a:ea typeface="Arial Unicode MS" pitchFamily="34" charset="-122"/>
                                      </a:rPr>
                                      <m:t>𝑖</m:t>
                                    </m:r>
                                    <m:r>
                                      <a:rPr lang="en-US" altLang="zh-CN" sz="1600">
                                        <a:latin typeface="Cambria Math" panose="02040503050406030204" pitchFamily="18" charset="0"/>
                                        <a:ea typeface="Arial Unicode MS" pitchFamily="34" charset="-122"/>
                                      </a:rPr>
                                      <m:t>−</m:t>
                                    </m:r>
                                    <m:r>
                                      <a:rPr lang="en-US" altLang="zh-CN" sz="1600">
                                        <a:latin typeface="Cambria Math" panose="02040503050406030204" pitchFamily="18" charset="0"/>
                                        <a:ea typeface="Arial Unicode MS" pitchFamily="34" charset="-122"/>
                                      </a:rPr>
                                      <m:t>𝑚</m:t>
                                    </m:r>
                                  </m:sup>
                                </m:sSup>
                              </m:e>
                            </m:mr>
                          </m:m>
                        </m:e>
                      </m:d>
                      <m:d>
                        <m:dPr>
                          <m:begChr m:val="["/>
                          <m:endChr m:val="]"/>
                          <m:ctrlPr>
                            <a:rPr lang="en-US" altLang="zh-CN" sz="1600" i="1">
                              <a:latin typeface="Cambria Math" panose="02040503050406030204" pitchFamily="18" charset="0"/>
                              <a:ea typeface="Arial Unicode MS" pitchFamily="34" charset="-122"/>
                            </a:rPr>
                          </m:ctrlPr>
                        </m:dPr>
                        <m:e>
                          <m:m>
                            <m:mPr>
                              <m:mcs>
                                <m:mc>
                                  <m:mcPr>
                                    <m:count m:val="1"/>
                                    <m:mcJc m:val="center"/>
                                  </m:mcPr>
                                </m:mc>
                              </m:mcs>
                              <m:ctrlPr>
                                <a:rPr lang="en-US" altLang="zh-CN" sz="1600" i="1">
                                  <a:latin typeface="Cambria Math" panose="02040503050406030204" pitchFamily="18" charset="0"/>
                                  <a:ea typeface="Arial Unicode MS" pitchFamily="34" charset="-122"/>
                                </a:rPr>
                              </m:ctrlPr>
                            </m:mPr>
                            <m:m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𝑋</m:t>
                                    </m:r>
                                  </m:e>
                                  <m:sub>
                                    <m:r>
                                      <a:rPr lang="en-US" altLang="zh-CN" sz="1600">
                                        <a:latin typeface="Cambria Math" panose="02040503050406030204" pitchFamily="18" charset="0"/>
                                        <a:ea typeface="Arial Unicode MS" pitchFamily="34" charset="-122"/>
                                      </a:rPr>
                                      <m:t>𝑅</m:t>
                                    </m:r>
                                  </m:sub>
                                </m:sSub>
                              </m:e>
                            </m:mr>
                            <m:mr>
                              <m:e>
                                <m:sSub>
                                  <m:sSubPr>
                                    <m:ctrlPr>
                                      <a:rPr lang="en-US" altLang="zh-CN" sz="1600" i="1">
                                        <a:latin typeface="Cambria Math" panose="02040503050406030204" pitchFamily="18" charset="0"/>
                                        <a:ea typeface="Arial Unicode MS" pitchFamily="34" charset="-122"/>
                                      </a:rPr>
                                    </m:ctrlPr>
                                  </m:sSubPr>
                                  <m:e>
                                    <m:r>
                                      <a:rPr lang="en-US" altLang="zh-CN" sz="1600">
                                        <a:latin typeface="Cambria Math" panose="02040503050406030204" pitchFamily="18" charset="0"/>
                                        <a:ea typeface="Arial Unicode MS" pitchFamily="34" charset="-122"/>
                                      </a:rPr>
                                      <m:t>𝑌</m:t>
                                    </m:r>
                                  </m:e>
                                  <m:sub>
                                    <m:r>
                                      <a:rPr lang="en-US" altLang="zh-CN" sz="1600">
                                        <a:latin typeface="Cambria Math" panose="02040503050406030204" pitchFamily="18" charset="0"/>
                                        <a:ea typeface="Arial Unicode MS" pitchFamily="34" charset="-122"/>
                                      </a:rPr>
                                      <m:t>𝑖</m:t>
                                    </m:r>
                                  </m:sub>
                                </m:sSub>
                              </m:e>
                            </m:mr>
                          </m:m>
                        </m:e>
                      </m:d>
                    </m:oMath>
                  </a14:m>
                  <a:r>
                    <a:rPr lang="zh-CN" altLang="en-US" sz="1600" kern="0" dirty="0">
                      <a:latin typeface="微软雅黑" panose="020B0503020204020204" pitchFamily="34" charset="-122"/>
                      <a:ea typeface="微软雅黑" panose="020B0503020204020204" pitchFamily="34" charset="-122"/>
                    </a:rPr>
                    <a:t> </a:t>
                  </a:r>
                  <a:endParaRPr lang="en-US" altLang="zh-CN" sz="1600" dirty="0">
                    <a:ea typeface="Arial Unicode MS" pitchFamily="34" charset="-122"/>
                  </a:endParaRPr>
                </a:p>
              </p:txBody>
            </p:sp>
          </mc:Choice>
          <mc:Fallback xmlns="">
            <p:sp>
              <p:nvSpPr>
                <p:cNvPr id="163" name="矩形 162"/>
                <p:cNvSpPr>
                  <a:spLocks noRot="1" noChangeAspect="1" noMove="1" noResize="1" noEditPoints="1" noAdjustHandles="1" noChangeArrowheads="1" noChangeShapeType="1" noTextEdit="1"/>
                </p:cNvSpPr>
                <p:nvPr/>
              </p:nvSpPr>
              <p:spPr>
                <a:xfrm>
                  <a:off x="-9844" y="1548085"/>
                  <a:ext cx="3586033" cy="2484013"/>
                </a:xfrm>
                <a:prstGeom prst="rect">
                  <a:avLst/>
                </a:prstGeom>
                <a:blipFill>
                  <a:blip r:embed="rId3"/>
                  <a:stretch>
                    <a:fillRect t="-1966"/>
                  </a:stretch>
                </a:blipFill>
              </p:spPr>
              <p:txBody>
                <a:bodyPr/>
                <a:lstStyle/>
                <a:p>
                  <a:r>
                    <a:rPr lang="zh-CN" altLang="en-US">
                      <a:noFill/>
                    </a:rPr>
                    <a:t> </a:t>
                  </a:r>
                </a:p>
              </p:txBody>
            </p:sp>
          </mc:Fallback>
        </mc:AlternateContent>
        <p:sp>
          <p:nvSpPr>
            <p:cNvPr id="165" name="矩形 164"/>
            <p:cNvSpPr/>
            <p:nvPr/>
          </p:nvSpPr>
          <p:spPr>
            <a:xfrm>
              <a:off x="557407" y="2878322"/>
              <a:ext cx="2929204" cy="11343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11/17</a:t>
            </a:r>
          </a:p>
        </p:txBody>
      </p:sp>
      <p:grpSp>
        <p:nvGrpSpPr>
          <p:cNvPr id="367" name="组合 366"/>
          <p:cNvGrpSpPr/>
          <p:nvPr/>
        </p:nvGrpSpPr>
        <p:grpSpPr>
          <a:xfrm>
            <a:off x="4830930" y="3229344"/>
            <a:ext cx="2319384" cy="2937032"/>
            <a:chOff x="2934253" y="4097106"/>
            <a:chExt cx="1865074" cy="2390408"/>
          </a:xfrm>
        </p:grpSpPr>
        <p:grpSp>
          <p:nvGrpSpPr>
            <p:cNvPr id="368" name="组合 367"/>
            <p:cNvGrpSpPr/>
            <p:nvPr/>
          </p:nvGrpSpPr>
          <p:grpSpPr>
            <a:xfrm>
              <a:off x="2934253" y="4097106"/>
              <a:ext cx="1865074" cy="2390408"/>
              <a:chOff x="2799943" y="3921595"/>
              <a:chExt cx="1385645" cy="2390408"/>
            </a:xfrm>
          </p:grpSpPr>
          <p:grpSp>
            <p:nvGrpSpPr>
              <p:cNvPr id="373" name="组合 372"/>
              <p:cNvGrpSpPr/>
              <p:nvPr/>
            </p:nvGrpSpPr>
            <p:grpSpPr>
              <a:xfrm>
                <a:off x="2799943" y="3921595"/>
                <a:ext cx="1385645" cy="2390408"/>
                <a:chOff x="2928228" y="3912969"/>
                <a:chExt cx="1385645" cy="2390408"/>
              </a:xfrm>
            </p:grpSpPr>
            <p:grpSp>
              <p:nvGrpSpPr>
                <p:cNvPr id="376" name="组合 375"/>
                <p:cNvGrpSpPr/>
                <p:nvPr/>
              </p:nvGrpSpPr>
              <p:grpSpPr>
                <a:xfrm>
                  <a:off x="2928228" y="4465067"/>
                  <a:ext cx="1385645" cy="1838310"/>
                  <a:chOff x="3901619" y="4426759"/>
                  <a:chExt cx="1385645" cy="1838310"/>
                </a:xfrm>
              </p:grpSpPr>
              <p:grpSp>
                <p:nvGrpSpPr>
                  <p:cNvPr id="379" name="组合 378"/>
                  <p:cNvGrpSpPr/>
                  <p:nvPr/>
                </p:nvGrpSpPr>
                <p:grpSpPr>
                  <a:xfrm>
                    <a:off x="3901619" y="4533610"/>
                    <a:ext cx="1385645" cy="1624609"/>
                    <a:chOff x="6300110" y="3192550"/>
                    <a:chExt cx="2209824" cy="2408757"/>
                  </a:xfrm>
                </p:grpSpPr>
                <p:grpSp>
                  <p:nvGrpSpPr>
                    <p:cNvPr id="386" name="组合 385"/>
                    <p:cNvGrpSpPr/>
                    <p:nvPr/>
                  </p:nvGrpSpPr>
                  <p:grpSpPr>
                    <a:xfrm>
                      <a:off x="6300110" y="3192550"/>
                      <a:ext cx="1842052" cy="2408757"/>
                      <a:chOff x="5382883" y="3055284"/>
                      <a:chExt cx="1842052" cy="2408757"/>
                    </a:xfrm>
                  </p:grpSpPr>
                  <p:grpSp>
                    <p:nvGrpSpPr>
                      <p:cNvPr id="391" name="组合 390"/>
                      <p:cNvGrpSpPr/>
                      <p:nvPr/>
                    </p:nvGrpSpPr>
                    <p:grpSpPr>
                      <a:xfrm>
                        <a:off x="5769346" y="3055284"/>
                        <a:ext cx="1455589" cy="2408757"/>
                        <a:chOff x="5769346" y="3055284"/>
                        <a:chExt cx="1455589" cy="2408757"/>
                      </a:xfrm>
                    </p:grpSpPr>
                    <p:sp>
                      <p:nvSpPr>
                        <p:cNvPr id="401" name="矩形 400"/>
                        <p:cNvSpPr/>
                        <p:nvPr/>
                      </p:nvSpPr>
                      <p:spPr>
                        <a:xfrm>
                          <a:off x="5769346" y="3055284"/>
                          <a:ext cx="1455589" cy="240875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spcBef>
                              <a:spcPts val="12000"/>
                            </a:spcBef>
                          </a:pPr>
                          <a:endParaRPr lang="en-US" altLang="zh-CN" sz="1200" dirty="0"/>
                        </a:p>
                        <a:p>
                          <a:pPr algn="ctr">
                            <a:spcBef>
                              <a:spcPts val="12000"/>
                            </a:spcBef>
                          </a:pPr>
                          <a:r>
                            <a:rPr lang="zh-CN" altLang="en-US" sz="1600" dirty="0"/>
                            <a:t>旋转单元</a:t>
                          </a:r>
                          <a:endParaRPr lang="en-US" altLang="zh-CN" sz="1600" dirty="0"/>
                        </a:p>
                      </p:txBody>
                    </p:sp>
                    <p:sp>
                      <p:nvSpPr>
                        <p:cNvPr id="402" name="矩形 401"/>
                        <p:cNvSpPr/>
                        <p:nvPr/>
                      </p:nvSpPr>
                      <p:spPr>
                        <a:xfrm>
                          <a:off x="6017698" y="3269059"/>
                          <a:ext cx="562465" cy="288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&gt;&gt;</a:t>
                          </a:r>
                          <a:endParaRPr lang="zh-CN" altLang="en-US" dirty="0">
                            <a:solidFill>
                              <a:schemeClr val="tx1"/>
                            </a:solidFill>
                          </a:endParaRPr>
                        </a:p>
                      </p:txBody>
                    </p:sp>
                    <p:sp>
                      <p:nvSpPr>
                        <p:cNvPr id="403" name="矩形 402"/>
                        <p:cNvSpPr/>
                        <p:nvPr/>
                      </p:nvSpPr>
                      <p:spPr>
                        <a:xfrm>
                          <a:off x="6017699" y="3705242"/>
                          <a:ext cx="562465" cy="288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&gt;&gt;</a:t>
                          </a:r>
                          <a:endParaRPr lang="zh-CN" altLang="en-US" dirty="0">
                            <a:solidFill>
                              <a:schemeClr val="tx1"/>
                            </a:solidFill>
                          </a:endParaRPr>
                        </a:p>
                      </p:txBody>
                    </p:sp>
                    <p:grpSp>
                      <p:nvGrpSpPr>
                        <p:cNvPr id="404" name="组合 403"/>
                        <p:cNvGrpSpPr/>
                        <p:nvPr/>
                      </p:nvGrpSpPr>
                      <p:grpSpPr>
                        <a:xfrm>
                          <a:off x="6076951" y="4137103"/>
                          <a:ext cx="475340" cy="440711"/>
                          <a:chOff x="6076951" y="4124684"/>
                          <a:chExt cx="475340" cy="662434"/>
                        </a:xfrm>
                      </p:grpSpPr>
                      <p:cxnSp>
                        <p:nvCxnSpPr>
                          <p:cNvPr id="415" name="直接连接符 414"/>
                          <p:cNvCxnSpPr/>
                          <p:nvPr/>
                        </p:nvCxnSpPr>
                        <p:spPr>
                          <a:xfrm>
                            <a:off x="6076951" y="4166049"/>
                            <a:ext cx="24272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16" name="直接连接符 415"/>
                          <p:cNvCxnSpPr/>
                          <p:nvPr/>
                        </p:nvCxnSpPr>
                        <p:spPr>
                          <a:xfrm>
                            <a:off x="6319678" y="4166049"/>
                            <a:ext cx="229242" cy="3060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416"/>
                          <p:cNvCxnSpPr/>
                          <p:nvPr/>
                        </p:nvCxnSpPr>
                        <p:spPr>
                          <a:xfrm>
                            <a:off x="6076951" y="4166049"/>
                            <a:ext cx="0" cy="153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417"/>
                          <p:cNvCxnSpPr/>
                          <p:nvPr/>
                        </p:nvCxnSpPr>
                        <p:spPr>
                          <a:xfrm>
                            <a:off x="6076951" y="4323567"/>
                            <a:ext cx="104507" cy="1395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p:nvPr/>
                        </p:nvCxnSpPr>
                        <p:spPr>
                          <a:xfrm flipH="1">
                            <a:off x="6076951" y="4467583"/>
                            <a:ext cx="104507" cy="1395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直接连接符 419"/>
                          <p:cNvCxnSpPr/>
                          <p:nvPr/>
                        </p:nvCxnSpPr>
                        <p:spPr>
                          <a:xfrm>
                            <a:off x="6076951" y="4607099"/>
                            <a:ext cx="0" cy="180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直接连接符 420"/>
                          <p:cNvCxnSpPr/>
                          <p:nvPr/>
                        </p:nvCxnSpPr>
                        <p:spPr>
                          <a:xfrm flipH="1">
                            <a:off x="6319678" y="4467583"/>
                            <a:ext cx="232613" cy="3105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p:nvPr/>
                        </p:nvCxnSpPr>
                        <p:spPr>
                          <a:xfrm flipH="1">
                            <a:off x="6076951" y="4787118"/>
                            <a:ext cx="2427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3" name="文本框 422"/>
                          <p:cNvSpPr txBox="1"/>
                          <p:nvPr/>
                        </p:nvSpPr>
                        <p:spPr>
                          <a:xfrm>
                            <a:off x="6142686" y="4124684"/>
                            <a:ext cx="402863" cy="614079"/>
                          </a:xfrm>
                          <a:prstGeom prst="rect">
                            <a:avLst/>
                          </a:prstGeom>
                          <a:noFill/>
                        </p:spPr>
                        <p:txBody>
                          <a:bodyPr wrap="square" rtlCol="0">
                            <a:spAutoFit/>
                          </a:bodyPr>
                          <a:lstStyle/>
                          <a:p>
                            <a:r>
                              <a:rPr lang="en-US" altLang="zh-CN" sz="1600" dirty="0"/>
                              <a:t>+</a:t>
                            </a:r>
                            <a:endParaRPr lang="zh-CN" altLang="en-US" sz="1600" dirty="0"/>
                          </a:p>
                        </p:txBody>
                      </p:sp>
                    </p:grpSp>
                    <p:grpSp>
                      <p:nvGrpSpPr>
                        <p:cNvPr id="405" name="组合 404"/>
                        <p:cNvGrpSpPr/>
                        <p:nvPr/>
                      </p:nvGrpSpPr>
                      <p:grpSpPr>
                        <a:xfrm>
                          <a:off x="6083373" y="4708990"/>
                          <a:ext cx="475340" cy="423918"/>
                          <a:chOff x="6076951" y="4149925"/>
                          <a:chExt cx="475340" cy="637193"/>
                        </a:xfrm>
                      </p:grpSpPr>
                      <p:cxnSp>
                        <p:nvCxnSpPr>
                          <p:cNvPr id="406" name="直接连接符 405"/>
                          <p:cNvCxnSpPr/>
                          <p:nvPr/>
                        </p:nvCxnSpPr>
                        <p:spPr>
                          <a:xfrm>
                            <a:off x="6076951" y="4166049"/>
                            <a:ext cx="242726"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07" name="直接连接符 406"/>
                          <p:cNvCxnSpPr/>
                          <p:nvPr/>
                        </p:nvCxnSpPr>
                        <p:spPr>
                          <a:xfrm>
                            <a:off x="6319678" y="4166049"/>
                            <a:ext cx="229242" cy="3060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p:nvPr/>
                        </p:nvCxnSpPr>
                        <p:spPr>
                          <a:xfrm>
                            <a:off x="6076951" y="4166049"/>
                            <a:ext cx="0" cy="1530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p:nvPr/>
                        </p:nvCxnSpPr>
                        <p:spPr>
                          <a:xfrm>
                            <a:off x="6076951" y="4323567"/>
                            <a:ext cx="104507" cy="1395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直接连接符 409"/>
                          <p:cNvCxnSpPr/>
                          <p:nvPr/>
                        </p:nvCxnSpPr>
                        <p:spPr>
                          <a:xfrm flipH="1">
                            <a:off x="6076951" y="4467583"/>
                            <a:ext cx="104507" cy="1395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p:nvPr/>
                        </p:nvCxnSpPr>
                        <p:spPr>
                          <a:xfrm>
                            <a:off x="6076951" y="4607099"/>
                            <a:ext cx="0" cy="1800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p:nvPr/>
                        </p:nvCxnSpPr>
                        <p:spPr>
                          <a:xfrm flipH="1">
                            <a:off x="6319678" y="4467583"/>
                            <a:ext cx="232613" cy="3105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p:nvPr/>
                        </p:nvCxnSpPr>
                        <p:spPr>
                          <a:xfrm flipH="1">
                            <a:off x="6076951" y="4787118"/>
                            <a:ext cx="24272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4" name="文本框 413"/>
                          <p:cNvSpPr txBox="1"/>
                          <p:nvPr/>
                        </p:nvSpPr>
                        <p:spPr>
                          <a:xfrm>
                            <a:off x="6140410" y="4149925"/>
                            <a:ext cx="320264" cy="617318"/>
                          </a:xfrm>
                          <a:prstGeom prst="rect">
                            <a:avLst/>
                          </a:prstGeom>
                          <a:noFill/>
                        </p:spPr>
                        <p:txBody>
                          <a:bodyPr wrap="square" rtlCol="0">
                            <a:spAutoFit/>
                          </a:bodyPr>
                          <a:lstStyle/>
                          <a:p>
                            <a:r>
                              <a:rPr lang="en-US" altLang="zh-CN" sz="1600" dirty="0"/>
                              <a:t>+</a:t>
                            </a:r>
                            <a:endParaRPr lang="zh-CN" altLang="en-US" sz="1600" dirty="0"/>
                          </a:p>
                        </p:txBody>
                      </p:sp>
                    </p:grpSp>
                  </p:grpSp>
                  <p:grpSp>
                    <p:nvGrpSpPr>
                      <p:cNvPr id="392" name="组合 391"/>
                      <p:cNvGrpSpPr/>
                      <p:nvPr/>
                    </p:nvGrpSpPr>
                    <p:grpSpPr>
                      <a:xfrm>
                        <a:off x="5382883" y="3417575"/>
                        <a:ext cx="700490" cy="1655451"/>
                        <a:chOff x="5382883" y="3417575"/>
                        <a:chExt cx="700490" cy="1655451"/>
                      </a:xfrm>
                    </p:grpSpPr>
                    <p:cxnSp>
                      <p:nvCxnSpPr>
                        <p:cNvPr id="393" name="直接连接符 392"/>
                        <p:cNvCxnSpPr/>
                        <p:nvPr/>
                      </p:nvCxnSpPr>
                      <p:spPr>
                        <a:xfrm>
                          <a:off x="5382883" y="3426576"/>
                          <a:ext cx="63481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4" name="直接连接符 393"/>
                        <p:cNvCxnSpPr/>
                        <p:nvPr/>
                      </p:nvCxnSpPr>
                      <p:spPr>
                        <a:xfrm>
                          <a:off x="5382883" y="3849257"/>
                          <a:ext cx="63481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5" name="直接连接符 394"/>
                        <p:cNvCxnSpPr/>
                        <p:nvPr/>
                      </p:nvCxnSpPr>
                      <p:spPr>
                        <a:xfrm>
                          <a:off x="5382883" y="4215522"/>
                          <a:ext cx="69406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6" name="直接连接符 395"/>
                        <p:cNvCxnSpPr/>
                        <p:nvPr/>
                      </p:nvCxnSpPr>
                      <p:spPr>
                        <a:xfrm>
                          <a:off x="5963292" y="4521010"/>
                          <a:ext cx="1136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7" name="直接连接符 396"/>
                        <p:cNvCxnSpPr/>
                        <p:nvPr/>
                      </p:nvCxnSpPr>
                      <p:spPr>
                        <a:xfrm>
                          <a:off x="5391509" y="4773574"/>
                          <a:ext cx="691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8" name="直接连接符 397"/>
                        <p:cNvCxnSpPr/>
                        <p:nvPr/>
                      </p:nvCxnSpPr>
                      <p:spPr>
                        <a:xfrm>
                          <a:off x="5853754" y="5073026"/>
                          <a:ext cx="22319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9" name="直接连接符 398"/>
                        <p:cNvCxnSpPr/>
                        <p:nvPr/>
                      </p:nvCxnSpPr>
                      <p:spPr>
                        <a:xfrm flipV="1">
                          <a:off x="5963292" y="3417575"/>
                          <a:ext cx="0" cy="1103435"/>
                        </a:xfrm>
                        <a:prstGeom prst="line">
                          <a:avLst/>
                        </a:prstGeom>
                        <a:ln w="19050"/>
                      </p:spPr>
                      <p:style>
                        <a:lnRef idx="1">
                          <a:schemeClr val="dk1"/>
                        </a:lnRef>
                        <a:fillRef idx="0">
                          <a:schemeClr val="dk1"/>
                        </a:fillRef>
                        <a:effectRef idx="0">
                          <a:schemeClr val="dk1"/>
                        </a:effectRef>
                        <a:fontRef idx="minor">
                          <a:schemeClr val="tx1"/>
                        </a:fontRef>
                      </p:style>
                    </p:cxnSp>
                    <p:cxnSp>
                      <p:nvCxnSpPr>
                        <p:cNvPr id="400" name="直接连接符 399"/>
                        <p:cNvCxnSpPr/>
                        <p:nvPr/>
                      </p:nvCxnSpPr>
                      <p:spPr>
                        <a:xfrm flipV="1">
                          <a:off x="5853754" y="3849258"/>
                          <a:ext cx="0" cy="1223768"/>
                        </a:xfrm>
                        <a:prstGeom prst="line">
                          <a:avLst/>
                        </a:prstGeom>
                        <a:ln w="19050"/>
                      </p:spPr>
                      <p:style>
                        <a:lnRef idx="1">
                          <a:schemeClr val="dk1"/>
                        </a:lnRef>
                        <a:fillRef idx="0">
                          <a:schemeClr val="dk1"/>
                        </a:fillRef>
                        <a:effectRef idx="0">
                          <a:schemeClr val="dk1"/>
                        </a:effectRef>
                        <a:fontRef idx="minor">
                          <a:schemeClr val="tx1"/>
                        </a:fontRef>
                      </p:style>
                    </p:cxnSp>
                  </p:grpSp>
                </p:grpSp>
                <p:cxnSp>
                  <p:nvCxnSpPr>
                    <p:cNvPr id="387" name="直接连接符 386"/>
                    <p:cNvCxnSpPr>
                      <a:cxnSpLocks/>
                      <a:stCxn id="402" idx="3"/>
                    </p:cNvCxnSpPr>
                    <p:nvPr/>
                  </p:nvCxnSpPr>
                  <p:spPr>
                    <a:xfrm>
                      <a:off x="7497391" y="3550343"/>
                      <a:ext cx="10125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8" name="直接连接符 387"/>
                    <p:cNvCxnSpPr>
                      <a:cxnSpLocks/>
                      <a:stCxn id="403" idx="3"/>
                    </p:cNvCxnSpPr>
                    <p:nvPr/>
                  </p:nvCxnSpPr>
                  <p:spPr>
                    <a:xfrm>
                      <a:off x="7497391" y="3986525"/>
                      <a:ext cx="1012543" cy="3896"/>
                    </a:xfrm>
                    <a:prstGeom prst="line">
                      <a:avLst/>
                    </a:prstGeom>
                    <a:ln w="19050"/>
                  </p:spPr>
                  <p:style>
                    <a:lnRef idx="1">
                      <a:schemeClr val="dk1"/>
                    </a:lnRef>
                    <a:fillRef idx="0">
                      <a:schemeClr val="dk1"/>
                    </a:fillRef>
                    <a:effectRef idx="0">
                      <a:schemeClr val="dk1"/>
                    </a:effectRef>
                    <a:fontRef idx="minor">
                      <a:schemeClr val="tx1"/>
                    </a:fontRef>
                  </p:style>
                </p:cxnSp>
                <p:cxnSp>
                  <p:nvCxnSpPr>
                    <p:cNvPr id="389" name="直接连接符 388"/>
                    <p:cNvCxnSpPr/>
                    <p:nvPr/>
                  </p:nvCxnSpPr>
                  <p:spPr>
                    <a:xfrm>
                      <a:off x="7466146" y="4509040"/>
                      <a:ext cx="104378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90" name="直接连接符 389"/>
                    <p:cNvCxnSpPr/>
                    <p:nvPr/>
                  </p:nvCxnSpPr>
                  <p:spPr>
                    <a:xfrm>
                      <a:off x="7466146" y="5054597"/>
                      <a:ext cx="1043786"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80" name="组合 379"/>
                  <p:cNvGrpSpPr/>
                  <p:nvPr/>
                </p:nvGrpSpPr>
                <p:grpSpPr>
                  <a:xfrm>
                    <a:off x="4024791" y="4426759"/>
                    <a:ext cx="1148950" cy="1838310"/>
                    <a:chOff x="3946933" y="4404587"/>
                    <a:chExt cx="1242332" cy="1882654"/>
                  </a:xfrm>
                </p:grpSpPr>
                <p:cxnSp>
                  <p:nvCxnSpPr>
                    <p:cNvPr id="381" name="直接连接符 380"/>
                    <p:cNvCxnSpPr/>
                    <p:nvPr/>
                  </p:nvCxnSpPr>
                  <p:spPr>
                    <a:xfrm>
                      <a:off x="3947480" y="4404587"/>
                      <a:ext cx="124178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5189265" y="4404587"/>
                      <a:ext cx="0" cy="18826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83" name="组合 382"/>
                    <p:cNvGrpSpPr/>
                    <p:nvPr/>
                  </p:nvGrpSpPr>
                  <p:grpSpPr>
                    <a:xfrm rot="10800000">
                      <a:off x="3946933" y="4404587"/>
                      <a:ext cx="1241783" cy="1882654"/>
                      <a:chOff x="4099880" y="4556987"/>
                      <a:chExt cx="1241783" cy="1882654"/>
                    </a:xfrm>
                  </p:grpSpPr>
                  <p:cxnSp>
                    <p:nvCxnSpPr>
                      <p:cNvPr id="384" name="直接连接符 383"/>
                      <p:cNvCxnSpPr/>
                      <p:nvPr/>
                    </p:nvCxnSpPr>
                    <p:spPr>
                      <a:xfrm>
                        <a:off x="4099880" y="4556987"/>
                        <a:ext cx="124178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5" name="直接连接符 384"/>
                      <p:cNvCxnSpPr/>
                      <p:nvPr/>
                    </p:nvCxnSpPr>
                    <p:spPr>
                      <a:xfrm>
                        <a:off x="5341662" y="4556987"/>
                        <a:ext cx="0" cy="18826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grpSp>
            <p:cxnSp>
              <p:nvCxnSpPr>
                <p:cNvPr id="377" name="直接连接符 376"/>
                <p:cNvCxnSpPr>
                  <a:cxnSpLocks/>
                </p:cNvCxnSpPr>
                <p:nvPr/>
              </p:nvCxnSpPr>
              <p:spPr>
                <a:xfrm flipH="1">
                  <a:off x="3048002" y="3912969"/>
                  <a:ext cx="335039" cy="5520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8" name="直接连接符 377"/>
                <p:cNvCxnSpPr>
                  <a:cxnSpLocks/>
                </p:cNvCxnSpPr>
                <p:nvPr/>
              </p:nvCxnSpPr>
              <p:spPr>
                <a:xfrm>
                  <a:off x="3806470" y="3916502"/>
                  <a:ext cx="393375" cy="54732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374" name="直接连接符 373"/>
              <p:cNvCxnSpPr>
                <a:cxnSpLocks/>
                <a:stCxn id="401" idx="0"/>
              </p:cNvCxnSpPr>
              <p:nvPr/>
            </p:nvCxnSpPr>
            <p:spPr>
              <a:xfrm flipV="1">
                <a:off x="3498626" y="4239817"/>
                <a:ext cx="2" cy="340727"/>
              </a:xfrm>
              <a:prstGeom prst="line">
                <a:avLst/>
              </a:prstGeom>
              <a:ln w="19050"/>
            </p:spPr>
            <p:style>
              <a:lnRef idx="1">
                <a:schemeClr val="dk1"/>
              </a:lnRef>
              <a:fillRef idx="0">
                <a:schemeClr val="dk1"/>
              </a:fillRef>
              <a:effectRef idx="0">
                <a:schemeClr val="dk1"/>
              </a:effectRef>
              <a:fontRef idx="minor">
                <a:schemeClr val="tx1"/>
              </a:fontRef>
            </p:style>
          </p:cxnSp>
          <p:sp>
            <p:nvSpPr>
              <p:cNvPr id="375" name="文本框 374"/>
              <p:cNvSpPr txBox="1"/>
              <p:nvPr/>
            </p:nvSpPr>
            <p:spPr>
              <a:xfrm>
                <a:off x="3461945" y="4209436"/>
                <a:ext cx="417452" cy="263019"/>
              </a:xfrm>
              <a:prstGeom prst="rect">
                <a:avLst/>
              </a:prstGeom>
              <a:noFill/>
            </p:spPr>
            <p:txBody>
              <a:bodyPr wrap="square" rtlCol="0">
                <a:spAutoFit/>
              </a:bodyPr>
              <a:lstStyle/>
              <a:p>
                <a:pPr algn="ctr"/>
                <a:r>
                  <a:rPr lang="en-US" altLang="zh-CN" sz="1500" dirty="0"/>
                  <a:t>sign</a:t>
                </a:r>
                <a:endParaRPr lang="zh-CN" altLang="en-US" sz="1500" dirty="0"/>
              </a:p>
            </p:txBody>
          </p:sp>
        </p:grpSp>
        <p:sp>
          <p:nvSpPr>
            <p:cNvPr id="369" name="矩形 368"/>
            <p:cNvSpPr/>
            <p:nvPr/>
          </p:nvSpPr>
          <p:spPr>
            <a:xfrm>
              <a:off x="4056457" y="4908216"/>
              <a:ext cx="370840" cy="197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reg</a:t>
              </a:r>
              <a:endParaRPr lang="zh-CN" altLang="en-US" sz="1200" dirty="0">
                <a:solidFill>
                  <a:schemeClr val="tx1"/>
                </a:solidFill>
              </a:endParaRPr>
            </a:p>
          </p:txBody>
        </p:sp>
        <p:sp>
          <p:nvSpPr>
            <p:cNvPr id="370" name="矩形 369"/>
            <p:cNvSpPr/>
            <p:nvPr/>
          </p:nvSpPr>
          <p:spPr>
            <a:xfrm>
              <a:off x="4056457" y="5202404"/>
              <a:ext cx="370840" cy="197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reg</a:t>
              </a:r>
              <a:endParaRPr lang="zh-CN" altLang="en-US" sz="1200" dirty="0">
                <a:solidFill>
                  <a:schemeClr val="tx1"/>
                </a:solidFill>
              </a:endParaRPr>
            </a:p>
          </p:txBody>
        </p:sp>
        <p:sp>
          <p:nvSpPr>
            <p:cNvPr id="371" name="矩形 370"/>
            <p:cNvSpPr/>
            <p:nvPr/>
          </p:nvSpPr>
          <p:spPr>
            <a:xfrm>
              <a:off x="4054104" y="5554356"/>
              <a:ext cx="370840" cy="197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reg</a:t>
              </a:r>
              <a:endParaRPr lang="zh-CN" altLang="en-US" sz="1200" dirty="0">
                <a:solidFill>
                  <a:schemeClr val="tx1"/>
                </a:solidFill>
              </a:endParaRPr>
            </a:p>
          </p:txBody>
        </p:sp>
        <p:sp>
          <p:nvSpPr>
            <p:cNvPr id="372" name="矩形 371"/>
            <p:cNvSpPr/>
            <p:nvPr/>
          </p:nvSpPr>
          <p:spPr>
            <a:xfrm>
              <a:off x="4060176" y="5915549"/>
              <a:ext cx="370840" cy="197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reg</a:t>
              </a:r>
              <a:endParaRPr lang="zh-CN" altLang="en-US" sz="1200" dirty="0">
                <a:solidFill>
                  <a:schemeClr val="tx1"/>
                </a:solidFill>
              </a:endParaRPr>
            </a:p>
          </p:txBody>
        </p:sp>
      </p:grpSp>
      <p:pic>
        <p:nvPicPr>
          <p:cNvPr id="142" name="图片 141" descr="D:\毕设\大四下\lunwen\图片\流水线.png">
            <a:extLst>
              <a:ext uri="{FF2B5EF4-FFF2-40B4-BE49-F238E27FC236}">
                <a16:creationId xmlns:a16="http://schemas.microsoft.com/office/drawing/2014/main" xmlns="" id="{88C1B2C6-F47C-4F39-858E-CE78EBF9919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935" y="835362"/>
            <a:ext cx="7674260" cy="2448256"/>
          </a:xfrm>
          <a:prstGeom prst="rect">
            <a:avLst/>
          </a:prstGeom>
          <a:noFill/>
          <a:ln>
            <a:noFill/>
          </a:ln>
        </p:spPr>
      </p:pic>
    </p:spTree>
    <p:extLst>
      <p:ext uri="{BB962C8B-B14F-4D97-AF65-F5344CB8AC3E}">
        <p14:creationId xmlns:p14="http://schemas.microsoft.com/office/powerpoint/2010/main" val="14705286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86563"/>
          </a:xfrm>
        </p:spPr>
        <p:txBody>
          <a:bodyPr/>
          <a:lstStyle/>
          <a:p>
            <a:r>
              <a:rPr lang="zh-CN" altLang="en-US" sz="3600" dirty="0">
                <a:latin typeface="黑体" panose="02010609060101010101" pitchFamily="49" charset="-122"/>
                <a:ea typeface="黑体" panose="02010609060101010101" pitchFamily="49" charset="-122"/>
              </a:rPr>
              <a:t>进展情况</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功能性仿真</a:t>
            </a:r>
          </a:p>
        </p:txBody>
      </p:sp>
      <p:grpSp>
        <p:nvGrpSpPr>
          <p:cNvPr id="86" name="组合 85"/>
          <p:cNvGrpSpPr/>
          <p:nvPr/>
        </p:nvGrpSpPr>
        <p:grpSpPr>
          <a:xfrm>
            <a:off x="1243326" y="1930351"/>
            <a:ext cx="6716110" cy="1475210"/>
            <a:chOff x="3132128" y="1795894"/>
            <a:chExt cx="6781376" cy="1618240"/>
          </a:xfrm>
        </p:grpSpPr>
        <p:sp>
          <p:nvSpPr>
            <p:cNvPr id="85" name="矩形 84"/>
            <p:cNvSpPr/>
            <p:nvPr/>
          </p:nvSpPr>
          <p:spPr>
            <a:xfrm>
              <a:off x="3132128" y="1795894"/>
              <a:ext cx="945618" cy="16182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4" name="组合 83"/>
            <p:cNvGrpSpPr/>
            <p:nvPr/>
          </p:nvGrpSpPr>
          <p:grpSpPr>
            <a:xfrm>
              <a:off x="3140807" y="1795894"/>
              <a:ext cx="6772697" cy="1618240"/>
              <a:chOff x="587186" y="1795894"/>
              <a:chExt cx="6772697" cy="1618240"/>
            </a:xfrm>
          </p:grpSpPr>
          <p:sp>
            <p:nvSpPr>
              <p:cNvPr id="30" name="文本框 29"/>
              <p:cNvSpPr txBox="1"/>
              <p:nvPr/>
            </p:nvSpPr>
            <p:spPr>
              <a:xfrm>
                <a:off x="589332" y="1840122"/>
                <a:ext cx="922629" cy="261610"/>
              </a:xfrm>
              <a:prstGeom prst="rect">
                <a:avLst/>
              </a:prstGeom>
              <a:noFill/>
            </p:spPr>
            <p:txBody>
              <a:bodyPr wrap="square" rtlCol="0">
                <a:spAutoFit/>
              </a:bodyPr>
              <a:lstStyle/>
              <a:p>
                <a:r>
                  <a:rPr lang="zh-CN" altLang="en-US" sz="1100" dirty="0">
                    <a:solidFill>
                      <a:schemeClr val="bg1"/>
                    </a:solidFill>
                  </a:rPr>
                  <a:t>时钟</a:t>
                </a:r>
              </a:p>
            </p:txBody>
          </p:sp>
          <p:sp>
            <p:nvSpPr>
              <p:cNvPr id="36" name="文本框 35"/>
              <p:cNvSpPr txBox="1"/>
              <p:nvPr/>
            </p:nvSpPr>
            <p:spPr>
              <a:xfrm>
                <a:off x="589332" y="2051160"/>
                <a:ext cx="912204" cy="261610"/>
              </a:xfrm>
              <a:prstGeom prst="rect">
                <a:avLst/>
              </a:prstGeom>
              <a:noFill/>
            </p:spPr>
            <p:txBody>
              <a:bodyPr wrap="square" rtlCol="0">
                <a:spAutoFit/>
              </a:bodyPr>
              <a:lstStyle/>
              <a:p>
                <a:r>
                  <a:rPr lang="zh-CN" altLang="en-US" sz="1100" dirty="0">
                    <a:solidFill>
                      <a:schemeClr val="bg1"/>
                    </a:solidFill>
                  </a:rPr>
                  <a:t>频率控制字</a:t>
                </a:r>
              </a:p>
            </p:txBody>
          </p:sp>
          <p:cxnSp>
            <p:nvCxnSpPr>
              <p:cNvPr id="32" name="直接连接符 31"/>
              <p:cNvCxnSpPr>
                <a:cxnSpLocks/>
              </p:cNvCxnSpPr>
              <p:nvPr/>
            </p:nvCxnSpPr>
            <p:spPr>
              <a:xfrm flipH="1">
                <a:off x="589332" y="2056865"/>
                <a:ext cx="925582"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cxnSp>
            <p:nvCxnSpPr>
              <p:cNvPr id="55" name="直接连接符 54"/>
              <p:cNvCxnSpPr>
                <a:cxnSpLocks/>
              </p:cNvCxnSpPr>
              <p:nvPr/>
            </p:nvCxnSpPr>
            <p:spPr>
              <a:xfrm flipH="1">
                <a:off x="589332" y="2300305"/>
                <a:ext cx="925582"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cxnSp>
            <p:nvCxnSpPr>
              <p:cNvPr id="56" name="直接连接符 55"/>
              <p:cNvCxnSpPr>
                <a:cxnSpLocks/>
              </p:cNvCxnSpPr>
              <p:nvPr/>
            </p:nvCxnSpPr>
            <p:spPr>
              <a:xfrm flipH="1">
                <a:off x="589332" y="2523583"/>
                <a:ext cx="925582"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cxnSp>
            <p:nvCxnSpPr>
              <p:cNvPr id="57" name="直接连接符 56"/>
              <p:cNvCxnSpPr>
                <a:cxnSpLocks/>
              </p:cNvCxnSpPr>
              <p:nvPr/>
            </p:nvCxnSpPr>
            <p:spPr>
              <a:xfrm flipH="1">
                <a:off x="589332" y="2961105"/>
                <a:ext cx="925582"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cxnSp>
            <p:nvCxnSpPr>
              <p:cNvPr id="58" name="直接连接符 57"/>
              <p:cNvCxnSpPr>
                <a:cxnSpLocks/>
              </p:cNvCxnSpPr>
              <p:nvPr/>
            </p:nvCxnSpPr>
            <p:spPr>
              <a:xfrm flipH="1">
                <a:off x="589332" y="3384389"/>
                <a:ext cx="925582" cy="0"/>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sp>
            <p:nvSpPr>
              <p:cNvPr id="67" name="文本框 66"/>
              <p:cNvSpPr txBox="1"/>
              <p:nvPr/>
            </p:nvSpPr>
            <p:spPr>
              <a:xfrm>
                <a:off x="587186" y="2278186"/>
                <a:ext cx="914349" cy="261610"/>
              </a:xfrm>
              <a:prstGeom prst="rect">
                <a:avLst/>
              </a:prstGeom>
              <a:noFill/>
            </p:spPr>
            <p:txBody>
              <a:bodyPr wrap="square" rtlCol="0">
                <a:spAutoFit/>
              </a:bodyPr>
              <a:lstStyle/>
              <a:p>
                <a:r>
                  <a:rPr lang="zh-CN" altLang="en-US" sz="1100" dirty="0">
                    <a:solidFill>
                      <a:schemeClr val="bg1"/>
                    </a:solidFill>
                  </a:rPr>
                  <a:t>相位控制字</a:t>
                </a:r>
              </a:p>
            </p:txBody>
          </p:sp>
          <p:sp>
            <p:nvSpPr>
              <p:cNvPr id="68" name="文本框 67"/>
              <p:cNvSpPr txBox="1"/>
              <p:nvPr/>
            </p:nvSpPr>
            <p:spPr>
              <a:xfrm>
                <a:off x="589332" y="2614017"/>
                <a:ext cx="923968" cy="261610"/>
              </a:xfrm>
              <a:prstGeom prst="rect">
                <a:avLst/>
              </a:prstGeom>
              <a:noFill/>
            </p:spPr>
            <p:txBody>
              <a:bodyPr wrap="square" rtlCol="0">
                <a:spAutoFit/>
              </a:bodyPr>
              <a:lstStyle/>
              <a:p>
                <a:r>
                  <a:rPr lang="zh-CN" altLang="en-US" sz="1100" dirty="0">
                    <a:solidFill>
                      <a:schemeClr val="bg1"/>
                    </a:solidFill>
                  </a:rPr>
                  <a:t>输出波形</a:t>
                </a:r>
              </a:p>
            </p:txBody>
          </p:sp>
          <p:sp>
            <p:nvSpPr>
              <p:cNvPr id="69" name="文本框 68"/>
              <p:cNvSpPr txBox="1"/>
              <p:nvPr/>
            </p:nvSpPr>
            <p:spPr>
              <a:xfrm>
                <a:off x="589332" y="3053108"/>
                <a:ext cx="923968" cy="261610"/>
              </a:xfrm>
              <a:prstGeom prst="rect">
                <a:avLst/>
              </a:prstGeom>
              <a:noFill/>
            </p:spPr>
            <p:txBody>
              <a:bodyPr wrap="square" rtlCol="0">
                <a:spAutoFit/>
              </a:bodyPr>
              <a:lstStyle/>
              <a:p>
                <a:r>
                  <a:rPr lang="zh-CN" altLang="en-US" sz="1100" dirty="0">
                    <a:solidFill>
                      <a:schemeClr val="bg1"/>
                    </a:solidFill>
                  </a:rPr>
                  <a:t>生成相位</a:t>
                </a:r>
              </a:p>
            </p:txBody>
          </p:sp>
          <p:grpSp>
            <p:nvGrpSpPr>
              <p:cNvPr id="75" name="组合 74"/>
              <p:cNvGrpSpPr/>
              <p:nvPr/>
            </p:nvGrpSpPr>
            <p:grpSpPr>
              <a:xfrm>
                <a:off x="1514914" y="1795894"/>
                <a:ext cx="5844969" cy="1618240"/>
                <a:chOff x="1514914" y="1326470"/>
                <a:chExt cx="5844969" cy="1989956"/>
              </a:xfrm>
            </p:grpSpPr>
            <p:pic>
              <p:nvPicPr>
                <p:cNvPr id="17" name="图片 1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25379"/>
                <a:stretch/>
              </p:blipFill>
              <p:spPr>
                <a:xfrm>
                  <a:off x="1514914" y="2223870"/>
                  <a:ext cx="5844969" cy="1092556"/>
                </a:xfrm>
                <a:prstGeom prst="rect">
                  <a:avLst/>
                </a:prstGeom>
              </p:spPr>
            </p:pic>
            <p:pic>
              <p:nvPicPr>
                <p:cNvPr id="72" name="图片 71"/>
                <p:cNvPicPr>
                  <a:picLocks noChangeAspect="1"/>
                </p:cNvPicPr>
                <p:nvPr/>
              </p:nvPicPr>
              <p:blipFill rotWithShape="1">
                <a:blip r:embed="rId5">
                  <a:extLst>
                    <a:ext uri="{28A0092B-C50C-407E-A947-70E740481C1C}">
                      <a14:useLocalDpi xmlns:a14="http://schemas.microsoft.com/office/drawing/2010/main" val="0"/>
                    </a:ext>
                  </a:extLst>
                </a:blip>
                <a:srcRect b="74754"/>
                <a:stretch/>
              </p:blipFill>
              <p:spPr>
                <a:xfrm>
                  <a:off x="1514914" y="1326470"/>
                  <a:ext cx="5844969" cy="896281"/>
                </a:xfrm>
                <a:prstGeom prst="rect">
                  <a:avLst/>
                </a:prstGeom>
              </p:spPr>
            </p:pic>
          </p:grpSp>
        </p:grpSp>
      </p:grpSp>
      <p:grpSp>
        <p:nvGrpSpPr>
          <p:cNvPr id="83" name="组合 82"/>
          <p:cNvGrpSpPr/>
          <p:nvPr/>
        </p:nvGrpSpPr>
        <p:grpSpPr>
          <a:xfrm>
            <a:off x="381000" y="978743"/>
            <a:ext cx="8416897" cy="5512314"/>
            <a:chOff x="260230" y="978743"/>
            <a:chExt cx="8416897" cy="5512314"/>
          </a:xfrm>
        </p:grpSpPr>
        <p:grpSp>
          <p:nvGrpSpPr>
            <p:cNvPr id="5" name="组合 4"/>
            <p:cNvGrpSpPr/>
            <p:nvPr/>
          </p:nvGrpSpPr>
          <p:grpSpPr>
            <a:xfrm>
              <a:off x="260230" y="978743"/>
              <a:ext cx="7727830" cy="5512314"/>
              <a:chOff x="418457" y="1161048"/>
              <a:chExt cx="4547243" cy="5512314"/>
            </a:xfrm>
          </p:grpSpPr>
          <p:sp>
            <p:nvSpPr>
              <p:cNvPr id="14" name="内容占位符 2"/>
              <p:cNvSpPr txBox="1">
                <a:spLocks/>
              </p:cNvSpPr>
              <p:nvPr/>
            </p:nvSpPr>
            <p:spPr bwMode="auto">
              <a:xfrm>
                <a:off x="418457" y="1161048"/>
                <a:ext cx="4547243" cy="5512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Arial Unicode MS" pitchFamily="34" charset="-122"/>
                    <a:ea typeface="Arial Unicode MS" pitchFamily="34" charset="-122"/>
                    <a:cs typeface="Arial Unicode MS" pitchFamily="34" charset="-122"/>
                  </a:defRPr>
                </a:lvl1pPr>
                <a:lvl2pPr marL="742950" indent="-285750" algn="l" rtl="0" fontAlgn="base">
                  <a:spcBef>
                    <a:spcPct val="20000"/>
                  </a:spcBef>
                  <a:spcAft>
                    <a:spcPct val="0"/>
                  </a:spcAft>
                  <a:buChar char="–"/>
                  <a:defRPr sz="2800">
                    <a:solidFill>
                      <a:schemeClr val="tx1"/>
                    </a:solidFill>
                    <a:latin typeface="Arial Unicode MS" pitchFamily="34" charset="-122"/>
                    <a:ea typeface="Arial Unicode MS" pitchFamily="34" charset="-122"/>
                    <a:cs typeface="Arial Unicode MS" pitchFamily="34" charset="-122"/>
                  </a:defRPr>
                </a:lvl2pPr>
                <a:lvl3pPr marL="1143000" indent="-228600"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3pPr>
                <a:lvl4pPr marL="1600200" indent="-228600" algn="l" rtl="0" fontAlgn="base">
                  <a:spcBef>
                    <a:spcPct val="20000"/>
                  </a:spcBef>
                  <a:spcAft>
                    <a:spcPct val="0"/>
                  </a:spcAft>
                  <a:buChar char="–"/>
                  <a:defRPr sz="2000">
                    <a:solidFill>
                      <a:schemeClr val="tx1"/>
                    </a:solidFill>
                    <a:latin typeface="Arial Unicode MS" pitchFamily="34" charset="-122"/>
                    <a:ea typeface="Arial Unicode MS" pitchFamily="34" charset="-122"/>
                    <a:cs typeface="Arial Unicode MS" pitchFamily="34" charset="-122"/>
                  </a:defRPr>
                </a:lvl4pPr>
                <a:lvl5pPr marL="2057400" indent="-228600" algn="l" rtl="0" fontAlgn="base">
                  <a:spcBef>
                    <a:spcPct val="20000"/>
                  </a:spcBef>
                  <a:spcAft>
                    <a:spcPct val="0"/>
                  </a:spcAft>
                  <a:buChar char="»"/>
                  <a:defRPr sz="2000">
                    <a:solidFill>
                      <a:schemeClr val="tx1"/>
                    </a:solidFill>
                    <a:latin typeface="Arial Unicode MS" pitchFamily="34" charset="-122"/>
                    <a:ea typeface="Arial Unicode MS" pitchFamily="34" charset="-122"/>
                    <a:cs typeface="Arial Unicode MS"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a:spcBef>
                    <a:spcPts val="600"/>
                  </a:spcBef>
                  <a:spcAft>
                    <a:spcPts val="600"/>
                  </a:spcAft>
                </a:pPr>
                <a:r>
                  <a:rPr lang="zh-CN" altLang="en-US" sz="2200" dirty="0">
                    <a:latin typeface="微软雅黑" panose="020B0503020204020204" pitchFamily="34" charset="-122"/>
                    <a:ea typeface="微软雅黑" panose="020B0503020204020204" pitchFamily="34" charset="-122"/>
                  </a:rPr>
                  <a:t>功能性仿真结果</a:t>
                </a:r>
                <a:endParaRPr lang="en-US" altLang="zh-CN" sz="2200" dirty="0">
                  <a:latin typeface="微软雅黑" panose="020B0503020204020204" pitchFamily="34" charset="-122"/>
                  <a:ea typeface="微软雅黑" panose="020B0503020204020204" pitchFamily="34" charset="-122"/>
                </a:endParaRPr>
              </a:p>
              <a:p>
                <a:pPr lvl="1">
                  <a:spcBef>
                    <a:spcPts val="600"/>
                  </a:spcBef>
                  <a:spcAft>
                    <a:spcPts val="12600"/>
                  </a:spcAft>
                </a:pPr>
                <a:r>
                  <a:rPr lang="en-US" altLang="zh-CN" sz="1600" kern="0" dirty="0">
                    <a:latin typeface="微软雅黑" panose="020B0503020204020204" pitchFamily="34" charset="-122"/>
                    <a:ea typeface="微软雅黑" panose="020B0503020204020204" pitchFamily="34" charset="-122"/>
                  </a:rPr>
                  <a:t>RTL</a:t>
                </a:r>
                <a:r>
                  <a:rPr lang="zh-CN" altLang="en-US" sz="1600" kern="0" dirty="0">
                    <a:latin typeface="微软雅黑" panose="020B0503020204020204" pitchFamily="34" charset="-122"/>
                    <a:ea typeface="微软雅黑" panose="020B0503020204020204" pitchFamily="34" charset="-122"/>
                  </a:rPr>
                  <a:t>仿真波形图</a:t>
                </a:r>
                <a:endParaRPr lang="en-US" altLang="zh-CN" sz="2000" kern="0" dirty="0">
                  <a:latin typeface="微软雅黑" panose="020B0503020204020204" pitchFamily="34" charset="-122"/>
                  <a:ea typeface="微软雅黑" panose="020B0503020204020204" pitchFamily="34" charset="-122"/>
                </a:endParaRPr>
              </a:p>
              <a:p>
                <a:pPr lvl="1">
                  <a:spcBef>
                    <a:spcPts val="1800"/>
                  </a:spcBef>
                  <a:spcAft>
                    <a:spcPts val="600"/>
                  </a:spcAft>
                </a:pPr>
                <a:r>
                  <a:rPr lang="en-US" altLang="zh-CN" sz="1600" kern="0" dirty="0" err="1">
                    <a:latin typeface="微软雅黑" panose="020B0503020204020204" pitchFamily="34" charset="-122"/>
                    <a:ea typeface="微软雅黑" panose="020B0503020204020204" pitchFamily="34" charset="-122"/>
                  </a:rPr>
                  <a:t>Matlab</a:t>
                </a:r>
                <a:r>
                  <a:rPr lang="en-US" altLang="zh-CN" sz="1600" kern="0" dirty="0">
                    <a:latin typeface="微软雅黑" panose="020B0503020204020204" pitchFamily="34" charset="-122"/>
                    <a:ea typeface="微软雅黑" panose="020B0503020204020204" pitchFamily="34" charset="-122"/>
                  </a:rPr>
                  <a:t> FFT </a:t>
                </a:r>
                <a:r>
                  <a:rPr lang="zh-CN" altLang="en-US" sz="1600" kern="0" dirty="0">
                    <a:latin typeface="微软雅黑" panose="020B0503020204020204" pitchFamily="34" charset="-122"/>
                    <a:ea typeface="微软雅黑" panose="020B0503020204020204" pitchFamily="34" charset="-122"/>
                  </a:rPr>
                  <a:t>验证</a:t>
                </a:r>
                <a:endParaRPr lang="en-US" altLang="zh-CN" sz="1600" kern="0" dirty="0">
                  <a:latin typeface="微软雅黑" panose="020B0503020204020204" pitchFamily="34" charset="-122"/>
                  <a:ea typeface="微软雅黑" panose="020B0503020204020204" pitchFamily="34" charset="-122"/>
                </a:endParaRPr>
              </a:p>
              <a:p>
                <a:pPr lvl="1">
                  <a:spcBef>
                    <a:spcPts val="600"/>
                  </a:spcBef>
                  <a:spcAft>
                    <a:spcPts val="600"/>
                  </a:spcAft>
                </a:pPr>
                <a:endParaRPr lang="en-US" altLang="zh-CN" sz="1600" kern="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669956" y="4102152"/>
                <a:ext cx="2727500" cy="2568502"/>
                <a:chOff x="737364" y="4102152"/>
                <a:chExt cx="2727500" cy="2568502"/>
              </a:xfrm>
            </p:grpSpPr>
            <p:pic>
              <p:nvPicPr>
                <p:cNvPr id="8" name="图片 7"/>
                <p:cNvPicPr>
                  <a:picLocks noChangeAspect="1"/>
                </p:cNvPicPr>
                <p:nvPr/>
              </p:nvPicPr>
              <p:blipFill>
                <a:blip r:embed="rId6"/>
                <a:stretch>
                  <a:fillRect/>
                </a:stretch>
              </p:blipFill>
              <p:spPr>
                <a:xfrm>
                  <a:off x="737364" y="4102152"/>
                  <a:ext cx="2727500" cy="2568502"/>
                </a:xfrm>
                <a:prstGeom prst="rect">
                  <a:avLst/>
                </a:prstGeom>
              </p:spPr>
            </p:pic>
            <p:cxnSp>
              <p:nvCxnSpPr>
                <p:cNvPr id="9" name="直接箭头连接符 8"/>
                <p:cNvCxnSpPr>
                  <a:cxnSpLocks/>
                </p:cNvCxnSpPr>
                <p:nvPr/>
              </p:nvCxnSpPr>
              <p:spPr>
                <a:xfrm flipV="1">
                  <a:off x="1796457" y="4318130"/>
                  <a:ext cx="0" cy="46037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cxnSpLocks/>
                </p:cNvCxnSpPr>
                <p:nvPr/>
              </p:nvCxnSpPr>
              <p:spPr>
                <a:xfrm>
                  <a:off x="1796457" y="5032458"/>
                  <a:ext cx="0" cy="4500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a:cxnSpLocks/>
                </p:cNvCxnSpPr>
                <p:nvPr/>
              </p:nvCxnSpPr>
              <p:spPr>
                <a:xfrm>
                  <a:off x="1236900" y="4311416"/>
                  <a:ext cx="63754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p:cNvCxnSpPr>
                <p:nvPr/>
              </p:nvCxnSpPr>
              <p:spPr>
                <a:xfrm>
                  <a:off x="1710733" y="5482514"/>
                  <a:ext cx="17383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474989" y="4743077"/>
                  <a:ext cx="642937" cy="307777"/>
                </a:xfrm>
                <a:prstGeom prst="rect">
                  <a:avLst/>
                </a:prstGeom>
                <a:noFill/>
              </p:spPr>
              <p:txBody>
                <a:bodyPr wrap="square" rtlCol="0">
                  <a:spAutoFit/>
                </a:bodyPr>
                <a:lstStyle/>
                <a:p>
                  <a:pPr algn="ctr"/>
                  <a:r>
                    <a:rPr lang="en-US" altLang="zh-CN" sz="1400" dirty="0"/>
                    <a:t>100dBc</a:t>
                  </a:r>
                  <a:endParaRPr lang="zh-CN" altLang="en-US" sz="1400" dirty="0"/>
                </a:p>
              </p:txBody>
            </p:sp>
          </p:grpSp>
        </p:grpSp>
        <p:sp>
          <p:nvSpPr>
            <p:cNvPr id="27" name="矩形 26"/>
            <p:cNvSpPr/>
            <p:nvPr/>
          </p:nvSpPr>
          <p:spPr>
            <a:xfrm>
              <a:off x="5197803" y="4099880"/>
              <a:ext cx="3479324" cy="1646605"/>
            </a:xfrm>
            <a:prstGeom prst="rect">
              <a:avLst/>
            </a:prstGeom>
          </p:spPr>
          <p:txBody>
            <a:bodyPr wrap="square">
              <a:spAutoFit/>
            </a:bodyPr>
            <a:lstStyle/>
            <a:p>
              <a:pPr marL="257175" lvl="2" indent="-257175" fontAlgn="base">
                <a:spcBef>
                  <a:spcPts val="600"/>
                </a:spcBef>
                <a:spcAft>
                  <a:spcPts val="1200"/>
                </a:spcAft>
                <a:buChar char="•"/>
              </a:pPr>
              <a:r>
                <a:rPr lang="en-US" altLang="zh-CN" sz="1400" dirty="0" err="1">
                  <a:latin typeface="微软雅黑" panose="020B0503020204020204" pitchFamily="34" charset="-122"/>
                  <a:ea typeface="微软雅黑" panose="020B0503020204020204" pitchFamily="34" charset="-122"/>
                </a:rPr>
                <a:t>Matlab</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结果和</a:t>
              </a:r>
              <a:r>
                <a:rPr lang="en-US" altLang="zh-CN" sz="1400" dirty="0" err="1">
                  <a:latin typeface="微软雅黑" panose="020B0503020204020204" pitchFamily="34" charset="-122"/>
                  <a:ea typeface="微软雅黑" panose="020B0503020204020204" pitchFamily="34" charset="-122"/>
                </a:rPr>
                <a:t>Modelsim</a:t>
              </a:r>
              <a:r>
                <a:rPr lang="en-US" altLang="zh-CN" sz="1400"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输出相同</a:t>
              </a:r>
              <a:r>
                <a:rPr lang="en-US" altLang="zh-CN" sz="1400" dirty="0">
                  <a:latin typeface="微软雅黑" panose="020B0503020204020204" pitchFamily="34" charset="-122"/>
                  <a:ea typeface="微软雅黑" panose="020B0503020204020204" pitchFamily="34" charset="-122"/>
                </a:rPr>
                <a:t> </a:t>
              </a:r>
            </a:p>
            <a:p>
              <a:pPr marL="257175" lvl="2" indent="-257175" fontAlgn="base">
                <a:spcBef>
                  <a:spcPts val="600"/>
                </a:spcBef>
                <a:spcAft>
                  <a:spcPts val="1200"/>
                </a:spcAft>
                <a:buChar char="•"/>
              </a:pPr>
              <a:r>
                <a:rPr lang="zh-CN" altLang="en-US" sz="1400" dirty="0">
                  <a:latin typeface="微软雅黑" panose="020B0503020204020204" pitchFamily="34" charset="-122"/>
                  <a:ea typeface="微软雅黑" panose="020B0503020204020204" pitchFamily="34" charset="-122"/>
                </a:rPr>
                <a:t>杂散性能：均达到理论值</a:t>
              </a:r>
              <a:endParaRPr lang="en-US" altLang="zh-CN" sz="1400" dirty="0">
                <a:latin typeface="微软雅黑" panose="020B0503020204020204" pitchFamily="34" charset="-122"/>
                <a:ea typeface="微软雅黑" panose="020B0503020204020204" pitchFamily="34" charset="-122"/>
              </a:endParaRPr>
            </a:p>
            <a:p>
              <a:pPr marL="714375" lvl="3" indent="-257175" fontAlgn="base">
                <a:spcBef>
                  <a:spcPts val="600"/>
                </a:spcBef>
                <a:spcAft>
                  <a:spcPts val="1200"/>
                </a:spcAft>
                <a:buChar char="•"/>
              </a:pPr>
              <a:r>
                <a:rPr lang="zh-CN" altLang="en-US" sz="1400" dirty="0" smtClean="0">
                  <a:latin typeface="微软雅黑" panose="020B0503020204020204" pitchFamily="34" charset="-122"/>
                  <a:ea typeface="微软雅黑" panose="020B0503020204020204" pitchFamily="34" charset="-122"/>
                </a:rPr>
                <a:t>理论值：</a:t>
              </a:r>
              <a:r>
                <a:rPr lang="en-US" altLang="zh-CN" sz="1400" dirty="0" smtClean="0">
                  <a:latin typeface="微软雅黑" panose="020B0503020204020204" pitchFamily="34" charset="-122"/>
                  <a:ea typeface="微软雅黑" panose="020B0503020204020204" pitchFamily="34" charset="-122"/>
                </a:rPr>
                <a:t>SFDR = 6.02 N – 3.92</a:t>
              </a:r>
            </a:p>
            <a:p>
              <a:pPr marL="714375" lvl="3" indent="-257175" fontAlgn="base">
                <a:spcBef>
                  <a:spcPts val="600"/>
                </a:spcBef>
                <a:spcAft>
                  <a:spcPts val="1200"/>
                </a:spcAft>
                <a:buFontTx/>
                <a:buChar char="•"/>
              </a:pPr>
              <a:r>
                <a:rPr lang="en-US" altLang="zh-CN" sz="1400" dirty="0" smtClean="0">
                  <a:latin typeface="微软雅黑" panose="020B0503020204020204" pitchFamily="34" charset="-122"/>
                  <a:ea typeface="微软雅黑" panose="020B0503020204020204" pitchFamily="34" charset="-122"/>
                </a:rPr>
                <a:t>N=16bit </a:t>
              </a:r>
              <a:r>
                <a:rPr lang="zh-CN" altLang="en-US" sz="1400" dirty="0" smtClean="0">
                  <a:latin typeface="微软雅黑" panose="020B0503020204020204" pitchFamily="34" charset="-122"/>
                  <a:ea typeface="微软雅黑" panose="020B0503020204020204" pitchFamily="34" charset="-122"/>
                </a:rPr>
                <a:t>实测：</a:t>
              </a:r>
              <a:r>
                <a:rPr lang="en-US" altLang="zh-CN" sz="1400" dirty="0" smtClean="0">
                  <a:latin typeface="微软雅黑" panose="020B0503020204020204" pitchFamily="34" charset="-122"/>
                  <a:ea typeface="微软雅黑" panose="020B0503020204020204" pitchFamily="34" charset="-122"/>
                </a:rPr>
                <a:t>SFDR=100 </a:t>
              </a:r>
              <a:r>
                <a:rPr lang="en-US" altLang="zh-CN" sz="1400" dirty="0" err="1" smtClean="0">
                  <a:latin typeface="微软雅黑" panose="020B0503020204020204" pitchFamily="34" charset="-122"/>
                  <a:ea typeface="微软雅黑" panose="020B0503020204020204" pitchFamily="34" charset="-122"/>
                </a:rPr>
                <a:t>dBc</a:t>
              </a:r>
              <a:r>
                <a:rPr lang="en-US" altLang="zh-CN" sz="1400" dirty="0" smtClean="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grpSp>
      <p:sp>
        <p:nvSpPr>
          <p:cNvPr id="33"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12/17</a:t>
            </a:r>
          </a:p>
        </p:txBody>
      </p:sp>
    </p:spTree>
    <p:extLst>
      <p:ext uri="{BB962C8B-B14F-4D97-AF65-F5344CB8AC3E}">
        <p14:creationId xmlns:p14="http://schemas.microsoft.com/office/powerpoint/2010/main" val="62627461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87400"/>
          </a:xfrm>
        </p:spPr>
        <p:txBody>
          <a:bodyPr/>
          <a:lstStyle/>
          <a:p>
            <a:r>
              <a:rPr lang="zh-CN" altLang="en-US" sz="3600" dirty="0">
                <a:latin typeface="黑体" panose="02010609060101010101" pitchFamily="49" charset="-122"/>
                <a:ea typeface="黑体" panose="02010609060101010101" pitchFamily="49" charset="-122"/>
              </a:rPr>
              <a:t>进展情况</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前后端结果</a:t>
            </a:r>
          </a:p>
        </p:txBody>
      </p:sp>
      <p:sp>
        <p:nvSpPr>
          <p:cNvPr id="5" name="文本框 4"/>
          <p:cNvSpPr txBox="1"/>
          <p:nvPr/>
        </p:nvSpPr>
        <p:spPr>
          <a:xfrm>
            <a:off x="190500" y="1303219"/>
            <a:ext cx="4620522" cy="1654299"/>
          </a:xfrm>
          <a:prstGeom prst="rect">
            <a:avLst/>
          </a:prstGeom>
          <a:noFill/>
        </p:spPr>
        <p:txBody>
          <a:bodyPr wrap="square" rtlCol="0">
            <a:spAutoFit/>
          </a:bodyPr>
          <a:lstStyle/>
          <a:p>
            <a:pPr marL="557213" lvl="1" indent="-214313" fontAlgn="base">
              <a:lnSpc>
                <a:spcPct val="120000"/>
              </a:lnSpc>
              <a:spcBef>
                <a:spcPts val="600"/>
              </a:spcBef>
              <a:spcAft>
                <a:spcPts val="600"/>
              </a:spcAft>
              <a:buChar char="–"/>
            </a:pPr>
            <a:r>
              <a:rPr lang="en-US" altLang="zh-CN" sz="2200" kern="0" dirty="0">
                <a:latin typeface="微软雅黑" panose="020B0503020204020204" pitchFamily="34" charset="-122"/>
                <a:ea typeface="微软雅黑" panose="020B0503020204020204" pitchFamily="34" charset="-122"/>
              </a:rPr>
              <a:t> TSMC 65nm </a:t>
            </a:r>
            <a:r>
              <a:rPr lang="zh-CN" altLang="en-US" sz="2200" kern="0" dirty="0">
                <a:latin typeface="微软雅黑" panose="020B0503020204020204" pitchFamily="34" charset="-122"/>
                <a:ea typeface="微软雅黑" panose="020B0503020204020204" pitchFamily="34" charset="-122"/>
              </a:rPr>
              <a:t>工艺库综合</a:t>
            </a:r>
            <a:endParaRPr lang="en-US" altLang="zh-CN" sz="2200" kern="0" dirty="0">
              <a:latin typeface="微软雅黑" panose="020B0503020204020204" pitchFamily="34" charset="-122"/>
              <a:ea typeface="微软雅黑" panose="020B0503020204020204" pitchFamily="34" charset="-122"/>
            </a:endParaRP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对关键路径上的电路进行了优化</a:t>
            </a:r>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smtClean="0">
                <a:latin typeface="微软雅黑" panose="020B0503020204020204" pitchFamily="34" charset="-122"/>
                <a:ea typeface="微软雅黑" panose="020B0503020204020204" pitchFamily="34" charset="-122"/>
                <a:cs typeface="Arial Unicode MS" pitchFamily="34" charset="-122"/>
              </a:rPr>
              <a:t>时钟频率</a:t>
            </a:r>
            <a:r>
              <a:rPr lang="en-US" altLang="zh-CN" sz="1500" dirty="0" smtClean="0">
                <a:latin typeface="微软雅黑" panose="020B0503020204020204" pitchFamily="34" charset="-122"/>
                <a:ea typeface="微软雅黑" panose="020B0503020204020204" pitchFamily="34" charset="-122"/>
                <a:cs typeface="Arial Unicode MS" pitchFamily="34" charset="-122"/>
              </a:rPr>
              <a:t>1.3GHz -&gt;</a:t>
            </a:r>
            <a:r>
              <a:rPr lang="zh-CN" altLang="en-US" sz="1500" dirty="0" smtClean="0">
                <a:latin typeface="微软雅黑" panose="020B0503020204020204" pitchFamily="34" charset="-122"/>
                <a:ea typeface="微软雅黑" panose="020B0503020204020204" pitchFamily="34" charset="-122"/>
                <a:cs typeface="Arial Unicode MS" pitchFamily="34" charset="-122"/>
              </a:rPr>
              <a:t> </a:t>
            </a:r>
            <a:r>
              <a:rPr lang="en-US" altLang="zh-CN" sz="1500" dirty="0">
                <a:latin typeface="微软雅黑" panose="020B0503020204020204" pitchFamily="34" charset="-122"/>
                <a:ea typeface="微软雅黑" panose="020B0503020204020204" pitchFamily="34" charset="-122"/>
                <a:cs typeface="Arial Unicode MS" pitchFamily="34" charset="-122"/>
              </a:rPr>
              <a:t>2.0 GHz </a:t>
            </a: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前仿时序、波形正确</a:t>
            </a:r>
            <a:endParaRPr lang="en-US" altLang="zh-CN" sz="1500" dirty="0">
              <a:latin typeface="微软雅黑" panose="020B0503020204020204" pitchFamily="34" charset="-122"/>
              <a:ea typeface="微软雅黑" panose="020B0503020204020204" pitchFamily="34" charset="-122"/>
              <a:cs typeface="Arial Unicode MS" pitchFamily="34" charset="-122"/>
            </a:endParaRPr>
          </a:p>
        </p:txBody>
      </p:sp>
      <p:sp>
        <p:nvSpPr>
          <p:cNvPr id="16"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13/17</a:t>
            </a:r>
          </a:p>
        </p:txBody>
      </p:sp>
      <p:sp>
        <p:nvSpPr>
          <p:cNvPr id="24" name="文本框 23"/>
          <p:cNvSpPr txBox="1"/>
          <p:nvPr/>
        </p:nvSpPr>
        <p:spPr>
          <a:xfrm>
            <a:off x="470145" y="5283666"/>
            <a:ext cx="4025655" cy="276999"/>
          </a:xfrm>
          <a:prstGeom prst="rect">
            <a:avLst/>
          </a:prstGeom>
          <a:noFill/>
        </p:spPr>
        <p:txBody>
          <a:bodyPr wrap="square" rtlCol="0">
            <a:spAutoFit/>
          </a:bodyPr>
          <a:lstStyle/>
          <a:p>
            <a:pPr algn="ctr"/>
            <a:r>
              <a:rPr lang="zh-CN" altLang="en-US" sz="1200" kern="0" dirty="0">
                <a:latin typeface="微软雅黑" panose="020B0503020204020204" pitchFamily="34" charset="-122"/>
                <a:ea typeface="微软雅黑" panose="020B0503020204020204" pitchFamily="34" charset="-122"/>
              </a:rPr>
              <a:t>综合结果时序约束</a:t>
            </a:r>
            <a:r>
              <a:rPr lang="en-US" altLang="zh-CN" sz="1200" kern="0" dirty="0">
                <a:latin typeface="微软雅黑" panose="020B0503020204020204" pitchFamily="34" charset="-122"/>
                <a:ea typeface="微软雅黑" panose="020B0503020204020204" pitchFamily="34" charset="-122"/>
              </a:rPr>
              <a:t> </a:t>
            </a:r>
            <a:endParaRPr lang="zh-CN" altLang="en-US" sz="1200" kern="0" dirty="0">
              <a:latin typeface="微软雅黑" panose="020B0503020204020204" pitchFamily="34" charset="-122"/>
              <a:ea typeface="微软雅黑" panose="020B0503020204020204" pitchFamily="34" charset="-122"/>
            </a:endParaRPr>
          </a:p>
        </p:txBody>
      </p:sp>
      <p:pic>
        <p:nvPicPr>
          <p:cNvPr id="15" name="图片 14" descr="C:\Users\win7\AppData\Local\Temp\1495293424(1).png">
            <a:extLst>
              <a:ext uri="{FF2B5EF4-FFF2-40B4-BE49-F238E27FC236}">
                <a16:creationId xmlns:a16="http://schemas.microsoft.com/office/drawing/2014/main" xmlns="" id="{2D2BA207-2233-4ACA-82FE-835DED8C63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145" y="3298950"/>
            <a:ext cx="4025655" cy="1781784"/>
          </a:xfrm>
          <a:prstGeom prst="rect">
            <a:avLst/>
          </a:prstGeom>
          <a:noFill/>
          <a:ln>
            <a:noFill/>
          </a:ln>
        </p:spPr>
      </p:pic>
      <p:sp>
        <p:nvSpPr>
          <p:cNvPr id="29" name="文本框 28">
            <a:extLst>
              <a:ext uri="{FF2B5EF4-FFF2-40B4-BE49-F238E27FC236}">
                <a16:creationId xmlns:a16="http://schemas.microsoft.com/office/drawing/2014/main" xmlns="" id="{21A92C2A-9F8A-44C9-8AF2-6E0A6BBDE87A}"/>
              </a:ext>
            </a:extLst>
          </p:cNvPr>
          <p:cNvSpPr txBox="1"/>
          <p:nvPr/>
        </p:nvSpPr>
        <p:spPr>
          <a:xfrm>
            <a:off x="4429125" y="1303219"/>
            <a:ext cx="4620522" cy="1654299"/>
          </a:xfrm>
          <a:prstGeom prst="rect">
            <a:avLst/>
          </a:prstGeom>
          <a:noFill/>
        </p:spPr>
        <p:txBody>
          <a:bodyPr wrap="square" rtlCol="0">
            <a:spAutoFit/>
          </a:bodyPr>
          <a:lstStyle/>
          <a:p>
            <a:pPr marL="557213" lvl="1" indent="-214313" fontAlgn="base">
              <a:lnSpc>
                <a:spcPct val="120000"/>
              </a:lnSpc>
              <a:spcBef>
                <a:spcPts val="600"/>
              </a:spcBef>
              <a:spcAft>
                <a:spcPts val="600"/>
              </a:spcAft>
              <a:buChar char="–"/>
            </a:pPr>
            <a:r>
              <a:rPr lang="en-US" altLang="zh-CN" sz="2200" kern="0" dirty="0">
                <a:latin typeface="微软雅黑" panose="020B0503020204020204" pitchFamily="34" charset="-122"/>
                <a:ea typeface="微软雅黑" panose="020B0503020204020204" pitchFamily="34" charset="-122"/>
              </a:rPr>
              <a:t> ICC </a:t>
            </a:r>
            <a:r>
              <a:rPr lang="zh-CN" altLang="en-US" sz="2200" kern="0" dirty="0">
                <a:latin typeface="微软雅黑" panose="020B0503020204020204" pitchFamily="34" charset="-122"/>
                <a:ea typeface="微软雅黑" panose="020B0503020204020204" pitchFamily="34" charset="-122"/>
              </a:rPr>
              <a:t>布局布线</a:t>
            </a:r>
            <a:endParaRPr lang="en-US" altLang="zh-CN" sz="1600" kern="0" dirty="0">
              <a:latin typeface="微软雅黑" panose="020B0503020204020204" pitchFamily="34" charset="-122"/>
              <a:ea typeface="微软雅黑" panose="020B0503020204020204" pitchFamily="34" charset="-122"/>
            </a:endParaRP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添加了电源、时钟树、</a:t>
            </a:r>
            <a:r>
              <a:rPr lang="en-US" altLang="zh-CN" sz="1500" dirty="0">
                <a:latin typeface="微软雅黑" panose="020B0503020204020204" pitchFamily="34" charset="-122"/>
                <a:ea typeface="微软雅黑" panose="020B0503020204020204" pitchFamily="34" charset="-122"/>
                <a:cs typeface="Arial Unicode MS" pitchFamily="34" charset="-122"/>
              </a:rPr>
              <a:t>IO</a:t>
            </a:r>
            <a:r>
              <a:rPr lang="zh-CN" altLang="en-US" sz="1500" dirty="0">
                <a:latin typeface="微软雅黑" panose="020B0503020204020204" pitchFamily="34" charset="-122"/>
                <a:ea typeface="微软雅黑" panose="020B0503020204020204" pitchFamily="34" charset="-122"/>
                <a:cs typeface="Arial Unicode MS" pitchFamily="34" charset="-122"/>
              </a:rPr>
              <a:t>接口等</a:t>
            </a:r>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布局布线后时钟频率可达</a:t>
            </a:r>
            <a:r>
              <a:rPr lang="en-US" altLang="zh-CN" sz="1500" dirty="0">
                <a:latin typeface="微软雅黑" panose="020B0503020204020204" pitchFamily="34" charset="-122"/>
                <a:ea typeface="微软雅黑" panose="020B0503020204020204" pitchFamily="34" charset="-122"/>
                <a:cs typeface="Arial Unicode MS" pitchFamily="34" charset="-122"/>
              </a:rPr>
              <a:t>1.7 GHz </a:t>
            </a: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后仿时序、波形正确</a:t>
            </a:r>
            <a:endParaRPr lang="en-US" altLang="zh-CN" sz="1500" dirty="0">
              <a:latin typeface="微软雅黑" panose="020B0503020204020204" pitchFamily="34" charset="-122"/>
              <a:ea typeface="微软雅黑" panose="020B0503020204020204" pitchFamily="34" charset="-122"/>
              <a:cs typeface="Arial Unicode MS" pitchFamily="34" charset="-122"/>
            </a:endParaRPr>
          </a:p>
        </p:txBody>
      </p:sp>
      <p:sp>
        <p:nvSpPr>
          <p:cNvPr id="31" name="文本框 30">
            <a:extLst>
              <a:ext uri="{FF2B5EF4-FFF2-40B4-BE49-F238E27FC236}">
                <a16:creationId xmlns:a16="http://schemas.microsoft.com/office/drawing/2014/main" xmlns="" id="{DD62E0AC-DF65-42C7-AC0B-2992FA46EE8A}"/>
              </a:ext>
            </a:extLst>
          </p:cNvPr>
          <p:cNvSpPr txBox="1"/>
          <p:nvPr/>
        </p:nvSpPr>
        <p:spPr>
          <a:xfrm>
            <a:off x="4980615" y="5283665"/>
            <a:ext cx="3629986" cy="276999"/>
          </a:xfrm>
          <a:prstGeom prst="rect">
            <a:avLst/>
          </a:prstGeom>
          <a:noFill/>
        </p:spPr>
        <p:txBody>
          <a:bodyPr wrap="square" rtlCol="0">
            <a:spAutoFit/>
          </a:bodyPr>
          <a:lstStyle/>
          <a:p>
            <a:pPr algn="ctr"/>
            <a:r>
              <a:rPr lang="zh-CN" altLang="en-US" sz="1200" kern="0" dirty="0">
                <a:latin typeface="微软雅黑" panose="020B0503020204020204" pitchFamily="34" charset="-122"/>
                <a:ea typeface="微软雅黑" panose="020B0503020204020204" pitchFamily="34" charset="-122"/>
              </a:rPr>
              <a:t>数字后端版图</a:t>
            </a:r>
          </a:p>
        </p:txBody>
      </p:sp>
      <p:pic>
        <p:nvPicPr>
          <p:cNvPr id="32" name="图片 31">
            <a:extLst>
              <a:ext uri="{FF2B5EF4-FFF2-40B4-BE49-F238E27FC236}">
                <a16:creationId xmlns:a16="http://schemas.microsoft.com/office/drawing/2014/main" xmlns="" id="{F9456A7B-D389-4434-B493-B98BC9629D0B}"/>
              </a:ext>
            </a:extLst>
          </p:cNvPr>
          <p:cNvPicPr/>
          <p:nvPr/>
        </p:nvPicPr>
        <p:blipFill rotWithShape="1">
          <a:blip r:embed="rId4"/>
          <a:srcRect l="17977" t="26123" r="17887" b="25914"/>
          <a:stretch/>
        </p:blipFill>
        <p:spPr bwMode="auto">
          <a:xfrm>
            <a:off x="4980614" y="3217928"/>
            <a:ext cx="3629986" cy="18511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272882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C72F44-5573-4C5C-9BDE-903DE9D4CED2}"/>
              </a:ext>
            </a:extLst>
          </p:cNvPr>
          <p:cNvSpPr>
            <a:spLocks noGrp="1"/>
          </p:cNvSpPr>
          <p:nvPr>
            <p:ph type="title"/>
          </p:nvPr>
        </p:nvSpPr>
        <p:spPr/>
        <p:txBody>
          <a:bodyPr/>
          <a:lstStyle/>
          <a:p>
            <a:pPr marL="342900" lvl="1"/>
            <a:r>
              <a:rPr lang="zh-CN" altLang="en-US" sz="3600" dirty="0">
                <a:latin typeface="黑体" panose="02010609060101010101" pitchFamily="49" charset="-122"/>
                <a:ea typeface="黑体" panose="02010609060101010101" pitchFamily="49" charset="-122"/>
                <a:cs typeface="Arial Unicode MS" pitchFamily="34" charset="-122"/>
              </a:rPr>
              <a:t>进展情况</a:t>
            </a:r>
            <a:r>
              <a:rPr lang="en-US" altLang="zh-CN" sz="3600" dirty="0">
                <a:latin typeface="黑体" panose="02010609060101010101" pitchFamily="49" charset="-122"/>
                <a:ea typeface="黑体" panose="02010609060101010101" pitchFamily="49" charset="-122"/>
                <a:cs typeface="Arial Unicode MS" pitchFamily="34" charset="-122"/>
              </a:rPr>
              <a:t>——</a:t>
            </a:r>
            <a:r>
              <a:rPr lang="zh-CN" altLang="en-US" sz="3600" dirty="0" smtClean="0">
                <a:latin typeface="黑体" panose="02010609060101010101" pitchFamily="49" charset="-122"/>
                <a:ea typeface="黑体" panose="02010609060101010101" pitchFamily="49" charset="-122"/>
                <a:cs typeface="Arial Unicode MS" pitchFamily="34" charset="-122"/>
              </a:rPr>
              <a:t>结果和总结</a:t>
            </a:r>
            <a:endParaRPr lang="zh-CN" altLang="en-US" sz="3600" dirty="0">
              <a:latin typeface="黑体" panose="02010609060101010101" pitchFamily="49" charset="-122"/>
              <a:ea typeface="黑体" panose="02010609060101010101" pitchFamily="49" charset="-122"/>
              <a:cs typeface="Arial Unicode MS" pitchFamily="34" charset="-122"/>
            </a:endParaRPr>
          </a:p>
        </p:txBody>
      </p:sp>
      <p:sp>
        <p:nvSpPr>
          <p:cNvPr id="5" name="文本框 4">
            <a:extLst>
              <a:ext uri="{FF2B5EF4-FFF2-40B4-BE49-F238E27FC236}">
                <a16:creationId xmlns:a16="http://schemas.microsoft.com/office/drawing/2014/main" xmlns="" id="{4006F415-CC0A-4D2C-B1BF-6E04DAA3F10F}"/>
              </a:ext>
            </a:extLst>
          </p:cNvPr>
          <p:cNvSpPr txBox="1"/>
          <p:nvPr/>
        </p:nvSpPr>
        <p:spPr>
          <a:xfrm>
            <a:off x="190499" y="914400"/>
            <a:ext cx="8705851" cy="1952842"/>
          </a:xfrm>
          <a:prstGeom prst="rect">
            <a:avLst/>
          </a:prstGeom>
          <a:noFill/>
        </p:spPr>
        <p:txBody>
          <a:bodyPr wrap="square" rtlCol="0">
            <a:spAutoFit/>
          </a:bodyPr>
          <a:lstStyle/>
          <a:p>
            <a:pPr marL="557213" lvl="1" indent="-214313" fontAlgn="base">
              <a:lnSpc>
                <a:spcPct val="120000"/>
              </a:lnSpc>
              <a:spcBef>
                <a:spcPts val="600"/>
              </a:spcBef>
              <a:spcAft>
                <a:spcPts val="600"/>
              </a:spcAft>
              <a:buChar char="–"/>
            </a:pPr>
            <a:r>
              <a:rPr lang="zh-CN" altLang="en-US" sz="2200" dirty="0">
                <a:latin typeface="微软雅黑" panose="020B0503020204020204" pitchFamily="34" charset="-122"/>
                <a:ea typeface="微软雅黑" panose="020B0503020204020204" pitchFamily="34" charset="-122"/>
                <a:cs typeface="Arial Unicode MS" pitchFamily="34" charset="-122"/>
              </a:rPr>
              <a:t>毕业设计最终结果</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使用</a:t>
            </a:r>
            <a:r>
              <a:rPr lang="en-US" altLang="zh-CN" sz="1500" dirty="0">
                <a:latin typeface="微软雅黑" panose="020B0503020204020204" pitchFamily="34" charset="-122"/>
                <a:ea typeface="微软雅黑" panose="020B0503020204020204" pitchFamily="34" charset="-122"/>
                <a:cs typeface="Arial Unicode MS" pitchFamily="34" charset="-122"/>
              </a:rPr>
              <a:t>65nm</a:t>
            </a:r>
            <a:r>
              <a:rPr lang="zh-CN" altLang="en-US" sz="1500" dirty="0">
                <a:latin typeface="微软雅黑" panose="020B0503020204020204" pitchFamily="34" charset="-122"/>
                <a:ea typeface="微软雅黑" panose="020B0503020204020204" pitchFamily="34" charset="-122"/>
                <a:cs typeface="Arial Unicode MS" pitchFamily="34" charset="-122"/>
              </a:rPr>
              <a:t>工艺，实现输入为</a:t>
            </a:r>
            <a:r>
              <a:rPr lang="en-US" altLang="zh-CN" sz="1500" dirty="0">
                <a:latin typeface="微软雅黑" panose="020B0503020204020204" pitchFamily="34" charset="-122"/>
                <a:ea typeface="微软雅黑" panose="020B0503020204020204" pitchFamily="34" charset="-122"/>
                <a:cs typeface="Arial Unicode MS" pitchFamily="34" charset="-122"/>
              </a:rPr>
              <a:t>16 bits</a:t>
            </a:r>
            <a:r>
              <a:rPr lang="zh-CN" altLang="en-US" sz="1500" dirty="0">
                <a:latin typeface="微软雅黑" panose="020B0503020204020204" pitchFamily="34" charset="-122"/>
                <a:ea typeface="微软雅黑" panose="020B0503020204020204" pitchFamily="34" charset="-122"/>
                <a:cs typeface="Arial Unicode MS" pitchFamily="34" charset="-122"/>
              </a:rPr>
              <a:t>频率控制字</a:t>
            </a:r>
            <a:r>
              <a:rPr lang="en-US" altLang="zh-CN" sz="1500" dirty="0">
                <a:latin typeface="微软雅黑" panose="020B0503020204020204" pitchFamily="34" charset="-122"/>
                <a:ea typeface="微软雅黑" panose="020B0503020204020204" pitchFamily="34" charset="-122"/>
                <a:cs typeface="Arial Unicode MS" pitchFamily="34" charset="-122"/>
              </a:rPr>
              <a:t>,</a:t>
            </a:r>
            <a:r>
              <a:rPr lang="zh-CN" altLang="en-US" sz="1500" dirty="0">
                <a:latin typeface="微软雅黑" panose="020B0503020204020204" pitchFamily="34" charset="-122"/>
                <a:ea typeface="微软雅黑" panose="020B0503020204020204" pitchFamily="34" charset="-122"/>
                <a:cs typeface="Arial Unicode MS" pitchFamily="34" charset="-122"/>
              </a:rPr>
              <a:t>输出位</a:t>
            </a:r>
            <a:r>
              <a:rPr lang="en-US" altLang="zh-CN" sz="1500" dirty="0">
                <a:latin typeface="微软雅黑" panose="020B0503020204020204" pitchFamily="34" charset="-122"/>
                <a:ea typeface="微软雅黑" panose="020B0503020204020204" pitchFamily="34" charset="-122"/>
                <a:cs typeface="Arial Unicode MS" pitchFamily="34" charset="-122"/>
              </a:rPr>
              <a:t>16</a:t>
            </a:r>
            <a:r>
              <a:rPr lang="zh-CN" altLang="en-US" sz="1500" dirty="0">
                <a:latin typeface="微软雅黑" panose="020B0503020204020204" pitchFamily="34" charset="-122"/>
                <a:ea typeface="微软雅黑" panose="020B0503020204020204" pitchFamily="34" charset="-122"/>
                <a:cs typeface="Arial Unicode MS" pitchFamily="34" charset="-122"/>
              </a:rPr>
              <a:t>位正弦信号的</a:t>
            </a:r>
            <a:r>
              <a:rPr lang="en-US" altLang="zh-CN" sz="1500" dirty="0">
                <a:latin typeface="微软雅黑" panose="020B0503020204020204" pitchFamily="34" charset="-122"/>
                <a:ea typeface="微软雅黑" panose="020B0503020204020204" pitchFamily="34" charset="-122"/>
                <a:cs typeface="Arial Unicode MS" pitchFamily="34" charset="-122"/>
              </a:rPr>
              <a:t>NCO</a:t>
            </a: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本设计仿真结果中，相位截断位数为</a:t>
            </a:r>
            <a:r>
              <a:rPr lang="en-US" altLang="zh-CN" sz="1500" dirty="0">
                <a:latin typeface="微软雅黑" panose="020B0503020204020204" pitchFamily="34" charset="-122"/>
                <a:ea typeface="微软雅黑" panose="020B0503020204020204" pitchFamily="34" charset="-122"/>
                <a:cs typeface="Arial Unicode MS" pitchFamily="34" charset="-122"/>
              </a:rPr>
              <a:t>16 bits</a:t>
            </a:r>
            <a:r>
              <a:rPr lang="zh-CN" altLang="en-US" sz="1500" dirty="0">
                <a:latin typeface="微软雅黑" panose="020B0503020204020204" pitchFamily="34" charset="-122"/>
                <a:ea typeface="微软雅黑" panose="020B0503020204020204" pitchFamily="34" charset="-122"/>
                <a:cs typeface="Arial Unicode MS" pitchFamily="34" charset="-122"/>
              </a:rPr>
              <a:t>，输出正弦波</a:t>
            </a:r>
            <a:r>
              <a:rPr lang="en-US" altLang="zh-CN" sz="1500" dirty="0">
                <a:latin typeface="微软雅黑" panose="020B0503020204020204" pitchFamily="34" charset="-122"/>
                <a:ea typeface="微软雅黑" panose="020B0503020204020204" pitchFamily="34" charset="-122"/>
                <a:cs typeface="Arial Unicode MS" pitchFamily="34" charset="-122"/>
              </a:rPr>
              <a:t>SFDR</a:t>
            </a:r>
            <a:r>
              <a:rPr lang="zh-CN" altLang="en-US" sz="1500" dirty="0">
                <a:latin typeface="微软雅黑" panose="020B0503020204020204" pitchFamily="34" charset="-122"/>
                <a:ea typeface="微软雅黑" panose="020B0503020204020204" pitchFamily="34" charset="-122"/>
                <a:cs typeface="Arial Unicode MS" pitchFamily="34" charset="-122"/>
              </a:rPr>
              <a:t>达到</a:t>
            </a:r>
            <a:r>
              <a:rPr lang="en-US" altLang="zh-CN" sz="1500" dirty="0">
                <a:latin typeface="微软雅黑" panose="020B0503020204020204" pitchFamily="34" charset="-122"/>
                <a:ea typeface="微软雅黑" panose="020B0503020204020204" pitchFamily="34" charset="-122"/>
                <a:cs typeface="Arial Unicode MS" pitchFamily="34" charset="-122"/>
              </a:rPr>
              <a:t>100 </a:t>
            </a:r>
            <a:r>
              <a:rPr lang="en-US" altLang="zh-CN" sz="1500" dirty="0" err="1">
                <a:latin typeface="微软雅黑" panose="020B0503020204020204" pitchFamily="34" charset="-122"/>
                <a:ea typeface="微软雅黑" panose="020B0503020204020204" pitchFamily="34" charset="-122"/>
                <a:cs typeface="Arial Unicode MS" pitchFamily="34" charset="-122"/>
              </a:rPr>
              <a:t>dBc</a:t>
            </a:r>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FontTx/>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系统时钟频率可运行在</a:t>
            </a:r>
            <a:r>
              <a:rPr lang="en-US" altLang="zh-CN" sz="1500" dirty="0">
                <a:latin typeface="微软雅黑" panose="020B0503020204020204" pitchFamily="34" charset="-122"/>
                <a:ea typeface="微软雅黑" panose="020B0503020204020204" pitchFamily="34" charset="-122"/>
                <a:cs typeface="Arial Unicode MS" pitchFamily="34" charset="-122"/>
              </a:rPr>
              <a:t>1.7 GHz</a:t>
            </a:r>
            <a:r>
              <a:rPr lang="zh-CN" altLang="en-US" sz="1500" dirty="0">
                <a:latin typeface="微软雅黑" panose="020B0503020204020204" pitchFamily="34" charset="-122"/>
                <a:ea typeface="微软雅黑" panose="020B0503020204020204" pitchFamily="34" charset="-122"/>
                <a:cs typeface="Arial Unicode MS" pitchFamily="34" charset="-122"/>
              </a:rPr>
              <a:t>，在过去</a:t>
            </a:r>
            <a:r>
              <a:rPr lang="zh-CN" altLang="en-US" sz="1500" dirty="0" smtClean="0">
                <a:latin typeface="微软雅黑" panose="020B0503020204020204" pitchFamily="34" charset="-122"/>
                <a:ea typeface="微软雅黑" panose="020B0503020204020204" pitchFamily="34" charset="-122"/>
                <a:cs typeface="Arial Unicode MS" pitchFamily="34" charset="-122"/>
              </a:rPr>
              <a:t>几年</a:t>
            </a:r>
            <a:r>
              <a:rPr lang="zh-CN" altLang="en-US" sz="1500" dirty="0">
                <a:latin typeface="微软雅黑" panose="020B0503020204020204" pitchFamily="34" charset="-122"/>
                <a:ea typeface="微软雅黑" panose="020B0503020204020204" pitchFamily="34" charset="-122"/>
                <a:cs typeface="Arial Unicode MS" pitchFamily="34" charset="-122"/>
              </a:rPr>
              <a:t>角度旋转</a:t>
            </a:r>
            <a:r>
              <a:rPr lang="zh-CN" altLang="en-US" sz="1500" dirty="0" smtClean="0">
                <a:latin typeface="微软雅黑" panose="020B0503020204020204" pitchFamily="34" charset="-122"/>
                <a:ea typeface="微软雅黑" panose="020B0503020204020204" pitchFamily="34" charset="-122"/>
                <a:cs typeface="Arial Unicode MS" pitchFamily="34" charset="-122"/>
              </a:rPr>
              <a:t>方法</a:t>
            </a:r>
            <a:r>
              <a:rPr lang="zh-CN" altLang="en-US" sz="1500" dirty="0">
                <a:latin typeface="微软雅黑" panose="020B0503020204020204" pitchFamily="34" charset="-122"/>
                <a:ea typeface="微软雅黑" panose="020B0503020204020204" pitchFamily="34" charset="-122"/>
                <a:cs typeface="Arial Unicode MS" pitchFamily="34" charset="-122"/>
              </a:rPr>
              <a:t>中表现</a:t>
            </a:r>
            <a:r>
              <a:rPr lang="zh-CN" altLang="en-US" sz="1500" dirty="0">
                <a:solidFill>
                  <a:srgbClr val="FF0000"/>
                </a:solidFill>
                <a:latin typeface="微软雅黑" panose="020B0503020204020204" pitchFamily="34" charset="-122"/>
                <a:ea typeface="微软雅黑" panose="020B0503020204020204" pitchFamily="34" charset="-122"/>
                <a:cs typeface="Arial Unicode MS" pitchFamily="34" charset="-122"/>
              </a:rPr>
              <a:t>最高</a:t>
            </a:r>
            <a:endParaRPr lang="en-US" altLang="zh-CN" sz="1500" dirty="0">
              <a:solidFill>
                <a:srgbClr val="FF0000"/>
              </a:solidFill>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FontTx/>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“功耗</a:t>
            </a:r>
            <a:r>
              <a:rPr lang="en-US" altLang="zh-CN" sz="1500" dirty="0">
                <a:latin typeface="微软雅黑" panose="020B0503020204020204" pitchFamily="34" charset="-122"/>
                <a:ea typeface="微软雅黑" panose="020B0503020204020204" pitchFamily="34" charset="-122"/>
                <a:cs typeface="Arial Unicode MS" pitchFamily="34" charset="-122"/>
              </a:rPr>
              <a:t>/</a:t>
            </a:r>
            <a:r>
              <a:rPr lang="zh-CN" altLang="en-US" sz="1500" dirty="0">
                <a:latin typeface="微软雅黑" panose="020B0503020204020204" pitchFamily="34" charset="-122"/>
                <a:ea typeface="微软雅黑" panose="020B0503020204020204" pitchFamily="34" charset="-122"/>
                <a:cs typeface="Arial Unicode MS" pitchFamily="34" charset="-122"/>
              </a:rPr>
              <a:t>时钟频率”仅为</a:t>
            </a:r>
            <a:r>
              <a:rPr lang="en-US" altLang="zh-CN" sz="1500" dirty="0">
                <a:latin typeface="微软雅黑" panose="020B0503020204020204" pitchFamily="34" charset="-122"/>
                <a:ea typeface="微软雅黑" panose="020B0503020204020204" pitchFamily="34" charset="-122"/>
                <a:cs typeface="Arial Unicode MS" pitchFamily="34" charset="-122"/>
              </a:rPr>
              <a:t>13.8 </a:t>
            </a:r>
            <a:r>
              <a:rPr lang="en-US" altLang="zh-CN" sz="1500" dirty="0" err="1">
                <a:latin typeface="微软雅黑" panose="020B0503020204020204" pitchFamily="34" charset="-122"/>
                <a:ea typeface="微软雅黑" panose="020B0503020204020204" pitchFamily="34" charset="-122"/>
                <a:cs typeface="Arial Unicode MS" pitchFamily="34" charset="-122"/>
              </a:rPr>
              <a:t>mW</a:t>
            </a:r>
            <a:r>
              <a:rPr lang="en-US" altLang="zh-CN" sz="1500" dirty="0">
                <a:latin typeface="微软雅黑" panose="020B0503020204020204" pitchFamily="34" charset="-122"/>
                <a:ea typeface="微软雅黑" panose="020B0503020204020204" pitchFamily="34" charset="-122"/>
                <a:cs typeface="Arial Unicode MS" pitchFamily="34" charset="-122"/>
              </a:rPr>
              <a:t>/GHz</a:t>
            </a:r>
            <a:r>
              <a:rPr lang="zh-CN" altLang="en-US" sz="1500" dirty="0">
                <a:latin typeface="微软雅黑" panose="020B0503020204020204" pitchFamily="34" charset="-122"/>
                <a:ea typeface="微软雅黑" panose="020B0503020204020204" pitchFamily="34" charset="-122"/>
                <a:cs typeface="Arial Unicode MS" pitchFamily="34" charset="-122"/>
              </a:rPr>
              <a:t>，降低至之前工作的</a:t>
            </a:r>
            <a:r>
              <a:rPr lang="en-US" altLang="zh-CN" sz="1500" dirty="0">
                <a:solidFill>
                  <a:srgbClr val="FF0000"/>
                </a:solidFill>
                <a:latin typeface="微软雅黑" panose="020B0503020204020204" pitchFamily="34" charset="-122"/>
                <a:ea typeface="微软雅黑" panose="020B0503020204020204" pitchFamily="34" charset="-122"/>
                <a:cs typeface="Arial Unicode MS" pitchFamily="34" charset="-122"/>
              </a:rPr>
              <a:t>25%</a:t>
            </a:r>
            <a:r>
              <a:rPr lang="zh-CN" altLang="en-US" sz="1500" dirty="0" smtClean="0">
                <a:latin typeface="微软雅黑" panose="020B0503020204020204" pitchFamily="34" charset="-122"/>
                <a:ea typeface="微软雅黑" panose="020B0503020204020204" pitchFamily="34" charset="-122"/>
                <a:cs typeface="Arial Unicode MS" pitchFamily="34" charset="-122"/>
              </a:rPr>
              <a:t>以下</a:t>
            </a:r>
            <a:endParaRPr lang="en-US" altLang="zh-CN" sz="2200" dirty="0">
              <a:latin typeface="微软雅黑" panose="020B0503020204020204" pitchFamily="34" charset="-122"/>
              <a:ea typeface="微软雅黑" panose="020B0503020204020204" pitchFamily="34" charset="-122"/>
              <a:cs typeface="Arial Unicode MS" pitchFamily="34" charset="-122"/>
            </a:endParaRPr>
          </a:p>
        </p:txBody>
      </p:sp>
      <p:sp>
        <p:nvSpPr>
          <p:cNvPr id="7" name="页脚占位符 4">
            <a:extLst>
              <a:ext uri="{FF2B5EF4-FFF2-40B4-BE49-F238E27FC236}">
                <a16:creationId xmlns:a16="http://schemas.microsoft.com/office/drawing/2014/main" xmlns="" id="{698B0707-EE31-4310-A762-FD65345E21BF}"/>
              </a:ext>
            </a:extLst>
          </p:cNvPr>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14/17</a:t>
            </a:r>
          </a:p>
        </p:txBody>
      </p:sp>
      <p:graphicFrame>
        <p:nvGraphicFramePr>
          <p:cNvPr id="12" name="表格 11">
            <a:extLst>
              <a:ext uri="{FF2B5EF4-FFF2-40B4-BE49-F238E27FC236}">
                <a16:creationId xmlns:a16="http://schemas.microsoft.com/office/drawing/2014/main" xmlns="" id="{B8C7FB25-E5EF-45FD-A921-2588A4047AB4}"/>
              </a:ext>
            </a:extLst>
          </p:cNvPr>
          <p:cNvGraphicFramePr>
            <a:graphicFrameLocks noGrp="1"/>
          </p:cNvGraphicFramePr>
          <p:nvPr>
            <p:extLst>
              <p:ext uri="{D42A27DB-BD31-4B8C-83A1-F6EECF244321}">
                <p14:modId xmlns:p14="http://schemas.microsoft.com/office/powerpoint/2010/main" val="3834292113"/>
              </p:ext>
            </p:extLst>
          </p:nvPr>
        </p:nvGraphicFramePr>
        <p:xfrm>
          <a:off x="683228" y="2867242"/>
          <a:ext cx="7927372" cy="1709646"/>
        </p:xfrm>
        <a:graphic>
          <a:graphicData uri="http://schemas.openxmlformats.org/drawingml/2006/table">
            <a:tbl>
              <a:tblPr firstRow="1" firstCol="1" bandRow="1">
                <a:tableStyleId>{D7AC3CCA-C797-4891-BE02-D94E43425B78}</a:tableStyleId>
              </a:tblPr>
              <a:tblGrid>
                <a:gridCol w="1505175">
                  <a:extLst>
                    <a:ext uri="{9D8B030D-6E8A-4147-A177-3AD203B41FA5}">
                      <a16:colId xmlns:a16="http://schemas.microsoft.com/office/drawing/2014/main" xmlns="" val="2858620335"/>
                    </a:ext>
                  </a:extLst>
                </a:gridCol>
                <a:gridCol w="2002597">
                  <a:extLst>
                    <a:ext uri="{9D8B030D-6E8A-4147-A177-3AD203B41FA5}">
                      <a16:colId xmlns:a16="http://schemas.microsoft.com/office/drawing/2014/main" xmlns="" val="356612817"/>
                    </a:ext>
                  </a:extLst>
                </a:gridCol>
                <a:gridCol w="895350">
                  <a:extLst>
                    <a:ext uri="{9D8B030D-6E8A-4147-A177-3AD203B41FA5}">
                      <a16:colId xmlns:a16="http://schemas.microsoft.com/office/drawing/2014/main" xmlns="" val="3443046802"/>
                    </a:ext>
                  </a:extLst>
                </a:gridCol>
                <a:gridCol w="723900">
                  <a:extLst>
                    <a:ext uri="{9D8B030D-6E8A-4147-A177-3AD203B41FA5}">
                      <a16:colId xmlns:a16="http://schemas.microsoft.com/office/drawing/2014/main" xmlns="" val="3383779701"/>
                    </a:ext>
                  </a:extLst>
                </a:gridCol>
                <a:gridCol w="942975">
                  <a:extLst>
                    <a:ext uri="{9D8B030D-6E8A-4147-A177-3AD203B41FA5}">
                      <a16:colId xmlns:a16="http://schemas.microsoft.com/office/drawing/2014/main" xmlns="" val="763895054"/>
                    </a:ext>
                  </a:extLst>
                </a:gridCol>
                <a:gridCol w="727709">
                  <a:extLst>
                    <a:ext uri="{9D8B030D-6E8A-4147-A177-3AD203B41FA5}">
                      <a16:colId xmlns:a16="http://schemas.microsoft.com/office/drawing/2014/main" xmlns="" val="3722313938"/>
                    </a:ext>
                  </a:extLst>
                </a:gridCol>
                <a:gridCol w="1129666">
                  <a:extLst>
                    <a:ext uri="{9D8B030D-6E8A-4147-A177-3AD203B41FA5}">
                      <a16:colId xmlns:a16="http://schemas.microsoft.com/office/drawing/2014/main" xmlns="" val="3933127361"/>
                    </a:ext>
                  </a:extLst>
                </a:gridCol>
              </a:tblGrid>
              <a:tr h="569882">
                <a:tc>
                  <a:txBody>
                    <a:bodyPr/>
                    <a:lstStyle/>
                    <a:p>
                      <a:pPr indent="0" algn="ctr">
                        <a:lnSpc>
                          <a:spcPts val="2000"/>
                        </a:lnSpc>
                        <a:spcAft>
                          <a:spcPts val="0"/>
                        </a:spcAft>
                      </a:pPr>
                      <a:r>
                        <a:rPr lang="en-US" sz="1200" kern="100" dirty="0">
                          <a:effectLst/>
                        </a:rPr>
                        <a:t>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zh-CN" sz="1200" kern="100" dirty="0">
                          <a:effectLst/>
                        </a:rPr>
                        <a:t>技术</a:t>
                      </a:r>
                      <a:endParaRPr lang="zh-CN" sz="1300" kern="100" dirty="0">
                        <a:effectLst/>
                      </a:endParaRPr>
                    </a:p>
                    <a:p>
                      <a:pPr indent="0" algn="ctr">
                        <a:lnSpc>
                          <a:spcPts val="2000"/>
                        </a:lnSpc>
                        <a:spcAft>
                          <a:spcPts val="0"/>
                        </a:spcAft>
                      </a:pPr>
                      <a:r>
                        <a:rPr lang="zh-CN" sz="1200" kern="100" dirty="0">
                          <a:effectLst/>
                        </a:rPr>
                        <a:t>方法</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200" kern="100" dirty="0">
                          <a:effectLst/>
                        </a:rPr>
                        <a:t>CMOS</a:t>
                      </a:r>
                      <a:endParaRPr lang="zh-CN" sz="1300" kern="100" dirty="0">
                        <a:effectLst/>
                      </a:endParaRPr>
                    </a:p>
                    <a:p>
                      <a:pPr indent="0" algn="ctr">
                        <a:lnSpc>
                          <a:spcPts val="2000"/>
                        </a:lnSpc>
                        <a:spcAft>
                          <a:spcPts val="0"/>
                        </a:spcAft>
                      </a:pPr>
                      <a:r>
                        <a:rPr lang="zh-CN" sz="1200" kern="100" dirty="0">
                          <a:effectLst/>
                        </a:rPr>
                        <a:t>工艺</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zh-CN" sz="1200" kern="100" dirty="0">
                          <a:effectLst/>
                        </a:rPr>
                        <a:t>时钟</a:t>
                      </a:r>
                      <a:endParaRPr lang="zh-CN" sz="1300" kern="100" dirty="0">
                        <a:effectLst/>
                      </a:endParaRPr>
                    </a:p>
                    <a:p>
                      <a:pPr indent="0" algn="ctr">
                        <a:lnSpc>
                          <a:spcPts val="2000"/>
                        </a:lnSpc>
                        <a:spcAft>
                          <a:spcPts val="0"/>
                        </a:spcAft>
                      </a:pPr>
                      <a:r>
                        <a:rPr lang="en-US" sz="1200" kern="100" dirty="0">
                          <a:effectLst/>
                        </a:rPr>
                        <a:t>[MHz]</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zh-CN" sz="1200" kern="100" dirty="0">
                          <a:effectLst/>
                        </a:rPr>
                        <a:t>相位截断</a:t>
                      </a:r>
                      <a:endParaRPr lang="zh-CN" sz="1300" kern="100" dirty="0">
                        <a:effectLst/>
                      </a:endParaRPr>
                    </a:p>
                    <a:p>
                      <a:pPr indent="0" algn="ctr">
                        <a:lnSpc>
                          <a:spcPts val="2000"/>
                        </a:lnSpc>
                        <a:spcAft>
                          <a:spcPts val="0"/>
                        </a:spcAft>
                      </a:pPr>
                      <a:r>
                        <a:rPr lang="en-US" sz="1200" kern="100" dirty="0">
                          <a:effectLst/>
                        </a:rPr>
                        <a:t>[bits]</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200" kern="100" dirty="0">
                          <a:effectLst/>
                        </a:rPr>
                        <a:t>SFDR</a:t>
                      </a:r>
                      <a:endParaRPr lang="zh-CN" sz="1300" kern="100" dirty="0">
                        <a:effectLst/>
                      </a:endParaRPr>
                    </a:p>
                    <a:p>
                      <a:pPr indent="0" algn="ctr">
                        <a:lnSpc>
                          <a:spcPts val="2000"/>
                        </a:lnSpc>
                        <a:spcAft>
                          <a:spcPts val="0"/>
                        </a:spcAft>
                      </a:pPr>
                      <a:r>
                        <a:rPr lang="en-US" sz="1200" kern="100" dirty="0">
                          <a:effectLst/>
                        </a:rPr>
                        <a:t>[dBc]</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zh-CN" sz="1200" kern="100" dirty="0">
                          <a:effectLst/>
                        </a:rPr>
                        <a:t>功耗</a:t>
                      </a:r>
                      <a:r>
                        <a:rPr lang="en-US" altLang="zh-CN" sz="1200" kern="100" dirty="0">
                          <a:effectLst/>
                        </a:rPr>
                        <a:t>/</a:t>
                      </a:r>
                      <a:r>
                        <a:rPr lang="zh-CN" altLang="en-US" sz="1200" kern="100" dirty="0">
                          <a:effectLst/>
                        </a:rPr>
                        <a:t>时钟频率</a:t>
                      </a:r>
                      <a:endParaRPr lang="zh-CN" sz="1300" kern="100" dirty="0">
                        <a:effectLst/>
                      </a:endParaRPr>
                    </a:p>
                    <a:p>
                      <a:pPr indent="0" algn="ctr">
                        <a:lnSpc>
                          <a:spcPts val="2000"/>
                        </a:lnSpc>
                        <a:spcAft>
                          <a:spcPts val="0"/>
                        </a:spcAft>
                      </a:pPr>
                      <a:r>
                        <a:rPr lang="en-US" sz="1200" kern="100" dirty="0">
                          <a:effectLst/>
                        </a:rPr>
                        <a:t>[</a:t>
                      </a:r>
                      <a:r>
                        <a:rPr lang="en-US" sz="1200" kern="100" dirty="0" err="1">
                          <a:effectLst/>
                        </a:rPr>
                        <a:t>mW</a:t>
                      </a:r>
                      <a:r>
                        <a:rPr lang="en-US" sz="1200" kern="100" dirty="0">
                          <a:effectLst/>
                        </a:rPr>
                        <a:t>/GHz]</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extLst>
                  <a:ext uri="{0D108BD9-81ED-4DB2-BD59-A6C34878D82A}">
                    <a16:rowId xmlns:a16="http://schemas.microsoft.com/office/drawing/2014/main" xmlns="" val="205457031"/>
                  </a:ext>
                </a:extLst>
              </a:tr>
              <a:tr h="284941">
                <a:tc>
                  <a:txBody>
                    <a:bodyPr/>
                    <a:lstStyle/>
                    <a:p>
                      <a:pPr indent="0" algn="ctr">
                        <a:lnSpc>
                          <a:spcPts val="2000"/>
                        </a:lnSpc>
                        <a:spcAft>
                          <a:spcPts val="0"/>
                        </a:spcAft>
                      </a:pPr>
                      <a:r>
                        <a:rPr lang="en-US" sz="1400" kern="100" dirty="0">
                          <a:effectLst/>
                        </a:rPr>
                        <a:t>2007 JSSC</a:t>
                      </a:r>
                      <a:r>
                        <a:rPr lang="en-US" sz="1400" kern="100" baseline="30000" dirty="0">
                          <a:effectLst/>
                        </a:rPr>
                        <a:t>[6]</a:t>
                      </a:r>
                      <a:endParaRPr lang="zh-CN" sz="140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Hybrid-CORDIC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0.25um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marL="0" indent="0" algn="ctr" defTabSz="685800" rtl="0" eaLnBrk="1" latinLnBrk="0" hangingPunct="1">
                        <a:lnSpc>
                          <a:spcPts val="2000"/>
                        </a:lnSpc>
                        <a:spcAft>
                          <a:spcPts val="0"/>
                        </a:spcAft>
                      </a:pPr>
                      <a:r>
                        <a:rPr lang="en-US" altLang="zh-CN" sz="1400" kern="100" dirty="0">
                          <a:solidFill>
                            <a:schemeClr val="dk1"/>
                          </a:solidFill>
                          <a:effectLst/>
                          <a:latin typeface="+mn-lt"/>
                          <a:ea typeface="+mn-ea"/>
                          <a:cs typeface="+mn-cs"/>
                        </a:rPr>
                        <a:t>380</a:t>
                      </a:r>
                      <a:endParaRPr lang="zh-CN" altLang="en-US" sz="1400" kern="100" dirty="0">
                        <a:solidFill>
                          <a:schemeClr val="dk1"/>
                        </a:solidFill>
                        <a:effectLst/>
                        <a:latin typeface="+mn-lt"/>
                        <a:ea typeface="+mn-ea"/>
                        <a:cs typeface="+mn-cs"/>
                      </a:endParaRPr>
                    </a:p>
                  </a:txBody>
                  <a:tcPr marL="76934" marR="76934" marT="0" marB="0"/>
                </a:tc>
                <a:tc>
                  <a:txBody>
                    <a:bodyPr/>
                    <a:lstStyle/>
                    <a:p>
                      <a:pPr marL="0" indent="0" algn="ctr" defTabSz="685800" rtl="0" eaLnBrk="1" latinLnBrk="0" hangingPunct="1">
                        <a:lnSpc>
                          <a:spcPts val="2000"/>
                        </a:lnSpc>
                        <a:spcAft>
                          <a:spcPts val="0"/>
                        </a:spcAft>
                      </a:pPr>
                      <a:r>
                        <a:rPr lang="en-US" sz="1400" kern="100" dirty="0">
                          <a:solidFill>
                            <a:schemeClr val="dk1"/>
                          </a:solidFill>
                          <a:effectLst/>
                          <a:latin typeface="+mn-lt"/>
                          <a:ea typeface="+mn-ea"/>
                          <a:cs typeface="+mn-cs"/>
                        </a:rPr>
                        <a:t>16</a:t>
                      </a:r>
                      <a:endParaRPr lang="zh-CN" altLang="en-US" sz="1400" kern="100" dirty="0">
                        <a:solidFill>
                          <a:schemeClr val="dk1"/>
                        </a:solidFill>
                        <a:effectLst/>
                        <a:latin typeface="+mn-lt"/>
                        <a:ea typeface="+mn-ea"/>
                        <a:cs typeface="+mn-cs"/>
                      </a:endParaRPr>
                    </a:p>
                  </a:txBody>
                  <a:tcPr marL="76934" marR="76934" marT="0" marB="0"/>
                </a:tc>
                <a:tc>
                  <a:txBody>
                    <a:bodyPr/>
                    <a:lstStyle/>
                    <a:p>
                      <a:pPr marL="0" indent="0" algn="ctr" defTabSz="685800" rtl="0" eaLnBrk="1" latinLnBrk="0" hangingPunct="1">
                        <a:lnSpc>
                          <a:spcPts val="2000"/>
                        </a:lnSpc>
                        <a:spcAft>
                          <a:spcPts val="0"/>
                        </a:spcAft>
                      </a:pPr>
                      <a:r>
                        <a:rPr lang="en-US" sz="1400" kern="100" dirty="0">
                          <a:solidFill>
                            <a:schemeClr val="dk1"/>
                          </a:solidFill>
                          <a:effectLst/>
                          <a:latin typeface="+mn-lt"/>
                          <a:ea typeface="+mn-ea"/>
                          <a:cs typeface="+mn-cs"/>
                        </a:rPr>
                        <a:t>90</a:t>
                      </a:r>
                      <a:endParaRPr lang="zh-CN" altLang="en-US" sz="1400" kern="100" dirty="0">
                        <a:solidFill>
                          <a:schemeClr val="dk1"/>
                        </a:solidFill>
                        <a:effectLst/>
                        <a:latin typeface="+mn-lt"/>
                        <a:ea typeface="+mn-ea"/>
                        <a:cs typeface="+mn-cs"/>
                      </a:endParaRPr>
                    </a:p>
                  </a:txBody>
                  <a:tcPr marL="76934" marR="76934" marT="0" marB="0"/>
                </a:tc>
                <a:tc>
                  <a:txBody>
                    <a:bodyPr/>
                    <a:lstStyle/>
                    <a:p>
                      <a:pPr marL="0" indent="0" algn="ctr" defTabSz="685800" rtl="0" eaLnBrk="1" latinLnBrk="0" hangingPunct="1">
                        <a:lnSpc>
                          <a:spcPts val="2000"/>
                        </a:lnSpc>
                        <a:spcAft>
                          <a:spcPts val="0"/>
                        </a:spcAft>
                      </a:pPr>
                      <a:r>
                        <a:rPr lang="en-US" altLang="zh-CN" sz="1400" kern="100" dirty="0">
                          <a:solidFill>
                            <a:schemeClr val="dk1"/>
                          </a:solidFill>
                          <a:effectLst/>
                          <a:latin typeface="+mn-lt"/>
                          <a:ea typeface="+mn-ea"/>
                          <a:cs typeface="+mn-cs"/>
                        </a:rPr>
                        <a:t>405</a:t>
                      </a:r>
                      <a:endParaRPr lang="zh-CN" altLang="en-US" sz="1400" kern="100" dirty="0">
                        <a:solidFill>
                          <a:schemeClr val="dk1"/>
                        </a:solidFill>
                        <a:effectLst/>
                        <a:latin typeface="+mn-lt"/>
                        <a:ea typeface="+mn-ea"/>
                        <a:cs typeface="+mn-cs"/>
                      </a:endParaRPr>
                    </a:p>
                  </a:txBody>
                  <a:tcPr marL="76934" marR="76934" marT="0" marB="0"/>
                </a:tc>
                <a:extLst>
                  <a:ext uri="{0D108BD9-81ED-4DB2-BD59-A6C34878D82A}">
                    <a16:rowId xmlns:a16="http://schemas.microsoft.com/office/drawing/2014/main" xmlns="" val="129675508"/>
                  </a:ext>
                </a:extLst>
              </a:tr>
              <a:tr h="284941">
                <a:tc>
                  <a:txBody>
                    <a:bodyPr/>
                    <a:lstStyle/>
                    <a:p>
                      <a:pPr indent="0" algn="ctr">
                        <a:lnSpc>
                          <a:spcPts val="2000"/>
                        </a:lnSpc>
                        <a:spcAft>
                          <a:spcPts val="0"/>
                        </a:spcAft>
                      </a:pPr>
                      <a:r>
                        <a:rPr lang="en-US" sz="1400" kern="100" dirty="0">
                          <a:effectLst/>
                        </a:rPr>
                        <a:t>2011 JSSC</a:t>
                      </a:r>
                      <a:r>
                        <a:rPr lang="en-US" sz="1400" kern="100" baseline="30000" dirty="0">
                          <a:effectLst/>
                        </a:rPr>
                        <a:t>[3]</a:t>
                      </a:r>
                      <a:endParaRPr lang="zh-CN" sz="140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Excess-four CORDIC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0.18um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260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113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63.5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extLst>
                  <a:ext uri="{0D108BD9-81ED-4DB2-BD59-A6C34878D82A}">
                    <a16:rowId xmlns:a16="http://schemas.microsoft.com/office/drawing/2014/main" xmlns="" val="1933070713"/>
                  </a:ext>
                </a:extLst>
              </a:tr>
              <a:tr h="284941">
                <a:tc>
                  <a:txBody>
                    <a:bodyPr/>
                    <a:lstStyle/>
                    <a:p>
                      <a:pPr indent="0" algn="ctr">
                        <a:lnSpc>
                          <a:spcPts val="2000"/>
                        </a:lnSpc>
                        <a:spcAft>
                          <a:spcPts val="0"/>
                        </a:spcAft>
                      </a:pPr>
                      <a:r>
                        <a:rPr lang="en-US" sz="1400" kern="100" dirty="0">
                          <a:effectLst/>
                        </a:rPr>
                        <a:t>2014 ISCAS</a:t>
                      </a:r>
                      <a:r>
                        <a:rPr lang="en-US" sz="1400" kern="100" baseline="30000" dirty="0">
                          <a:effectLst/>
                        </a:rPr>
                        <a:t>[5]</a:t>
                      </a:r>
                      <a:endParaRPr lang="zh-CN" sz="140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ROM-Multiplier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FPGA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1000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solidFill>
                            <a:schemeClr val="tx1"/>
                          </a:solidFill>
                          <a:effectLst/>
                        </a:rPr>
                        <a:t>120</a:t>
                      </a:r>
                      <a:endParaRPr lang="zh-CN"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54.9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extLst>
                  <a:ext uri="{0D108BD9-81ED-4DB2-BD59-A6C34878D82A}">
                    <a16:rowId xmlns:a16="http://schemas.microsoft.com/office/drawing/2014/main" xmlns="" val="1368412510"/>
                  </a:ext>
                </a:extLst>
              </a:tr>
              <a:tr h="284941">
                <a:tc>
                  <a:txBody>
                    <a:bodyPr/>
                    <a:lstStyle/>
                    <a:p>
                      <a:pPr indent="0" algn="ctr">
                        <a:lnSpc>
                          <a:spcPts val="2000"/>
                        </a:lnSpc>
                        <a:spcAft>
                          <a:spcPts val="0"/>
                        </a:spcAft>
                      </a:pPr>
                      <a:r>
                        <a:rPr lang="zh-CN" sz="1400" kern="100" dirty="0">
                          <a:effectLst/>
                        </a:rPr>
                        <a:t>本设计</a:t>
                      </a:r>
                      <a:r>
                        <a:rPr lang="en-US" altLang="zh-CN" sz="1400" kern="100" dirty="0">
                          <a:effectLst/>
                        </a:rPr>
                        <a:t>(</a:t>
                      </a:r>
                      <a:r>
                        <a:rPr lang="zh-CN" altLang="en-US" sz="1400" kern="100" dirty="0">
                          <a:effectLst/>
                        </a:rPr>
                        <a:t>后仿</a:t>
                      </a:r>
                      <a:r>
                        <a:rPr lang="en-US" altLang="zh-CN" sz="1400" kern="100" dirty="0">
                          <a:effectLst/>
                        </a:rPr>
                        <a:t>)</a:t>
                      </a:r>
                      <a:endParaRPr 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ROM-CORDIC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65 nm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b="1" kern="100" dirty="0">
                          <a:solidFill>
                            <a:srgbClr val="FF0000"/>
                          </a:solidFill>
                          <a:effectLst/>
                        </a:rPr>
                        <a:t>1700</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kern="100" dirty="0">
                          <a:effectLst/>
                        </a:rPr>
                        <a:t>100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tc>
                  <a:txBody>
                    <a:bodyPr/>
                    <a:lstStyle/>
                    <a:p>
                      <a:pPr indent="0" algn="ctr">
                        <a:lnSpc>
                          <a:spcPts val="2000"/>
                        </a:lnSpc>
                        <a:spcAft>
                          <a:spcPts val="0"/>
                        </a:spcAft>
                      </a:pPr>
                      <a:r>
                        <a:rPr lang="en-US" sz="1400" b="1" kern="100" dirty="0">
                          <a:solidFill>
                            <a:srgbClr val="FF0000"/>
                          </a:solidFill>
                          <a:effectLst/>
                        </a:rPr>
                        <a:t>13.8</a:t>
                      </a:r>
                      <a:endParaRPr lang="zh-CN" sz="1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934" marR="76934" marT="0" marB="0"/>
                </a:tc>
                <a:extLst>
                  <a:ext uri="{0D108BD9-81ED-4DB2-BD59-A6C34878D82A}">
                    <a16:rowId xmlns:a16="http://schemas.microsoft.com/office/drawing/2014/main" xmlns="" val="3083826517"/>
                  </a:ext>
                </a:extLst>
              </a:tr>
            </a:tbl>
          </a:graphicData>
        </a:graphic>
      </p:graphicFrame>
      <p:sp>
        <p:nvSpPr>
          <p:cNvPr id="6" name="文本框 5">
            <a:extLst>
              <a:ext uri="{FF2B5EF4-FFF2-40B4-BE49-F238E27FC236}">
                <a16:creationId xmlns:a16="http://schemas.microsoft.com/office/drawing/2014/main" xmlns="" id="{4006F415-CC0A-4D2C-B1BF-6E04DAA3F10F}"/>
              </a:ext>
            </a:extLst>
          </p:cNvPr>
          <p:cNvSpPr txBox="1"/>
          <p:nvPr/>
        </p:nvSpPr>
        <p:spPr>
          <a:xfrm>
            <a:off x="190499" y="4650608"/>
            <a:ext cx="8705851" cy="1967846"/>
          </a:xfrm>
          <a:prstGeom prst="rect">
            <a:avLst/>
          </a:prstGeom>
          <a:noFill/>
        </p:spPr>
        <p:txBody>
          <a:bodyPr wrap="square" rtlCol="0">
            <a:spAutoFit/>
          </a:bodyPr>
          <a:lstStyle/>
          <a:p>
            <a:pPr marL="557213" lvl="1" indent="-214313" fontAlgn="base">
              <a:lnSpc>
                <a:spcPct val="120000"/>
              </a:lnSpc>
              <a:spcBef>
                <a:spcPts val="600"/>
              </a:spcBef>
              <a:spcAft>
                <a:spcPts val="600"/>
              </a:spcAft>
              <a:buChar char="–"/>
            </a:pPr>
            <a:r>
              <a:rPr lang="zh-CN" altLang="en-US" sz="2200" dirty="0" smtClean="0">
                <a:latin typeface="微软雅黑" panose="020B0503020204020204" pitchFamily="34" charset="-122"/>
                <a:ea typeface="微软雅黑" panose="020B0503020204020204" pitchFamily="34" charset="-122"/>
                <a:cs typeface="Arial Unicode MS" pitchFamily="34" charset="-122"/>
              </a:rPr>
              <a:t>工作总结</a:t>
            </a:r>
            <a:endParaRPr lang="en-US" altLang="zh-CN" sz="22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smtClean="0">
                <a:latin typeface="微软雅黑" panose="020B0503020204020204" pitchFamily="34" charset="-122"/>
                <a:ea typeface="微软雅黑" panose="020B0503020204020204" pitchFamily="34" charset="-122"/>
                <a:cs typeface="Arial Unicode MS" pitchFamily="34" charset="-122"/>
              </a:rPr>
              <a:t>使用查找表乘法器和角度旋转方法，实现了超高速、高精度数控振荡器</a:t>
            </a:r>
            <a:endParaRPr lang="en-US" altLang="zh-CN" sz="1500" dirty="0" smtClean="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smtClean="0">
                <a:latin typeface="微软雅黑" panose="020B0503020204020204" pitchFamily="34" charset="-122"/>
                <a:ea typeface="微软雅黑" panose="020B0503020204020204" pitchFamily="34" charset="-122"/>
                <a:cs typeface="Arial Unicode MS" pitchFamily="34" charset="-122"/>
              </a:rPr>
              <a:t>使用</a:t>
            </a:r>
            <a:r>
              <a:rPr lang="zh-CN" altLang="en-US" sz="1500" dirty="0">
                <a:latin typeface="微软雅黑" panose="020B0503020204020204" pitchFamily="34" charset="-122"/>
                <a:ea typeface="微软雅黑" panose="020B0503020204020204" pitchFamily="34" charset="-122"/>
                <a:cs typeface="Arial Unicode MS" pitchFamily="34" charset="-122"/>
              </a:rPr>
              <a:t>级联的旋转单元进行流水线加速，替换参考文献</a:t>
            </a:r>
            <a:r>
              <a:rPr lang="en-US" altLang="zh-CN" sz="1500" baseline="30000" dirty="0">
                <a:latin typeface="微软雅黑" panose="020B0503020204020204" pitchFamily="34" charset="-122"/>
                <a:ea typeface="微软雅黑" panose="020B0503020204020204" pitchFamily="34" charset="-122"/>
                <a:cs typeface="Arial Unicode MS" pitchFamily="34" charset="-122"/>
              </a:rPr>
              <a:t>[5]</a:t>
            </a:r>
            <a:r>
              <a:rPr lang="zh-CN" altLang="en-US" sz="1500" dirty="0">
                <a:latin typeface="微软雅黑" panose="020B0503020204020204" pitchFamily="34" charset="-122"/>
                <a:ea typeface="微软雅黑" panose="020B0503020204020204" pitchFamily="34" charset="-122"/>
                <a:cs typeface="Arial Unicode MS" pitchFamily="34" charset="-122"/>
              </a:rPr>
              <a:t>中乘法器</a:t>
            </a:r>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300"/>
              </a:spcBef>
              <a:spcAft>
                <a:spcPts val="3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分析相位截断和近似失真两类噪声，给出了约束条件和索引分配方案</a:t>
            </a:r>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marL="1014413" lvl="2" indent="-214313" fontAlgn="base">
              <a:lnSpc>
                <a:spcPct val="120000"/>
              </a:lnSpc>
              <a:spcBef>
                <a:spcPts val="600"/>
              </a:spcBef>
              <a:spcAft>
                <a:spcPts val="600"/>
              </a:spcAft>
              <a:buChar char="–"/>
            </a:pPr>
            <a:r>
              <a:rPr lang="zh-CN" altLang="en-US" sz="1500" dirty="0">
                <a:latin typeface="微软雅黑" panose="020B0503020204020204" pitchFamily="34" charset="-122"/>
                <a:ea typeface="微软雅黑" panose="020B0503020204020204" pitchFamily="34" charset="-122"/>
                <a:cs typeface="Arial Unicode MS" pitchFamily="34" charset="-122"/>
              </a:rPr>
              <a:t>规范电路布局、优化关键路径，最终在速度和功耗上取得突破</a:t>
            </a:r>
          </a:p>
        </p:txBody>
      </p:sp>
    </p:spTree>
    <p:extLst>
      <p:ext uri="{BB962C8B-B14F-4D97-AF65-F5344CB8AC3E}">
        <p14:creationId xmlns:p14="http://schemas.microsoft.com/office/powerpoint/2010/main" val="695895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C72F44-5573-4C5C-9BDE-903DE9D4CED2}"/>
              </a:ext>
            </a:extLst>
          </p:cNvPr>
          <p:cNvSpPr>
            <a:spLocks noGrp="1"/>
          </p:cNvSpPr>
          <p:nvPr>
            <p:ph type="title"/>
          </p:nvPr>
        </p:nvSpPr>
        <p:spPr>
          <a:xfrm>
            <a:off x="381000" y="0"/>
            <a:ext cx="8229600" cy="762000"/>
          </a:xfrm>
        </p:spPr>
        <p:txBody>
          <a:bodyPr/>
          <a:lstStyle/>
          <a:p>
            <a:pPr marL="342900" lvl="1"/>
            <a:r>
              <a:rPr lang="zh-CN" altLang="en-US" sz="3600" dirty="0">
                <a:latin typeface="黑体" panose="02010609060101010101" pitchFamily="49" charset="-122"/>
                <a:ea typeface="黑体" panose="02010609060101010101" pitchFamily="49" charset="-122"/>
                <a:cs typeface="Arial Unicode MS" pitchFamily="34" charset="-122"/>
              </a:rPr>
              <a:t>参考文献</a:t>
            </a:r>
          </a:p>
        </p:txBody>
      </p:sp>
      <p:sp>
        <p:nvSpPr>
          <p:cNvPr id="5" name="文本框 4">
            <a:extLst>
              <a:ext uri="{FF2B5EF4-FFF2-40B4-BE49-F238E27FC236}">
                <a16:creationId xmlns:a16="http://schemas.microsoft.com/office/drawing/2014/main" xmlns="" id="{4006F415-CC0A-4D2C-B1BF-6E04DAA3F10F}"/>
              </a:ext>
            </a:extLst>
          </p:cNvPr>
          <p:cNvSpPr txBox="1"/>
          <p:nvPr/>
        </p:nvSpPr>
        <p:spPr>
          <a:xfrm>
            <a:off x="698500" y="1163519"/>
            <a:ext cx="7594600" cy="3576941"/>
          </a:xfrm>
          <a:prstGeom prst="rect">
            <a:avLst/>
          </a:prstGeom>
          <a:noFill/>
        </p:spPr>
        <p:txBody>
          <a:bodyPr wrap="square" rtlCol="0">
            <a:spAutoFit/>
          </a:bodyPr>
          <a:lstStyle/>
          <a:p>
            <a:pPr marL="0" lvl="2" algn="just" fontAlgn="base">
              <a:lnSpc>
                <a:spcPct val="120000"/>
              </a:lnSpc>
              <a:spcBef>
                <a:spcPts val="300"/>
              </a:spcBef>
              <a:spcAft>
                <a:spcPts val="300"/>
              </a:spcAft>
            </a:pPr>
            <a:r>
              <a:rPr lang="en-US" altLang="zh-CN" sz="1300" dirty="0">
                <a:latin typeface="Times New Roman" panose="02020603050405020304" pitchFamily="18" charset="0"/>
                <a:cs typeface="Times New Roman" panose="02020603050405020304" pitchFamily="18" charset="0"/>
              </a:rPr>
              <a:t>[1] Nicholas H T, </a:t>
            </a:r>
            <a:r>
              <a:rPr lang="en-US" altLang="zh-CN" sz="1300" dirty="0" err="1">
                <a:latin typeface="Times New Roman" panose="02020603050405020304" pitchFamily="18" charset="0"/>
                <a:cs typeface="Times New Roman" panose="02020603050405020304" pitchFamily="18" charset="0"/>
              </a:rPr>
              <a:t>Samueli</a:t>
            </a:r>
            <a:r>
              <a:rPr lang="en-US" altLang="zh-CN" sz="1300" dirty="0">
                <a:latin typeface="Times New Roman" panose="02020603050405020304" pitchFamily="18" charset="0"/>
                <a:cs typeface="Times New Roman" panose="02020603050405020304" pitchFamily="18" charset="0"/>
              </a:rPr>
              <a:t> H. A 150-MHz Direct Digital Frequency Synthesizer In 1.25/</a:t>
            </a:r>
            <a:r>
              <a:rPr lang="en-US" altLang="zh-CN" sz="1300" dirty="0" err="1">
                <a:latin typeface="Times New Roman" panose="02020603050405020304" pitchFamily="18" charset="0"/>
                <a:cs typeface="Times New Roman" panose="02020603050405020304" pitchFamily="18" charset="0"/>
              </a:rPr>
              <a:t>spl</a:t>
            </a:r>
            <a:r>
              <a:rPr lang="en-US" altLang="zh-CN" sz="1300" dirty="0">
                <a:latin typeface="Times New Roman" panose="02020603050405020304" pitchFamily="18" charset="0"/>
                <a:cs typeface="Times New Roman" panose="02020603050405020304" pitchFamily="18" charset="0"/>
              </a:rPr>
              <a:t> mu/m CMOS With -90dBc Spurious Performance[C]// Solid-State Circuits Conference, 1991. Digest of Technical Papers. </a:t>
            </a:r>
            <a:r>
              <a:rPr lang="en-US" altLang="zh-CN" sz="1300" dirty="0" err="1">
                <a:latin typeface="Times New Roman" panose="02020603050405020304" pitchFamily="18" charset="0"/>
                <a:cs typeface="Times New Roman" panose="02020603050405020304" pitchFamily="18" charset="0"/>
              </a:rPr>
              <a:t>Isscc</a:t>
            </a:r>
            <a:r>
              <a:rPr lang="en-US" altLang="zh-CN" sz="1300" dirty="0">
                <a:latin typeface="Times New Roman" panose="02020603050405020304" pitchFamily="18" charset="0"/>
                <a:cs typeface="Times New Roman" panose="02020603050405020304" pitchFamily="18" charset="0"/>
              </a:rPr>
              <a:t>. 1991 IEEE International. IEEE, 1991:42-286.</a:t>
            </a:r>
          </a:p>
          <a:p>
            <a:pPr marL="0" lvl="2" algn="just" fontAlgn="base">
              <a:lnSpc>
                <a:spcPct val="120000"/>
              </a:lnSpc>
              <a:spcBef>
                <a:spcPts val="300"/>
              </a:spcBef>
              <a:spcAft>
                <a:spcPts val="300"/>
              </a:spcAft>
            </a:pPr>
            <a:r>
              <a:rPr lang="en-US" altLang="zh-CN" sz="1300" kern="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1300" dirty="0" err="1">
                <a:latin typeface="Times New Roman" panose="02020603050405020304" pitchFamily="18" charset="0"/>
                <a:cs typeface="Times New Roman" panose="02020603050405020304" pitchFamily="18" charset="0"/>
              </a:rPr>
              <a:t>Ashrafi</a:t>
            </a:r>
            <a:r>
              <a:rPr lang="en-US" altLang="zh-CN" sz="1300" dirty="0">
                <a:latin typeface="Times New Roman" panose="02020603050405020304" pitchFamily="18" charset="0"/>
                <a:cs typeface="Times New Roman" panose="02020603050405020304" pitchFamily="18" charset="0"/>
              </a:rPr>
              <a:t> A, </a:t>
            </a:r>
            <a:r>
              <a:rPr lang="en-US" altLang="zh-CN" sz="1300" dirty="0" err="1">
                <a:latin typeface="Times New Roman" panose="02020603050405020304" pitchFamily="18" charset="0"/>
                <a:cs typeface="Times New Roman" panose="02020603050405020304" pitchFamily="18" charset="0"/>
              </a:rPr>
              <a:t>Adhami</a:t>
            </a:r>
            <a:r>
              <a:rPr lang="en-US" altLang="zh-CN" sz="1300" dirty="0">
                <a:latin typeface="Times New Roman" panose="02020603050405020304" pitchFamily="18" charset="0"/>
                <a:cs typeface="Times New Roman" panose="02020603050405020304" pitchFamily="18" charset="0"/>
              </a:rPr>
              <a:t> R, </a:t>
            </a:r>
            <a:r>
              <a:rPr lang="en-US" altLang="zh-CN" sz="1300" dirty="0" err="1">
                <a:latin typeface="Times New Roman" panose="02020603050405020304" pitchFamily="18" charset="0"/>
                <a:cs typeface="Times New Roman" panose="02020603050405020304" pitchFamily="18" charset="0"/>
              </a:rPr>
              <a:t>Milenkovic</a:t>
            </a:r>
            <a:r>
              <a:rPr lang="en-US" altLang="zh-CN" sz="1300" dirty="0">
                <a:latin typeface="Times New Roman" panose="02020603050405020304" pitchFamily="18" charset="0"/>
                <a:cs typeface="Times New Roman" panose="02020603050405020304" pitchFamily="18" charset="0"/>
              </a:rPr>
              <a:t> A. A Direct Digital Frequency Synthesizer Based on the Quasi-Linear Interpolation Method[J]. IEEE Transactions on Circuits &amp; Systems I Regular Papers, 2005, 57(4):863-872.</a:t>
            </a:r>
          </a:p>
          <a:p>
            <a:pPr marL="0" lvl="2" algn="just" fontAlgn="base">
              <a:lnSpc>
                <a:spcPct val="120000"/>
              </a:lnSpc>
              <a:spcBef>
                <a:spcPts val="300"/>
              </a:spcBef>
              <a:spcAft>
                <a:spcPts val="300"/>
              </a:spcAft>
            </a:pPr>
            <a:r>
              <a:rPr lang="en-US" altLang="zh-CN" sz="1300" kern="0" dirty="0">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sz="1300" dirty="0" err="1">
                <a:latin typeface="Times New Roman" panose="02020603050405020304" pitchFamily="18" charset="0"/>
                <a:cs typeface="Times New Roman" panose="02020603050405020304" pitchFamily="18" charset="0"/>
              </a:rPr>
              <a:t>Willson</a:t>
            </a:r>
            <a:r>
              <a:rPr lang="en-US" altLang="zh-CN" sz="1300" dirty="0">
                <a:latin typeface="Times New Roman" panose="02020603050405020304" pitchFamily="18" charset="0"/>
                <a:cs typeface="Times New Roman" panose="02020603050405020304" pitchFamily="18" charset="0"/>
              </a:rPr>
              <a:t> A, </a:t>
            </a:r>
            <a:r>
              <a:rPr lang="en-US" altLang="zh-CN" sz="1300" dirty="0" err="1">
                <a:latin typeface="Times New Roman" panose="02020603050405020304" pitchFamily="18" charset="0"/>
                <a:cs typeface="Times New Roman" panose="02020603050405020304" pitchFamily="18" charset="0"/>
              </a:rPr>
              <a:t>Ojha</a:t>
            </a:r>
            <a:r>
              <a:rPr lang="en-US" altLang="zh-CN" sz="1300" dirty="0">
                <a:latin typeface="Times New Roman" panose="02020603050405020304" pitchFamily="18" charset="0"/>
                <a:cs typeface="Times New Roman" panose="02020603050405020304" pitchFamily="18" charset="0"/>
              </a:rPr>
              <a:t> M, Agarwal S, et al. A direct digital frequency synthesizer with minimized tuning latency of 12ns[C]// IEEE International Solid-State Circuits Conference. IEEE, 2011:138-140.</a:t>
            </a:r>
          </a:p>
          <a:p>
            <a:pPr marL="0" lvl="2" algn="just" fontAlgn="base">
              <a:lnSpc>
                <a:spcPct val="120000"/>
              </a:lnSpc>
              <a:spcBef>
                <a:spcPts val="300"/>
              </a:spcBef>
              <a:spcAft>
                <a:spcPts val="300"/>
              </a:spcAft>
            </a:pPr>
            <a:r>
              <a:rPr lang="en-US" altLang="zh-CN" sz="1300" kern="0" dirty="0">
                <a:latin typeface="Times New Roman" panose="02020603050405020304" pitchFamily="18" charset="0"/>
                <a:ea typeface="微软雅黑" panose="020B0503020204020204" pitchFamily="34" charset="-122"/>
                <a:cs typeface="Times New Roman" panose="02020603050405020304" pitchFamily="18" charset="0"/>
              </a:rPr>
              <a:t>[4] </a:t>
            </a:r>
            <a:r>
              <a:rPr lang="en-US" altLang="zh-CN" sz="1300" dirty="0" err="1">
                <a:latin typeface="Times New Roman" panose="02020603050405020304" pitchFamily="18" charset="0"/>
                <a:cs typeface="Times New Roman" panose="02020603050405020304" pitchFamily="18" charset="0"/>
              </a:rPr>
              <a:t>Yoo</a:t>
            </a:r>
            <a:r>
              <a:rPr lang="en-US" altLang="zh-CN" sz="1300" dirty="0">
                <a:latin typeface="Times New Roman" panose="02020603050405020304" pitchFamily="18" charset="0"/>
                <a:cs typeface="Times New Roman" panose="02020603050405020304" pitchFamily="18" charset="0"/>
              </a:rPr>
              <a:t> T, Hong C Y, Jung Y H, et al. A 2 GHz 130 </a:t>
            </a:r>
            <a:r>
              <a:rPr lang="en-US" altLang="zh-CN" sz="1300" dirty="0" err="1">
                <a:latin typeface="Times New Roman" panose="02020603050405020304" pitchFamily="18" charset="0"/>
                <a:cs typeface="Times New Roman" panose="02020603050405020304" pitchFamily="18" charset="0"/>
              </a:rPr>
              <a:t>mW</a:t>
            </a:r>
            <a:r>
              <a:rPr lang="en-US" altLang="zh-CN" sz="1300" dirty="0">
                <a:latin typeface="Times New Roman" panose="02020603050405020304" pitchFamily="18" charset="0"/>
                <a:cs typeface="Times New Roman" panose="02020603050405020304" pitchFamily="18" charset="0"/>
              </a:rPr>
              <a:t> Direct-Digital Frequency Synthesizer With a Nonlinear DAC in 55 nm CMOS[J]. IEEE Journal of Solid-State Circuits, 2014, 49(12):2976-2989.</a:t>
            </a:r>
          </a:p>
          <a:p>
            <a:pPr marL="0" lvl="2" algn="just" fontAlgn="base">
              <a:lnSpc>
                <a:spcPct val="120000"/>
              </a:lnSpc>
              <a:spcBef>
                <a:spcPts val="300"/>
              </a:spcBef>
              <a:spcAft>
                <a:spcPts val="300"/>
              </a:spcAft>
            </a:pPr>
            <a:r>
              <a:rPr lang="en-US" altLang="zh-CN" sz="1300" kern="0" dirty="0">
                <a:latin typeface="Times New Roman" panose="02020603050405020304" pitchFamily="18" charset="0"/>
                <a:ea typeface="微软雅黑" panose="020B0503020204020204" pitchFamily="34" charset="-122"/>
                <a:cs typeface="Times New Roman" panose="02020603050405020304" pitchFamily="18" charset="0"/>
              </a:rPr>
              <a:t>[5] </a:t>
            </a:r>
            <a:r>
              <a:rPr lang="en-US" altLang="zh-CN" sz="1300" dirty="0">
                <a:latin typeface="Times New Roman" panose="02020603050405020304" pitchFamily="18" charset="0"/>
                <a:cs typeface="Times New Roman" panose="02020603050405020304" pitchFamily="18" charset="0"/>
              </a:rPr>
              <a:t>Bergeron M, </a:t>
            </a:r>
            <a:r>
              <a:rPr lang="en-US" altLang="zh-CN" sz="1300" dirty="0" err="1">
                <a:latin typeface="Times New Roman" panose="02020603050405020304" pitchFamily="18" charset="0"/>
                <a:cs typeface="Times New Roman" panose="02020603050405020304" pitchFamily="18" charset="0"/>
              </a:rPr>
              <a:t>Willson</a:t>
            </a:r>
            <a:r>
              <a:rPr lang="en-US" altLang="zh-CN" sz="1300" dirty="0">
                <a:latin typeface="Times New Roman" panose="02020603050405020304" pitchFamily="18" charset="0"/>
                <a:cs typeface="Times New Roman" panose="02020603050405020304" pitchFamily="18" charset="0"/>
              </a:rPr>
              <a:t> A N. A 1-GHz direct digital frequency synthesizer in an FPGA[C]// IEEE International Symposium on Circuits and Systems. IEEE, 2014:329-332.</a:t>
            </a:r>
          </a:p>
          <a:p>
            <a:pPr marL="0" lvl="2" algn="just" fontAlgn="base">
              <a:lnSpc>
                <a:spcPct val="120000"/>
              </a:lnSpc>
              <a:spcBef>
                <a:spcPts val="300"/>
              </a:spcBef>
              <a:spcAft>
                <a:spcPts val="300"/>
              </a:spcAft>
            </a:pPr>
            <a:r>
              <a:rPr lang="en-US" altLang="zh-CN" sz="1300" kern="0" dirty="0">
                <a:latin typeface="Times New Roman" panose="02020603050405020304" pitchFamily="18" charset="0"/>
                <a:ea typeface="微软雅黑" panose="020B0503020204020204" pitchFamily="34" charset="-122"/>
                <a:cs typeface="Times New Roman" panose="02020603050405020304" pitchFamily="18" charset="0"/>
              </a:rPr>
              <a:t>[6] </a:t>
            </a:r>
            <a:r>
              <a:rPr lang="en-US" altLang="zh-CN" sz="1300" dirty="0">
                <a:latin typeface="Times New Roman" panose="02020603050405020304" pitchFamily="18" charset="0"/>
                <a:cs typeface="Times New Roman" panose="02020603050405020304" pitchFamily="18" charset="0"/>
              </a:rPr>
              <a:t>Caro D </a:t>
            </a:r>
            <a:r>
              <a:rPr lang="en-US" altLang="zh-CN" sz="1300" dirty="0" err="1">
                <a:latin typeface="Times New Roman" panose="02020603050405020304" pitchFamily="18" charset="0"/>
                <a:cs typeface="Times New Roman" panose="02020603050405020304" pitchFamily="18" charset="0"/>
              </a:rPr>
              <a:t>D</a:t>
            </a:r>
            <a:r>
              <a:rPr lang="en-US" altLang="zh-CN" sz="1300" dirty="0">
                <a:latin typeface="Times New Roman" panose="02020603050405020304" pitchFamily="18" charset="0"/>
                <a:cs typeface="Times New Roman" panose="02020603050405020304" pitchFamily="18" charset="0"/>
              </a:rPr>
              <a:t>, Petra N, </a:t>
            </a:r>
            <a:r>
              <a:rPr lang="en-US" altLang="zh-CN" sz="1300" dirty="0" err="1">
                <a:latin typeface="Times New Roman" panose="02020603050405020304" pitchFamily="18" charset="0"/>
                <a:cs typeface="Times New Roman" panose="02020603050405020304" pitchFamily="18" charset="0"/>
              </a:rPr>
              <a:t>Strollo</a:t>
            </a:r>
            <a:r>
              <a:rPr lang="en-US" altLang="zh-CN" sz="1300" dirty="0">
                <a:latin typeface="Times New Roman" panose="02020603050405020304" pitchFamily="18" charset="0"/>
                <a:cs typeface="Times New Roman" panose="02020603050405020304" pitchFamily="18" charset="0"/>
              </a:rPr>
              <a:t> A G M. A 380 MHz Direct Digital Synthesizer/Mixer With Hybrid CORDIC Architecture in 0.25 um CMOS[J]. IEEE Journal of Solid-State Circuits, 2006, 42(1):151-160.</a:t>
            </a:r>
            <a:endParaRPr lang="zh-CN" altLang="en-US" sz="1300" kern="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页脚占位符 4">
            <a:extLst>
              <a:ext uri="{FF2B5EF4-FFF2-40B4-BE49-F238E27FC236}">
                <a16:creationId xmlns:a16="http://schemas.microsoft.com/office/drawing/2014/main" xmlns="" id="{698B0707-EE31-4310-A762-FD65345E21BF}"/>
              </a:ext>
            </a:extLst>
          </p:cNvPr>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15/17</a:t>
            </a:r>
          </a:p>
        </p:txBody>
      </p:sp>
    </p:spTree>
    <p:extLst>
      <p:ext uri="{BB962C8B-B14F-4D97-AF65-F5344CB8AC3E}">
        <p14:creationId xmlns:p14="http://schemas.microsoft.com/office/powerpoint/2010/main" val="4242846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33933"/>
          </a:xfrm>
        </p:spPr>
        <p:txBody>
          <a:bodyPr/>
          <a:lstStyle/>
          <a:p>
            <a:r>
              <a:rPr lang="zh-CN" altLang="en-US" sz="3600" dirty="0">
                <a:latin typeface="黑体" panose="02010609060101010101" pitchFamily="49" charset="-122"/>
                <a:ea typeface="黑体" panose="02010609060101010101" pitchFamily="49" charset="-122"/>
              </a:rPr>
              <a:t>附录</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改进算法推导</a:t>
            </a:r>
          </a:p>
        </p:txBody>
      </p:sp>
      <p:grpSp>
        <p:nvGrpSpPr>
          <p:cNvPr id="9" name="组合 8"/>
          <p:cNvGrpSpPr/>
          <p:nvPr/>
        </p:nvGrpSpPr>
        <p:grpSpPr>
          <a:xfrm>
            <a:off x="769164" y="985750"/>
            <a:ext cx="8006662" cy="873180"/>
            <a:chOff x="390524" y="984188"/>
            <a:chExt cx="8006662" cy="873180"/>
          </a:xfrm>
        </p:grpSpPr>
        <p:sp>
          <p:nvSpPr>
            <p:cNvPr id="8" name="矩形 7"/>
            <p:cNvSpPr/>
            <p:nvPr/>
          </p:nvSpPr>
          <p:spPr>
            <a:xfrm>
              <a:off x="390524" y="984188"/>
              <a:ext cx="7535127" cy="873180"/>
            </a:xfrm>
            <a:prstGeom prst="rect">
              <a:avLst/>
            </a:prstGeom>
            <a:solidFill>
              <a:schemeClr val="accent3">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mc:AlternateContent xmlns:mc="http://schemas.openxmlformats.org/markup-compatibility/2006" xmlns:a14="http://schemas.microsoft.com/office/drawing/2010/main">
          <mc:Choice Requires="a14">
            <p:sp>
              <p:nvSpPr>
                <p:cNvPr id="5" name="矩形 4"/>
                <p:cNvSpPr/>
                <p:nvPr/>
              </p:nvSpPr>
              <p:spPr>
                <a:xfrm>
                  <a:off x="603684" y="1001299"/>
                  <a:ext cx="7793502" cy="856068"/>
                </a:xfrm>
                <a:prstGeom prst="rect">
                  <a:avLst/>
                </a:prstGeom>
              </p:spPr>
              <p:txBody>
                <a:bodyPr wrap="square">
                  <a:spAutoFit/>
                </a:bodyPr>
                <a:lstStyle/>
                <a:p>
                  <a:pPr>
                    <a:spcAft>
                      <a:spcPts val="600"/>
                    </a:spcAft>
                  </a:pPr>
                  <a:r>
                    <a:rPr lang="zh-CN" altLang="en-US" sz="1500" dirty="0">
                      <a:ea typeface="微软雅黑" panose="020B0503020204020204" pitchFamily="34" charset="-122"/>
                      <a:cs typeface="Arial Unicode MS" pitchFamily="34" charset="-122"/>
                    </a:rPr>
                    <a:t>相角 </a:t>
                  </a:r>
                  <a14:m>
                    <m:oMath xmlns:m="http://schemas.openxmlformats.org/officeDocument/2006/math">
                      <m:r>
                        <a:rPr lang="zh-CN" altLang="en-US" sz="1500" smtClean="0">
                          <a:latin typeface="Cambria Math" panose="02040503050406030204" pitchFamily="18" charset="0"/>
                          <a:ea typeface="微软雅黑" panose="020B0503020204020204" pitchFamily="34" charset="-122"/>
                          <a:cs typeface="Arial Unicode MS" pitchFamily="34" charset="-122"/>
                        </a:rPr>
                        <m:t>𝜃</m:t>
                      </m:r>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𝑀</m:t>
                          </m:r>
                        </m:sub>
                      </m:sSub>
                      <m:r>
                        <a:rPr lang="en-US" altLang="zh-CN" sz="1500">
                          <a:latin typeface="Cambria Math" panose="02040503050406030204" pitchFamily="18" charset="0"/>
                          <a:ea typeface="微软雅黑" panose="020B0503020204020204" pitchFamily="34" charset="-122"/>
                          <a:cs typeface="Arial Unicode MS" pitchFamily="34" charset="-122"/>
                        </a:rPr>
                        <m:t>+</m:t>
                      </m:r>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𝑀</m:t>
                          </m:r>
                        </m:sub>
                      </m:sSub>
                    </m:oMath>
                  </a14:m>
                  <a:r>
                    <a:rPr lang="zh-CN" altLang="en-US" sz="1500" dirty="0">
                      <a:latin typeface="微软雅黑" panose="020B0503020204020204" pitchFamily="34" charset="-122"/>
                      <a:ea typeface="微软雅黑" panose="020B0503020204020204" pitchFamily="34" charset="-122"/>
                      <a:cs typeface="Arial Unicode MS" pitchFamily="34" charset="-122"/>
                    </a:rPr>
                    <a:t> 为前</a:t>
                  </a:r>
                  <a:r>
                    <a:rPr lang="en-US" altLang="zh-CN" sz="1500" dirty="0">
                      <a:latin typeface="微软雅黑" panose="020B0503020204020204" pitchFamily="34" charset="-122"/>
                      <a:ea typeface="微软雅黑" panose="020B0503020204020204" pitchFamily="34" charset="-122"/>
                      <a:cs typeface="Arial Unicode MS" pitchFamily="34" charset="-122"/>
                    </a:rPr>
                    <a:t>m</a:t>
                  </a:r>
                  <a:r>
                    <a:rPr lang="zh-CN" altLang="en-US" sz="1500" dirty="0">
                      <a:latin typeface="微软雅黑" panose="020B0503020204020204" pitchFamily="34" charset="-122"/>
                      <a:ea typeface="微软雅黑" panose="020B0503020204020204" pitchFamily="34" charset="-122"/>
                      <a:cs typeface="Arial Unicode MS" pitchFamily="34" charset="-122"/>
                    </a:rPr>
                    <a:t>位，</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r>
                    <a:rPr lang="zh-CN" altLang="en-US" sz="1500" dirty="0">
                      <a:latin typeface="微软雅黑" panose="020B0503020204020204" pitchFamily="34" charset="-122"/>
                      <a:ea typeface="微软雅黑" panose="020B0503020204020204" pitchFamily="34" charset="-122"/>
                      <a:cs typeface="Arial Unicode MS" pitchFamily="34" charset="-122"/>
                    </a:rPr>
                    <a:t>为后</a:t>
                  </a:r>
                  <a:r>
                    <a:rPr lang="en-US" altLang="zh-CN" sz="1500" dirty="0">
                      <a:latin typeface="微软雅黑" panose="020B0503020204020204" pitchFamily="34" charset="-122"/>
                      <a:ea typeface="微软雅黑" panose="020B0503020204020204" pitchFamily="34" charset="-122"/>
                      <a:cs typeface="Arial Unicode MS" pitchFamily="34" charset="-122"/>
                    </a:rPr>
                    <a:t>r</a:t>
                  </a:r>
                  <a:r>
                    <a:rPr lang="zh-CN" altLang="en-US" sz="1500" dirty="0">
                      <a:latin typeface="微软雅黑" panose="020B0503020204020204" pitchFamily="34" charset="-122"/>
                      <a:ea typeface="微软雅黑" panose="020B0503020204020204" pitchFamily="34" charset="-122"/>
                      <a:cs typeface="Arial Unicode MS" pitchFamily="34" charset="-122"/>
                    </a:rPr>
                    <a:t>位</a:t>
                  </a:r>
                  <a:r>
                    <a:rPr lang="en-US" altLang="zh-CN" sz="1500" dirty="0">
                      <a:latin typeface="微软雅黑" panose="020B0503020204020204" pitchFamily="34" charset="-122"/>
                      <a:ea typeface="微软雅黑" panose="020B0503020204020204" pitchFamily="34" charset="-122"/>
                      <a:cs typeface="Arial Unicode MS" pitchFamily="34" charset="-122"/>
                    </a:rPr>
                    <a:t>) </a:t>
                  </a:r>
                  <a:r>
                    <a:rPr lang="zh-CN" altLang="en-US" sz="1500" dirty="0">
                      <a:latin typeface="微软雅黑" panose="020B0503020204020204" pitchFamily="34" charset="-122"/>
                      <a:ea typeface="微软雅黑" panose="020B0503020204020204" pitchFamily="34" charset="-122"/>
                      <a:cs typeface="Arial Unicode MS" pitchFamily="34" charset="-122"/>
                    </a:rPr>
                    <a:t>令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r>
                    <a:rPr lang="en-US" altLang="zh-CN" sz="1500" dirty="0" err="1">
                      <a:latin typeface="微软雅黑" panose="020B0503020204020204" pitchFamily="34" charset="-122"/>
                      <a:ea typeface="微软雅黑" panose="020B0503020204020204" pitchFamily="34" charset="-122"/>
                      <a:cs typeface="Arial Unicode MS" pitchFamily="34" charset="-122"/>
                    </a:rPr>
                    <a:t>cos</a:t>
                  </a:r>
                  <a:r>
                    <a:rPr lang="en-US" altLang="zh-CN" sz="1500" dirty="0">
                      <a:latin typeface="微软雅黑" panose="020B0503020204020204" pitchFamily="34" charset="-122"/>
                      <a:ea typeface="微软雅黑" panose="020B0503020204020204" pitchFamily="34" charset="-122"/>
                      <a:cs typeface="Arial Unicode MS" pitchFamily="34" charset="-122"/>
                    </a:rPr>
                    <a:t>(</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a:latin typeface="Cambria Math" panose="02040503050406030204" pitchFamily="18" charset="0"/>
                              <a:ea typeface="微软雅黑" panose="020B0503020204020204" pitchFamily="34" charset="-122"/>
                              <a:cs typeface="Arial Unicode MS" pitchFamily="34" charset="-122"/>
                            </a:rPr>
                            <m:t>𝑚</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 sin(</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a:latin typeface="Cambria Math" panose="02040503050406030204" pitchFamily="18" charset="0"/>
                              <a:ea typeface="微软雅黑" panose="020B0503020204020204" pitchFamily="34" charset="-122"/>
                              <a:cs typeface="Arial Unicode MS" pitchFamily="34" charset="-122"/>
                            </a:rPr>
                            <m:t>𝑚</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a:t>
                  </a:r>
                </a:p>
                <a:p>
                  <a:pPr>
                    <a:spcAft>
                      <a:spcPts val="600"/>
                    </a:spcAft>
                  </a:pPr>
                  <a14:m>
                    <m:oMath xmlns:m="http://schemas.openxmlformats.org/officeDocument/2006/math">
                      <m:r>
                        <a:rPr lang="en-US" altLang="zh-CN" sz="1500">
                          <a:latin typeface="Cambria Math" panose="02040503050406030204" pitchFamily="18" charset="0"/>
                          <a:ea typeface="微软雅黑" panose="020B0503020204020204" pitchFamily="34" charset="-122"/>
                          <a:cs typeface="Arial Unicode MS" pitchFamily="34" charset="-122"/>
                        </a:rPr>
                        <m:t>→</m:t>
                      </m:r>
                    </m:oMath>
                  </a14:m>
                  <a:r>
                    <a:rPr lang="zh-CN" altLang="en-US" sz="1500" b="1" dirty="0">
                      <a:latin typeface="微软雅黑" panose="020B0503020204020204" pitchFamily="34" charset="-122"/>
                      <a:ea typeface="微软雅黑" panose="020B0503020204020204" pitchFamily="34" charset="-122"/>
                      <a:cs typeface="Arial Unicode MS" pitchFamily="34" charset="-122"/>
                    </a:rPr>
                    <a:t>原始公式</a:t>
                  </a:r>
                  <a:r>
                    <a:rPr lang="zh-CN" altLang="en-US"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a:latin typeface="Cambria Math" panose="02040503050406030204" pitchFamily="18" charset="0"/>
                                    <a:ea typeface="微软雅黑" panose="020B0503020204020204" pitchFamily="34" charset="-122"/>
                                    <a:cs typeface="Arial Unicode MS" pitchFamily="34" charset="-122"/>
                                  </a:rPr>
                                  <m:t>𝑋</m:t>
                                </m:r>
                              </m:e>
                            </m:mr>
                            <m:mr>
                              <m:e>
                                <m:r>
                                  <a:rPr lang="en-US" altLang="zh-CN" sz="1500">
                                    <a:latin typeface="Cambria Math" panose="02040503050406030204" pitchFamily="18" charset="0"/>
                                    <a:ea typeface="微软雅黑" panose="020B0503020204020204" pitchFamily="34" charset="-122"/>
                                    <a:cs typeface="Arial Unicode MS" pitchFamily="34" charset="-122"/>
                                  </a:rPr>
                                  <m:t>𝑌</m:t>
                                </m:r>
                              </m:e>
                            </m:mr>
                          </m:m>
                        </m:e>
                      </m:d>
                      <m:r>
                        <a:rPr lang="en-US" altLang="zh-CN" sz="1500">
                          <a:latin typeface="Cambria Math" panose="02040503050406030204" pitchFamily="18" charset="0"/>
                          <a:ea typeface="微软雅黑" panose="020B0503020204020204" pitchFamily="34" charset="-122"/>
                          <a:cs typeface="Arial Unicode MS" pitchFamily="34" charset="-122"/>
                        </a:rPr>
                        <m:t>=</m:t>
                      </m:r>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2"/>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a:latin typeface="Cambria Math" panose="02040503050406030204" pitchFamily="18" charset="0"/>
                                    <a:ea typeface="微软雅黑" panose="020B0503020204020204" pitchFamily="34" charset="-122"/>
                                    <a:cs typeface="Arial Unicode MS" pitchFamily="34" charset="-122"/>
                                  </a:rPr>
                                  <m:t>1</m:t>
                                </m:r>
                              </m:e>
                              <m:e>
                                <m:r>
                                  <a:rPr lang="en-US" altLang="zh-CN" sz="1500">
                                    <a:latin typeface="Cambria Math" panose="02040503050406030204" pitchFamily="18" charset="0"/>
                                    <a:ea typeface="微软雅黑" panose="020B0503020204020204" pitchFamily="34" charset="-122"/>
                                    <a:cs typeface="Arial Unicode MS" pitchFamily="34" charset="-122"/>
                                  </a:rPr>
                                  <m:t>−</m:t>
                                </m:r>
                                <m:func>
                                  <m:funcPr>
                                    <m:ctrlPr>
                                      <a:rPr lang="en-US" altLang="zh-CN" sz="1500" i="1">
                                        <a:latin typeface="Cambria Math" panose="02040503050406030204" pitchFamily="18" charset="0"/>
                                        <a:ea typeface="微软雅黑" panose="020B0503020204020204" pitchFamily="34" charset="-122"/>
                                        <a:cs typeface="Arial Unicode MS" pitchFamily="34" charset="-122"/>
                                      </a:rPr>
                                    </m:ctrlPr>
                                  </m:funcPr>
                                  <m:fName>
                                    <m:r>
                                      <m:rPr>
                                        <m:sty m:val="p"/>
                                      </m:rPr>
                                      <a:rPr lang="en-US" altLang="zh-CN" sz="1500">
                                        <a:latin typeface="Cambria Math" panose="02040503050406030204" pitchFamily="18" charset="0"/>
                                        <a:ea typeface="微软雅黑" panose="020B0503020204020204" pitchFamily="34" charset="-122"/>
                                        <a:cs typeface="Arial Unicode MS" pitchFamily="34" charset="-122"/>
                                      </a:rPr>
                                      <m:t>tan</m:t>
                                    </m:r>
                                  </m:fName>
                                  <m:e>
                                    <m:d>
                                      <m:dPr>
                                        <m:ctrlPr>
                                          <a:rPr lang="en-US" altLang="zh-CN" sz="1500" i="1">
                                            <a:latin typeface="Cambria Math" panose="02040503050406030204" pitchFamily="18" charset="0"/>
                                            <a:ea typeface="微软雅黑" panose="020B0503020204020204" pitchFamily="34" charset="-122"/>
                                            <a:cs typeface="Arial Unicode MS" pitchFamily="34" charset="-122"/>
                                          </a:rPr>
                                        </m:ctrlPr>
                                      </m:d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e>
                                    </m:d>
                                  </m:e>
                                </m:func>
                              </m:e>
                            </m:mr>
                            <m:mr>
                              <m:e>
                                <m:func>
                                  <m:funcPr>
                                    <m:ctrlPr>
                                      <a:rPr lang="en-US" altLang="zh-CN" sz="1500" i="1">
                                        <a:latin typeface="Cambria Math" panose="02040503050406030204" pitchFamily="18" charset="0"/>
                                        <a:ea typeface="微软雅黑" panose="020B0503020204020204" pitchFamily="34" charset="-122"/>
                                        <a:cs typeface="Arial Unicode MS" pitchFamily="34" charset="-122"/>
                                      </a:rPr>
                                    </m:ctrlPr>
                                  </m:funcPr>
                                  <m:fName>
                                    <m:r>
                                      <m:rPr>
                                        <m:sty m:val="p"/>
                                      </m:rPr>
                                      <a:rPr lang="en-US" altLang="zh-CN" sz="1500">
                                        <a:latin typeface="Cambria Math" panose="02040503050406030204" pitchFamily="18" charset="0"/>
                                        <a:ea typeface="微软雅黑" panose="020B0503020204020204" pitchFamily="34" charset="-122"/>
                                        <a:cs typeface="Arial Unicode MS" pitchFamily="34" charset="-122"/>
                                      </a:rPr>
                                      <m:t>tan</m:t>
                                    </m:r>
                                  </m:fName>
                                  <m:e>
                                    <m:d>
                                      <m:dPr>
                                        <m:ctrlPr>
                                          <a:rPr lang="en-US" altLang="zh-CN" sz="1500" i="1">
                                            <a:latin typeface="Cambria Math" panose="02040503050406030204" pitchFamily="18" charset="0"/>
                                            <a:ea typeface="微软雅黑" panose="020B0503020204020204" pitchFamily="34" charset="-122"/>
                                            <a:cs typeface="Arial Unicode MS" pitchFamily="34" charset="-122"/>
                                          </a:rPr>
                                        </m:ctrlPr>
                                      </m:d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e>
                                    </m:d>
                                  </m:e>
                                </m:func>
                              </m:e>
                              <m:e>
                                <m:r>
                                  <a:rPr lang="en-US" altLang="zh-CN" sz="1500">
                                    <a:latin typeface="Cambria Math" panose="02040503050406030204" pitchFamily="18" charset="0"/>
                                    <a:ea typeface="微软雅黑" panose="020B0503020204020204" pitchFamily="34" charset="-122"/>
                                    <a:cs typeface="Arial Unicode MS" pitchFamily="34" charset="-122"/>
                                  </a:rPr>
                                  <m:t>1</m:t>
                                </m:r>
                              </m:e>
                            </m:mr>
                          </m:m>
                        </m:e>
                      </m:d>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e>
                            </m:m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e>
                            </m:mr>
                          </m:m>
                        </m:e>
                      </m:d>
                      <m:r>
                        <a:rPr lang="en-US" altLang="zh-CN" sz="1500">
                          <a:latin typeface="Cambria Math" panose="02040503050406030204" pitchFamily="18" charset="0"/>
                          <a:ea typeface="微软雅黑" panose="020B0503020204020204" pitchFamily="34" charset="-122"/>
                          <a:cs typeface="Arial Unicode MS" pitchFamily="34" charset="-122"/>
                        </a:rPr>
                        <m:t>∗</m:t>
                      </m:r>
                      <m:func>
                        <m:funcPr>
                          <m:ctrlPr>
                            <a:rPr lang="en-US" altLang="zh-CN" sz="1500" i="1">
                              <a:latin typeface="Cambria Math" panose="02040503050406030204" pitchFamily="18" charset="0"/>
                              <a:ea typeface="微软雅黑" panose="020B0503020204020204" pitchFamily="34" charset="-122"/>
                              <a:cs typeface="Arial Unicode MS" pitchFamily="34" charset="-122"/>
                            </a:rPr>
                          </m:ctrlPr>
                        </m:funcPr>
                        <m:fName>
                          <m:r>
                            <m:rPr>
                              <m:sty m:val="p"/>
                            </m:rPr>
                            <a:rPr lang="en-US" altLang="zh-CN" sz="1500">
                              <a:latin typeface="Cambria Math" panose="02040503050406030204" pitchFamily="18" charset="0"/>
                              <a:ea typeface="微软雅黑" panose="020B0503020204020204" pitchFamily="34" charset="-122"/>
                              <a:cs typeface="Arial Unicode MS" pitchFamily="34" charset="-122"/>
                            </a:rPr>
                            <m:t>cos</m:t>
                          </m:r>
                        </m:fName>
                        <m:e>
                          <m:d>
                            <m:dPr>
                              <m:ctrlPr>
                                <a:rPr lang="en-US" altLang="zh-CN" sz="1500" i="1">
                                  <a:latin typeface="Cambria Math" panose="02040503050406030204" pitchFamily="18" charset="0"/>
                                  <a:ea typeface="微软雅黑" panose="020B0503020204020204" pitchFamily="34" charset="-122"/>
                                  <a:cs typeface="Arial Unicode MS" pitchFamily="34" charset="-122"/>
                                </a:rPr>
                              </m:ctrlPr>
                            </m:d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e>
                          </m:d>
                        </m:e>
                      </m:func>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p>
              </p:txBody>
            </p:sp>
          </mc:Choice>
          <mc:Fallback xmlns="">
            <p:sp>
              <p:nvSpPr>
                <p:cNvPr id="5" name="矩形 4"/>
                <p:cNvSpPr>
                  <a:spLocks noRot="1" noChangeAspect="1" noMove="1" noResize="1" noEditPoints="1" noAdjustHandles="1" noChangeArrowheads="1" noChangeShapeType="1" noTextEdit="1"/>
                </p:cNvSpPr>
                <p:nvPr/>
              </p:nvSpPr>
              <p:spPr>
                <a:xfrm>
                  <a:off x="603684" y="1001299"/>
                  <a:ext cx="7793502" cy="856068"/>
                </a:xfrm>
                <a:prstGeom prst="rect">
                  <a:avLst/>
                </a:prstGeom>
                <a:blipFill rotWithShape="0">
                  <a:blip r:embed="rId3"/>
                  <a:stretch>
                    <a:fillRect l="-313" t="-2143"/>
                  </a:stretch>
                </a:blipFill>
              </p:spPr>
              <p:txBody>
                <a:bodyPr/>
                <a:lstStyle/>
                <a:p>
                  <a:r>
                    <a:rPr lang="zh-CN" altLang="en-US">
                      <a:noFill/>
                    </a:rPr>
                    <a:t> </a:t>
                  </a:r>
                </a:p>
              </p:txBody>
            </p:sp>
          </mc:Fallback>
        </mc:AlternateContent>
      </p:grpSp>
      <p:grpSp>
        <p:nvGrpSpPr>
          <p:cNvPr id="11" name="组合 10"/>
          <p:cNvGrpSpPr/>
          <p:nvPr/>
        </p:nvGrpSpPr>
        <p:grpSpPr>
          <a:xfrm>
            <a:off x="769164" y="2275199"/>
            <a:ext cx="7717611" cy="1942941"/>
            <a:chOff x="390524" y="2640819"/>
            <a:chExt cx="7717611" cy="1942941"/>
          </a:xfrm>
        </p:grpSpPr>
        <p:sp>
          <p:nvSpPr>
            <p:cNvPr id="10" name="矩形 9"/>
            <p:cNvSpPr/>
            <p:nvPr/>
          </p:nvSpPr>
          <p:spPr>
            <a:xfrm>
              <a:off x="390524" y="2640819"/>
              <a:ext cx="7535127" cy="1865971"/>
            </a:xfrm>
            <a:prstGeom prst="rect">
              <a:avLst/>
            </a:prstGeom>
            <a:solidFill>
              <a:schemeClr val="accent3">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mc:AlternateContent xmlns:mc="http://schemas.openxmlformats.org/markup-compatibility/2006" xmlns:a14="http://schemas.microsoft.com/office/drawing/2010/main">
          <mc:Choice Requires="a14">
            <p:sp>
              <p:nvSpPr>
                <p:cNvPr id="7" name="矩形 6"/>
                <p:cNvSpPr/>
                <p:nvPr/>
              </p:nvSpPr>
              <p:spPr>
                <a:xfrm>
                  <a:off x="594413" y="2647845"/>
                  <a:ext cx="7513722" cy="1935915"/>
                </a:xfrm>
                <a:prstGeom prst="rect">
                  <a:avLst/>
                </a:prstGeom>
              </p:spPr>
              <p:txBody>
                <a:bodyPr wrap="square">
                  <a:spAutoFit/>
                </a:bodyPr>
                <a:lstStyle/>
                <a:p>
                  <a:pPr>
                    <a:spcAft>
                      <a:spcPts val="600"/>
                    </a:spcAft>
                  </a:pPr>
                  <a:r>
                    <a:rPr lang="zh-CN" altLang="en-US" sz="1500" dirty="0">
                      <a:ea typeface="微软雅黑" panose="020B0503020204020204" pitchFamily="34" charset="-122"/>
                      <a:cs typeface="Arial Unicode MS" pitchFamily="34" charset="-122"/>
                    </a:rPr>
                    <a:t>限定相位区间为</a:t>
                  </a:r>
                  <a:r>
                    <a:rPr lang="en-US" altLang="zh-CN" sz="1500" dirty="0">
                      <a:ea typeface="微软雅黑" panose="020B0503020204020204" pitchFamily="34" charset="-122"/>
                      <a:cs typeface="Arial Unicode MS" pitchFamily="34" charset="-122"/>
                    </a:rPr>
                    <a:t>[0</a:t>
                  </a:r>
                  <a:r>
                    <a:rPr lang="zh-CN" altLang="en-US" sz="1500" dirty="0">
                      <a:ea typeface="微软雅黑" panose="020B0503020204020204" pitchFamily="34" charset="-122"/>
                      <a:cs typeface="Arial Unicode MS" pitchFamily="34" charset="-122"/>
                    </a:rPr>
                    <a:t>，</a:t>
                  </a:r>
                  <a14:m>
                    <m:oMath xmlns:m="http://schemas.openxmlformats.org/officeDocument/2006/math">
                      <m:r>
                        <a:rPr lang="en-US" altLang="zh-CN" sz="1500" i="1">
                          <a:latin typeface="Cambria Math" panose="02040503050406030204" pitchFamily="18" charset="0"/>
                          <a:ea typeface="微软雅黑" panose="020B0503020204020204" pitchFamily="34" charset="-122"/>
                          <a:cs typeface="Arial Unicode MS" pitchFamily="34" charset="-122"/>
                        </a:rPr>
                        <m:t>1/4</m:t>
                      </m:r>
                      <m:r>
                        <a:rPr lang="zh-CN" altLang="en-US" sz="1500" i="1">
                          <a:latin typeface="Cambria Math" panose="02040503050406030204" pitchFamily="18" charset="0"/>
                          <a:ea typeface="微软雅黑" panose="020B0503020204020204" pitchFamily="34" charset="-122"/>
                          <a:cs typeface="Arial Unicode MS" pitchFamily="34" charset="-122"/>
                        </a:rPr>
                        <m:t>𝜋</m:t>
                      </m:r>
                    </m:oMath>
                  </a14:m>
                  <a:r>
                    <a:rPr lang="en-US" altLang="zh-CN" sz="1500" dirty="0">
                      <a:ea typeface="微软雅黑" panose="020B0503020204020204" pitchFamily="34" charset="-122"/>
                      <a:cs typeface="Arial Unicode MS" pitchFamily="34" charset="-122"/>
                    </a:rPr>
                    <a:t>]</a:t>
                  </a:r>
                  <a:r>
                    <a:rPr lang="zh-CN" altLang="en-US" sz="1500" dirty="0">
                      <a:ea typeface="微软雅黑" panose="020B0503020204020204" pitchFamily="34" charset="-122"/>
                      <a:cs typeface="Arial Unicode MS" pitchFamily="34" charset="-122"/>
                    </a:rPr>
                    <a:t>，</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a:latin typeface="Cambria Math" panose="02040503050406030204" pitchFamily="18" charset="0"/>
                              <a:ea typeface="微软雅黑" panose="020B0503020204020204" pitchFamily="34" charset="-122"/>
                              <a:cs typeface="Arial Unicode MS" pitchFamily="34" charset="-122"/>
                            </a:rPr>
                            <m:t>𝑚</m:t>
                          </m:r>
                        </m:sub>
                      </m:sSub>
                      <m:r>
                        <m:rPr>
                          <m:nor/>
                        </m:rPr>
                        <a:rPr lang="en-US" altLang="zh-CN" sz="1500" dirty="0">
                          <a:latin typeface="微软雅黑" panose="020B0503020204020204" pitchFamily="34" charset="-122"/>
                          <a:ea typeface="微软雅黑" panose="020B0503020204020204" pitchFamily="34" charset="-122"/>
                          <a:cs typeface="Arial Unicode MS" pitchFamily="34" charset="-122"/>
                        </a:rPr>
                        <m:t>= </m:t>
                      </m:r>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a:latin typeface="Cambria Math" panose="02040503050406030204" pitchFamily="18" charset="0"/>
                              <a:ea typeface="微软雅黑" panose="020B0503020204020204" pitchFamily="34" charset="-122"/>
                              <a:cs typeface="Arial Unicode MS" pitchFamily="34" charset="-122"/>
                            </a:rPr>
                            <m:t>𝜋</m:t>
                          </m:r>
                        </m:num>
                        <m:den>
                          <m:r>
                            <a:rPr lang="en-US" altLang="zh-CN" sz="1500">
                              <a:latin typeface="Cambria Math" panose="02040503050406030204" pitchFamily="18" charset="0"/>
                              <a:ea typeface="微软雅黑" panose="020B0503020204020204" pitchFamily="34" charset="-122"/>
                              <a:cs typeface="Arial Unicode MS" pitchFamily="34" charset="-122"/>
                            </a:rPr>
                            <m:t>4</m:t>
                          </m:r>
                        </m:den>
                      </m:f>
                      <m:r>
                        <m:rPr>
                          <m:nor/>
                        </m:rPr>
                        <a:rPr lang="en-US" altLang="zh-CN" sz="1500" dirty="0">
                          <a:latin typeface="微软雅黑" panose="020B0503020204020204" pitchFamily="34" charset="-122"/>
                          <a:ea typeface="微软雅黑" panose="020B0503020204020204" pitchFamily="34" charset="-122"/>
                          <a:cs typeface="Arial Unicode MS" pitchFamily="34" charset="-122"/>
                        </a:rPr>
                        <m:t> </m:t>
                      </m:r>
                      <m:r>
                        <m:rPr>
                          <m:nor/>
                        </m:rPr>
                        <a:rPr lang="zh-CN" altLang="en-US" sz="1500" dirty="0">
                          <a:latin typeface="微软雅黑" panose="020B0503020204020204" pitchFamily="34" charset="-122"/>
                          <a:ea typeface="微软雅黑" panose="020B0503020204020204" pitchFamily="34" charset="-122"/>
                          <a:cs typeface="Arial Unicode MS" pitchFamily="34" charset="-122"/>
                        </a:rPr>
                        <m:t>∗</m:t>
                      </m:r>
                      <m:nary>
                        <m:naryPr>
                          <m:chr m:val="∑"/>
                          <m:ctrlPr>
                            <a:rPr lang="en-US" altLang="zh-CN" sz="1500" i="1">
                              <a:latin typeface="Cambria Math" panose="02040503050406030204" pitchFamily="18" charset="0"/>
                              <a:ea typeface="微软雅黑" panose="020B0503020204020204" pitchFamily="34" charset="-122"/>
                              <a:cs typeface="Arial Unicode MS" pitchFamily="34" charset="-122"/>
                            </a:rPr>
                          </m:ctrlPr>
                        </m:naryPr>
                        <m:sub>
                          <m:r>
                            <a:rPr lang="en-US" altLang="zh-CN" sz="1500">
                              <a:latin typeface="Cambria Math" panose="02040503050406030204" pitchFamily="18" charset="0"/>
                              <a:ea typeface="微软雅黑" panose="020B0503020204020204" pitchFamily="34" charset="-122"/>
                              <a:cs typeface="Arial Unicode MS" pitchFamily="34" charset="-122"/>
                            </a:rPr>
                            <m:t>1</m:t>
                          </m:r>
                        </m:sub>
                        <m:sup>
                          <m:r>
                            <a:rPr lang="en-US" altLang="zh-CN" sz="1500">
                              <a:latin typeface="Cambria Math" panose="02040503050406030204" pitchFamily="18" charset="0"/>
                              <a:ea typeface="微软雅黑" panose="020B0503020204020204" pitchFamily="34" charset="-122"/>
                              <a:cs typeface="Arial Unicode MS" pitchFamily="34" charset="-122"/>
                            </a:rPr>
                            <m:t>𝑚</m:t>
                          </m:r>
                        </m:sup>
                        <m:e>
                          <m:sSup>
                            <m:sSupPr>
                              <m:ctrlPr>
                                <a:rPr lang="en-US" altLang="zh-CN" sz="1500" i="1">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𝑏</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r>
                                <a:rPr lang="en-US" altLang="zh-CN" sz="1500" i="1" smtClean="0">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i="1">
                                  <a:latin typeface="Cambria Math" panose="02040503050406030204" pitchFamily="18" charset="0"/>
                                  <a:ea typeface="微软雅黑" panose="020B0503020204020204" pitchFamily="34" charset="-122"/>
                                  <a:cs typeface="Arial Unicode MS" pitchFamily="34" charset="-122"/>
                                </a:rPr>
                                <m:t>𝑖</m:t>
                              </m:r>
                            </m:sup>
                          </m:sSup>
                        </m:e>
                      </m:nary>
                    </m:oMath>
                  </a14:m>
                  <a:r>
                    <a:rPr lang="zh-CN" altLang="en-US" sz="1500" dirty="0">
                      <a:latin typeface="微软雅黑" panose="020B0503020204020204" pitchFamily="34" charset="-122"/>
                      <a:ea typeface="微软雅黑" panose="020B0503020204020204" pitchFamily="34" charset="-122"/>
                      <a:cs typeface="Arial Unicode MS" pitchFamily="34" charset="-122"/>
                    </a:rPr>
                    <a:t>，</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a:latin typeface="Cambria Math" panose="02040503050406030204" pitchFamily="18" charset="0"/>
                              <a:ea typeface="微软雅黑" panose="020B0503020204020204" pitchFamily="34" charset="-122"/>
                              <a:cs typeface="Arial Unicode MS" pitchFamily="34" charset="-122"/>
                            </a:rPr>
                            <m:t>𝑟</m:t>
                          </m:r>
                        </m:sub>
                      </m:sSub>
                      <m:r>
                        <m:rPr>
                          <m:nor/>
                        </m:rPr>
                        <a:rPr lang="en-US" altLang="zh-CN" sz="1500" dirty="0">
                          <a:latin typeface="微软雅黑" panose="020B0503020204020204" pitchFamily="34" charset="-122"/>
                          <a:ea typeface="微软雅黑" panose="020B0503020204020204" pitchFamily="34" charset="-122"/>
                          <a:cs typeface="Arial Unicode MS" pitchFamily="34" charset="-122"/>
                        </a:rPr>
                        <m:t>= </m:t>
                      </m:r>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a:latin typeface="Cambria Math" panose="02040503050406030204" pitchFamily="18" charset="0"/>
                              <a:ea typeface="微软雅黑" panose="020B0503020204020204" pitchFamily="34" charset="-122"/>
                              <a:cs typeface="Arial Unicode MS" pitchFamily="34" charset="-122"/>
                            </a:rPr>
                            <m:t>𝜋</m:t>
                          </m:r>
                        </m:num>
                        <m:den>
                          <m:r>
                            <a:rPr lang="en-US" altLang="zh-CN" sz="1500">
                              <a:latin typeface="Cambria Math" panose="02040503050406030204" pitchFamily="18" charset="0"/>
                              <a:ea typeface="微软雅黑" panose="020B0503020204020204" pitchFamily="34" charset="-122"/>
                              <a:cs typeface="Arial Unicode MS" pitchFamily="34" charset="-122"/>
                            </a:rPr>
                            <m:t>4</m:t>
                          </m:r>
                        </m:den>
                      </m:f>
                      <m:r>
                        <m:rPr>
                          <m:nor/>
                        </m:rPr>
                        <a:rPr lang="en-US" altLang="zh-CN" sz="1500" dirty="0">
                          <a:latin typeface="微软雅黑" panose="020B0503020204020204" pitchFamily="34" charset="-122"/>
                          <a:ea typeface="微软雅黑" panose="020B0503020204020204" pitchFamily="34" charset="-122"/>
                          <a:cs typeface="Arial Unicode MS" pitchFamily="34" charset="-122"/>
                        </a:rPr>
                        <m:t> </m:t>
                      </m:r>
                      <m:r>
                        <m:rPr>
                          <m:nor/>
                        </m:rPr>
                        <a:rPr lang="zh-CN" altLang="en-US" sz="1500" dirty="0">
                          <a:latin typeface="微软雅黑" panose="020B0503020204020204" pitchFamily="34" charset="-122"/>
                          <a:ea typeface="微软雅黑" panose="020B0503020204020204" pitchFamily="34" charset="-122"/>
                          <a:cs typeface="Arial Unicode MS" pitchFamily="34" charset="-122"/>
                        </a:rPr>
                        <m:t>∗</m:t>
                      </m:r>
                      <m:nary>
                        <m:naryPr>
                          <m:chr m:val="∑"/>
                          <m:ctrlPr>
                            <a:rPr lang="en-US" altLang="zh-CN" sz="1500" i="1">
                              <a:latin typeface="Cambria Math" panose="02040503050406030204" pitchFamily="18" charset="0"/>
                              <a:ea typeface="微软雅黑" panose="020B0503020204020204" pitchFamily="34" charset="-122"/>
                              <a:cs typeface="Arial Unicode MS" pitchFamily="34" charset="-122"/>
                            </a:rPr>
                          </m:ctrlPr>
                        </m:naryPr>
                        <m:sub>
                          <m:r>
                            <m:rPr>
                              <m:brk m:alnAt="23"/>
                            </m:rPr>
                            <a:rPr lang="en-US" altLang="zh-CN" sz="1500">
                              <a:latin typeface="Cambria Math" panose="02040503050406030204" pitchFamily="18" charset="0"/>
                              <a:ea typeface="微软雅黑" panose="020B0503020204020204" pitchFamily="34" charset="-122"/>
                              <a:cs typeface="Arial Unicode MS" pitchFamily="34" charset="-122"/>
                            </a:rPr>
                            <m:t>𝑚</m:t>
                          </m:r>
                          <m:r>
                            <a:rPr lang="en-US" altLang="zh-CN" sz="1500">
                              <a:latin typeface="Cambria Math" panose="02040503050406030204" pitchFamily="18" charset="0"/>
                              <a:ea typeface="微软雅黑" panose="020B0503020204020204" pitchFamily="34" charset="-122"/>
                              <a:cs typeface="Arial Unicode MS" pitchFamily="34" charset="-122"/>
                            </a:rPr>
                            <m:t>+1</m:t>
                          </m:r>
                        </m:sub>
                        <m:sup>
                          <m:r>
                            <a:rPr lang="en-US" altLang="zh-CN" sz="1500">
                              <a:latin typeface="Cambria Math" panose="02040503050406030204" pitchFamily="18" charset="0"/>
                              <a:ea typeface="微软雅黑" panose="020B0503020204020204" pitchFamily="34" charset="-122"/>
                              <a:cs typeface="Arial Unicode MS" pitchFamily="34" charset="-122"/>
                            </a:rPr>
                            <m:t>𝑚</m:t>
                          </m:r>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𝑟</m:t>
                          </m:r>
                        </m:sup>
                        <m:e>
                          <m:sSup>
                            <m:sSupPr>
                              <m:ctrlPr>
                                <a:rPr lang="en-US" altLang="zh-CN" sz="1500" i="1">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𝑏</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r>
                                <a:rPr lang="en-US" altLang="zh-CN" sz="1500" i="1">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i="1">
                                  <a:latin typeface="Cambria Math" panose="02040503050406030204" pitchFamily="18" charset="0"/>
                                  <a:ea typeface="微软雅黑" panose="020B0503020204020204" pitchFamily="34" charset="-122"/>
                                  <a:cs typeface="Arial Unicode MS" pitchFamily="34" charset="-122"/>
                                </a:rPr>
                                <m:t>𝑖</m:t>
                              </m:r>
                            </m:sup>
                          </m:sSup>
                        </m:e>
                      </m:nary>
                    </m:oMath>
                  </a14:m>
                  <a:endParaRPr lang="en-US" altLang="zh-CN" sz="1500" dirty="0">
                    <a:solidFill>
                      <a:srgbClr val="FF0000"/>
                    </a:solidFill>
                    <a:ea typeface="微软雅黑" panose="020B0503020204020204" pitchFamily="34" charset="-122"/>
                    <a:cs typeface="Arial Unicode MS" pitchFamily="34" charset="-122"/>
                  </a:endParaRPr>
                </a:p>
                <a:p>
                  <a:pPr>
                    <a:spcAft>
                      <a:spcPts val="600"/>
                    </a:spcAft>
                  </a:pPr>
                  <a:r>
                    <a:rPr lang="zh-CN" altLang="en-US" sz="1500" dirty="0">
                      <a:ea typeface="微软雅黑" panose="020B0503020204020204" pitchFamily="34" charset="-122"/>
                      <a:cs typeface="Arial Unicode MS" pitchFamily="34" charset="-122"/>
                    </a:rPr>
                    <a:t>考虑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zh-CN" altLang="en-US" sz="1500">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𝑅</m:t>
                          </m:r>
                        </m:sub>
                      </m:sSub>
                    </m:oMath>
                  </a14:m>
                  <a:r>
                    <a:rPr lang="en-US" altLang="zh-CN" sz="1500" dirty="0">
                      <a:ea typeface="微软雅黑" panose="020B0503020204020204" pitchFamily="34" charset="-122"/>
                      <a:cs typeface="Arial Unicode MS" pitchFamily="34" charset="-122"/>
                    </a:rPr>
                    <a:t> </a:t>
                  </a:r>
                  <a14:m>
                    <m:oMath xmlns:m="http://schemas.openxmlformats.org/officeDocument/2006/math">
                      <m:r>
                        <a:rPr lang="en-US" altLang="zh-CN" sz="1500">
                          <a:latin typeface="Cambria Math" panose="02040503050406030204" pitchFamily="18" charset="0"/>
                          <a:ea typeface="微软雅黑" panose="020B0503020204020204" pitchFamily="34" charset="-122"/>
                          <a:cs typeface="Arial Unicode MS" pitchFamily="34" charset="-122"/>
                        </a:rPr>
                        <m:t>→0 </m:t>
                      </m:r>
                    </m:oMath>
                  </a14:m>
                  <a:r>
                    <a:rPr lang="zh-CN" altLang="en-US" sz="1500" dirty="0">
                      <a:ea typeface="微软雅黑" panose="020B0503020204020204" pitchFamily="34" charset="-122"/>
                      <a:cs typeface="Arial Unicode MS" pitchFamily="34" charset="-122"/>
                    </a:rPr>
                    <a:t>，</a:t>
                  </a:r>
                  <a14:m>
                    <m:oMath xmlns:m="http://schemas.openxmlformats.org/officeDocument/2006/math">
                      <m:func>
                        <m:func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uncPr>
                        <m:fName>
                          <m:r>
                            <a:rPr lang="en-US" altLang="zh-CN" sz="1500" b="0" i="1">
                              <a:solidFill>
                                <a:srgbClr val="FF0000"/>
                              </a:solidFill>
                              <a:latin typeface="Cambria Math" panose="02040503050406030204" pitchFamily="18" charset="0"/>
                              <a:ea typeface="微软雅黑" panose="020B0503020204020204" pitchFamily="34" charset="-122"/>
                              <a:cs typeface="Arial Unicode MS" pitchFamily="34" charset="-122"/>
                            </a:rPr>
                            <m:t>𝑐𝑜𝑠</m:t>
                          </m:r>
                        </m:fName>
                        <m:e>
                          <m:d>
                            <m:d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dPr>
                            <m:e>
                              <m:sSub>
                                <m:sSub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sSubPr>
                                <m:e>
                                  <m:r>
                                    <a:rPr lang="zh-CN" altLang="en-US" sz="1500" b="0" i="1">
                                      <a:solidFill>
                                        <a:srgbClr val="FF0000"/>
                                      </a:solidFill>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𝑅</m:t>
                                  </m:r>
                                </m:sub>
                              </m:sSub>
                            </m:e>
                          </m:d>
                        </m:e>
                      </m:func>
                    </m:oMath>
                  </a14:m>
                  <a:r>
                    <a:rPr lang="zh-CN" altLang="en-US" sz="1500" dirty="0">
                      <a:solidFill>
                        <a:srgbClr val="FF0000"/>
                      </a:solidFill>
                      <a:ea typeface="微软雅黑" panose="020B0503020204020204" pitchFamily="34" charset="-122"/>
                      <a:cs typeface="Arial Unicode MS" pitchFamily="34" charset="-122"/>
                    </a:rPr>
                    <a:t>近似用常数</a:t>
                  </a:r>
                  <a:r>
                    <a:rPr lang="en-US" altLang="zh-CN" sz="1500" dirty="0">
                      <a:solidFill>
                        <a:srgbClr val="FF0000"/>
                      </a:solidFill>
                      <a:ea typeface="微软雅黑" panose="020B0503020204020204" pitchFamily="34" charset="-122"/>
                      <a:cs typeface="Arial Unicode MS" pitchFamily="34" charset="-122"/>
                    </a:rPr>
                    <a:t>K</a:t>
                  </a:r>
                  <a:r>
                    <a:rPr lang="zh-CN" altLang="en-US" sz="1500" dirty="0">
                      <a:solidFill>
                        <a:srgbClr val="FF0000"/>
                      </a:solidFill>
                      <a:ea typeface="微软雅黑" panose="020B0503020204020204" pitchFamily="34" charset="-122"/>
                      <a:cs typeface="Arial Unicode MS" pitchFamily="34" charset="-122"/>
                    </a:rPr>
                    <a:t>代替，</a:t>
                  </a:r>
                  <a:r>
                    <a:rPr lang="zh-CN" altLang="en-US" sz="1500" dirty="0">
                      <a:latin typeface="微软雅黑" panose="020B0503020204020204" pitchFamily="34" charset="-122"/>
                      <a:ea typeface="微软雅黑" panose="020B0503020204020204" pitchFamily="34" charset="-122"/>
                      <a:cs typeface="Arial Unicode MS" pitchFamily="34" charset="-122"/>
                    </a:rPr>
                    <a:t>当 </a:t>
                  </a:r>
                  <a:r>
                    <a:rPr lang="en-US" altLang="zh-CN" sz="1500" dirty="0">
                      <a:latin typeface="微软雅黑" panose="020B0503020204020204" pitchFamily="34" charset="-122"/>
                      <a:ea typeface="微软雅黑" panose="020B0503020204020204" pitchFamily="34" charset="-122"/>
                      <a:cs typeface="Arial Unicode MS" pitchFamily="34" charset="-122"/>
                    </a:rPr>
                    <a:t>r+2 &gt; m </a:t>
                  </a:r>
                  <a:r>
                    <a:rPr lang="zh-CN" altLang="en-US" sz="1500" dirty="0">
                      <a:latin typeface="微软雅黑" panose="020B0503020204020204" pitchFamily="34" charset="-122"/>
                      <a:ea typeface="微软雅黑" panose="020B0503020204020204" pitchFamily="34" charset="-122"/>
                      <a:cs typeface="Arial Unicode MS" pitchFamily="34" charset="-122"/>
                    </a:rPr>
                    <a:t>满足，近似误差可忽略不计</a:t>
                  </a:r>
                  <a:endParaRPr lang="en-US" altLang="zh-CN" sz="1500" dirty="0">
                    <a:ea typeface="微软雅黑" panose="020B0503020204020204" pitchFamily="34" charset="-122"/>
                    <a:cs typeface="Arial Unicode MS" pitchFamily="34" charset="-122"/>
                  </a:endParaRPr>
                </a:p>
                <a:p>
                  <a:pPr>
                    <a:spcAft>
                      <a:spcPts val="600"/>
                    </a:spcAft>
                  </a:pPr>
                  <a14:m>
                    <m:oMath xmlns:m="http://schemas.openxmlformats.org/officeDocument/2006/math">
                      <m:r>
                        <a:rPr lang="en-US" altLang="zh-CN" sz="1500" b="0">
                          <a:latin typeface="Cambria Math" panose="02040503050406030204" pitchFamily="18" charset="0"/>
                          <a:ea typeface="微软雅黑" panose="020B0503020204020204" pitchFamily="34" charset="-122"/>
                          <a:cs typeface="Arial Unicode MS" pitchFamily="34" charset="-122"/>
                        </a:rPr>
                        <m:t>→</m:t>
                      </m:r>
                    </m:oMath>
                  </a14:m>
                  <a:r>
                    <a:rPr lang="zh-CN" altLang="en-US" sz="1500" b="1" dirty="0">
                      <a:latin typeface="微软雅黑" panose="020B0503020204020204" pitchFamily="34" charset="-122"/>
                      <a:ea typeface="微软雅黑" panose="020B0503020204020204" pitchFamily="34" charset="-122"/>
                      <a:cs typeface="Arial Unicode MS" pitchFamily="34" charset="-122"/>
                    </a:rPr>
                    <a:t>近似公式</a:t>
                  </a:r>
                  <a:r>
                    <a:rPr lang="zh-CN" altLang="en-US"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b="0" i="1">
                                    <a:latin typeface="Cambria Math" panose="02040503050406030204" pitchFamily="18" charset="0"/>
                                    <a:ea typeface="微软雅黑" panose="020B0503020204020204" pitchFamily="34" charset="-122"/>
                                    <a:cs typeface="Arial Unicode MS" pitchFamily="34" charset="-122"/>
                                  </a:rPr>
                                  <m:t>𝑋</m:t>
                                </m:r>
                              </m:e>
                            </m:mr>
                            <m:mr>
                              <m:e>
                                <m:r>
                                  <a:rPr lang="en-US" altLang="zh-CN" sz="1500" b="0" i="1">
                                    <a:latin typeface="Cambria Math" panose="02040503050406030204" pitchFamily="18" charset="0"/>
                                    <a:ea typeface="微软雅黑" panose="020B0503020204020204" pitchFamily="34" charset="-122"/>
                                    <a:cs typeface="Arial Unicode MS" pitchFamily="34" charset="-122"/>
                                  </a:rPr>
                                  <m:t>𝑌</m:t>
                                </m:r>
                              </m:e>
                            </m:mr>
                          </m:m>
                        </m:e>
                      </m:d>
                      <m:r>
                        <a:rPr lang="en-US" altLang="zh-CN" sz="1500" b="0">
                          <a:latin typeface="Cambria Math" panose="02040503050406030204" pitchFamily="18" charset="0"/>
                          <a:ea typeface="微软雅黑" panose="020B0503020204020204" pitchFamily="34" charset="-122"/>
                          <a:cs typeface="Arial Unicode MS" pitchFamily="34" charset="-122"/>
                        </a:rPr>
                        <m:t>≈</m:t>
                      </m:r>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2"/>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b="0" i="1">
                                    <a:latin typeface="Cambria Math" panose="02040503050406030204" pitchFamily="18" charset="0"/>
                                    <a:ea typeface="微软雅黑" panose="020B0503020204020204" pitchFamily="34" charset="-122"/>
                                    <a:cs typeface="Arial Unicode MS" pitchFamily="34" charset="-122"/>
                                  </a:rPr>
                                  <m:t>1</m:t>
                                </m:r>
                              </m:e>
                              <m:e>
                                <m:r>
                                  <a:rPr lang="en-US" altLang="zh-CN" sz="1500" b="0">
                                    <a:latin typeface="Cambria Math" panose="02040503050406030204" pitchFamily="18" charset="0"/>
                                    <a:ea typeface="微软雅黑" panose="020B0503020204020204" pitchFamily="34" charset="-122"/>
                                    <a:cs typeface="Arial Unicode MS" pitchFamily="34" charset="-122"/>
                                  </a:rPr>
                                  <m:t>−</m:t>
                                </m:r>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b="0" i="1">
                                        <a:latin typeface="Cambria Math" panose="02040503050406030204" pitchFamily="18" charset="0"/>
                                        <a:ea typeface="微软雅黑" panose="020B0503020204020204" pitchFamily="34" charset="-122"/>
                                        <a:cs typeface="Arial Unicode MS" pitchFamily="34" charset="-122"/>
                                      </a:rPr>
                                      <m:t>𝜋</m:t>
                                    </m:r>
                                  </m:num>
                                  <m:den>
                                    <m:r>
                                      <a:rPr lang="en-US" altLang="zh-CN" sz="1500" b="0" i="1">
                                        <a:latin typeface="Cambria Math" panose="02040503050406030204" pitchFamily="18" charset="0"/>
                                        <a:ea typeface="微软雅黑" panose="020B0503020204020204" pitchFamily="34" charset="-122"/>
                                        <a:cs typeface="Arial Unicode MS" pitchFamily="34" charset="-122"/>
                                      </a:rPr>
                                      <m:t>4</m:t>
                                    </m:r>
                                  </m:den>
                                </m:f>
                                <m:nary>
                                  <m:naryPr>
                                    <m:chr m:val="∑"/>
                                    <m:ctrlPr>
                                      <a:rPr lang="en-US" altLang="zh-CN" sz="1500" i="1">
                                        <a:latin typeface="Cambria Math" panose="02040503050406030204" pitchFamily="18" charset="0"/>
                                        <a:ea typeface="微软雅黑" panose="020B0503020204020204" pitchFamily="34" charset="-122"/>
                                        <a:cs typeface="Arial Unicode MS" pitchFamily="34" charset="-122"/>
                                      </a:rPr>
                                    </m:ctrlPr>
                                  </m:naryPr>
                                  <m:sub>
                                    <m:r>
                                      <m:rPr>
                                        <m:brk m:alnAt="23"/>
                                      </m:rPr>
                                      <a:rPr lang="en-US" altLang="zh-CN" sz="1500" b="0" i="1">
                                        <a:latin typeface="Cambria Math" panose="02040503050406030204" pitchFamily="18" charset="0"/>
                                        <a:ea typeface="微软雅黑" panose="020B0503020204020204" pitchFamily="34" charset="-122"/>
                                        <a:cs typeface="Arial Unicode MS" pitchFamily="34" charset="-122"/>
                                      </a:rPr>
                                      <m:t>𝑚</m:t>
                                    </m:r>
                                    <m:r>
                                      <a:rPr lang="en-US" altLang="zh-CN" sz="1500" b="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1</m:t>
                                    </m:r>
                                  </m:sub>
                                  <m:sup>
                                    <m:r>
                                      <a:rPr lang="en-US" altLang="zh-CN" sz="1500" b="0" i="1">
                                        <a:latin typeface="Cambria Math" panose="02040503050406030204" pitchFamily="18" charset="0"/>
                                        <a:ea typeface="微软雅黑" panose="020B0503020204020204" pitchFamily="34" charset="-122"/>
                                        <a:cs typeface="Arial Unicode MS" pitchFamily="34" charset="-122"/>
                                      </a:rPr>
                                      <m:t>𝑟</m:t>
                                    </m:r>
                                    <m:r>
                                      <a:rPr lang="en-US" altLang="zh-CN" sz="1500" b="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𝑚</m:t>
                                    </m:r>
                                  </m:sup>
                                  <m:e>
                                    <m:sSup>
                                      <m:sSupPr>
                                        <m:ctrlPr>
                                          <a:rPr lang="en-US" altLang="zh-CN" sz="1500" i="1">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b="0" i="1">
                                                <a:latin typeface="Cambria Math" panose="02040503050406030204" pitchFamily="18" charset="0"/>
                                                <a:ea typeface="微软雅黑" panose="020B0503020204020204" pitchFamily="34" charset="-122"/>
                                                <a:cs typeface="Arial Unicode MS" pitchFamily="34" charset="-122"/>
                                              </a:rPr>
                                              <m:t>𝑏</m:t>
                                            </m:r>
                                          </m:e>
                                          <m:sub>
                                            <m:r>
                                              <a:rPr lang="en-US" altLang="zh-CN" sz="1500" b="0" i="1">
                                                <a:latin typeface="Cambria Math" panose="02040503050406030204" pitchFamily="18" charset="0"/>
                                                <a:ea typeface="微软雅黑" panose="020B0503020204020204" pitchFamily="34" charset="-122"/>
                                                <a:cs typeface="Arial Unicode MS" pitchFamily="34" charset="-122"/>
                                              </a:rPr>
                                              <m:t>𝑖</m:t>
                                            </m:r>
                                          </m:sub>
                                        </m:sSub>
                                        <m:r>
                                          <a:rPr lang="en-US" altLang="zh-CN" sz="1500" b="0" i="1">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𝑖</m:t>
                                        </m:r>
                                      </m:sup>
                                    </m:sSup>
                                  </m:e>
                                </m:nary>
                              </m:e>
                            </m:mr>
                            <m:mr>
                              <m:e>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b="0" i="1">
                                        <a:latin typeface="Cambria Math" panose="02040503050406030204" pitchFamily="18" charset="0"/>
                                        <a:ea typeface="微软雅黑" panose="020B0503020204020204" pitchFamily="34" charset="-122"/>
                                        <a:cs typeface="Arial Unicode MS" pitchFamily="34" charset="-122"/>
                                      </a:rPr>
                                      <m:t>𝜋</m:t>
                                    </m:r>
                                  </m:num>
                                  <m:den>
                                    <m:r>
                                      <a:rPr lang="en-US" altLang="zh-CN" sz="1500" b="0" i="1">
                                        <a:latin typeface="Cambria Math" panose="02040503050406030204" pitchFamily="18" charset="0"/>
                                        <a:ea typeface="微软雅黑" panose="020B0503020204020204" pitchFamily="34" charset="-122"/>
                                        <a:cs typeface="Arial Unicode MS" pitchFamily="34" charset="-122"/>
                                      </a:rPr>
                                      <m:t>4</m:t>
                                    </m:r>
                                  </m:den>
                                </m:f>
                                <m:nary>
                                  <m:naryPr>
                                    <m:chr m:val="∑"/>
                                    <m:ctrlPr>
                                      <a:rPr lang="en-US" altLang="zh-CN" sz="1500" i="1">
                                        <a:latin typeface="Cambria Math" panose="02040503050406030204" pitchFamily="18" charset="0"/>
                                        <a:ea typeface="微软雅黑" panose="020B0503020204020204" pitchFamily="34" charset="-122"/>
                                        <a:cs typeface="Arial Unicode MS" pitchFamily="34" charset="-122"/>
                                      </a:rPr>
                                    </m:ctrlPr>
                                  </m:naryPr>
                                  <m:sub>
                                    <m:r>
                                      <m:rPr>
                                        <m:brk m:alnAt="23"/>
                                      </m:rPr>
                                      <a:rPr lang="en-US" altLang="zh-CN" sz="1500" b="0" i="1">
                                        <a:latin typeface="Cambria Math" panose="02040503050406030204" pitchFamily="18" charset="0"/>
                                        <a:ea typeface="微软雅黑" panose="020B0503020204020204" pitchFamily="34" charset="-122"/>
                                        <a:cs typeface="Arial Unicode MS" pitchFamily="34" charset="-122"/>
                                      </a:rPr>
                                      <m:t>𝑚</m:t>
                                    </m:r>
                                    <m:r>
                                      <a:rPr lang="en-US" altLang="zh-CN" sz="1500" b="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1</m:t>
                                    </m:r>
                                  </m:sub>
                                  <m:sup>
                                    <m:r>
                                      <a:rPr lang="en-US" altLang="zh-CN" sz="1500" b="0" i="1">
                                        <a:latin typeface="Cambria Math" panose="02040503050406030204" pitchFamily="18" charset="0"/>
                                        <a:ea typeface="微软雅黑" panose="020B0503020204020204" pitchFamily="34" charset="-122"/>
                                        <a:cs typeface="Arial Unicode MS" pitchFamily="34" charset="-122"/>
                                      </a:rPr>
                                      <m:t>𝑟</m:t>
                                    </m:r>
                                    <m:r>
                                      <a:rPr lang="en-US" altLang="zh-CN" sz="1500" b="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𝑚</m:t>
                                    </m:r>
                                  </m:sup>
                                  <m:e>
                                    <m:sSup>
                                      <m:sSupPr>
                                        <m:ctrlPr>
                                          <a:rPr lang="en-US" altLang="zh-CN" sz="1500" i="1" smtClean="0">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b="0" i="1">
                                                <a:latin typeface="Cambria Math" panose="02040503050406030204" pitchFamily="18" charset="0"/>
                                                <a:ea typeface="微软雅黑" panose="020B0503020204020204" pitchFamily="34" charset="-122"/>
                                                <a:cs typeface="Arial Unicode MS" pitchFamily="34" charset="-122"/>
                                              </a:rPr>
                                              <m:t>𝑏</m:t>
                                            </m:r>
                                          </m:e>
                                          <m:sub>
                                            <m:r>
                                              <a:rPr lang="en-US" altLang="zh-CN" sz="1500" b="0" i="1">
                                                <a:latin typeface="Cambria Math" panose="02040503050406030204" pitchFamily="18" charset="0"/>
                                                <a:ea typeface="微软雅黑" panose="020B0503020204020204" pitchFamily="34" charset="-122"/>
                                                <a:cs typeface="Arial Unicode MS" pitchFamily="34" charset="-122"/>
                                              </a:rPr>
                                              <m:t>𝑖</m:t>
                                            </m:r>
                                          </m:sub>
                                        </m:sSub>
                                        <m:r>
                                          <a:rPr lang="en-US" altLang="zh-CN" sz="1500" b="0" i="1">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𝑖</m:t>
                                        </m:r>
                                      </m:sup>
                                    </m:sSup>
                                  </m:e>
                                </m:nary>
                              </m:e>
                              <m:e>
                                <m:r>
                                  <a:rPr lang="en-US" altLang="zh-CN" sz="1500" b="0" i="1">
                                    <a:latin typeface="Cambria Math" panose="02040503050406030204" pitchFamily="18" charset="0"/>
                                    <a:ea typeface="微软雅黑" panose="020B0503020204020204" pitchFamily="34" charset="-122"/>
                                    <a:cs typeface="Arial Unicode MS" pitchFamily="34" charset="-122"/>
                                  </a:rPr>
                                  <m:t>1</m:t>
                                </m:r>
                              </m:e>
                            </m:mr>
                          </m:m>
                        </m:e>
                      </m:d>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b="0" i="1">
                                        <a:latin typeface="Cambria Math" panose="02040503050406030204" pitchFamily="18" charset="0"/>
                                        <a:ea typeface="微软雅黑" panose="020B0503020204020204" pitchFamily="34" charset="-122"/>
                                        <a:cs typeface="Arial Unicode MS" pitchFamily="34" charset="-122"/>
                                      </a:rPr>
                                      <m:t>𝑋</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𝑀</m:t>
                                    </m:r>
                                  </m:sub>
                                </m:sSub>
                              </m:e>
                            </m:m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b="0" i="1">
                                        <a:latin typeface="Cambria Math" panose="02040503050406030204" pitchFamily="18" charset="0"/>
                                        <a:ea typeface="微软雅黑" panose="020B0503020204020204" pitchFamily="34" charset="-122"/>
                                        <a:cs typeface="Arial Unicode MS" pitchFamily="34" charset="-122"/>
                                      </a:rPr>
                                      <m:t>𝑌</m:t>
                                    </m:r>
                                  </m:e>
                                  <m:sub>
                                    <m:r>
                                      <a:rPr lang="en-US" altLang="zh-CN" sz="1500" b="0" i="1" smtClean="0">
                                        <a:latin typeface="Cambria Math" panose="02040503050406030204" pitchFamily="18" charset="0"/>
                                        <a:ea typeface="微软雅黑" panose="020B0503020204020204" pitchFamily="34" charset="-122"/>
                                        <a:cs typeface="Arial Unicode MS" pitchFamily="34" charset="-122"/>
                                      </a:rPr>
                                      <m:t>𝑀</m:t>
                                    </m:r>
                                  </m:sub>
                                </m:sSub>
                              </m:e>
                            </m:mr>
                          </m:m>
                        </m:e>
                      </m:d>
                      <m:r>
                        <a:rPr lang="zh-CN" altLang="en-US" sz="1500" b="0">
                          <a:latin typeface="Cambria Math" panose="02040503050406030204" pitchFamily="18" charset="0"/>
                          <a:ea typeface="微软雅黑" panose="020B0503020204020204" pitchFamily="34" charset="-122"/>
                          <a:cs typeface="Arial Unicode MS" pitchFamily="34" charset="-122"/>
                        </a:rPr>
                        <m:t>∗</m:t>
                      </m:r>
                      <m:r>
                        <a:rPr lang="en-US" altLang="zh-CN" sz="1500" b="0" i="1">
                          <a:latin typeface="Cambria Math" panose="02040503050406030204" pitchFamily="18" charset="0"/>
                          <a:ea typeface="微软雅黑" panose="020B0503020204020204" pitchFamily="34" charset="-122"/>
                          <a:cs typeface="Arial Unicode MS" pitchFamily="34" charset="-122"/>
                        </a:rPr>
                        <m:t>𝐾</m:t>
                      </m:r>
                      <m:r>
                        <a:rPr lang="en-US" altLang="zh-CN" sz="1500" b="0">
                          <a:latin typeface="Cambria Math" panose="02040503050406030204" pitchFamily="18" charset="0"/>
                          <a:ea typeface="微软雅黑" panose="020B0503020204020204" pitchFamily="34" charset="-122"/>
                          <a:cs typeface="Arial Unicode MS" pitchFamily="34" charset="-122"/>
                        </a:rPr>
                        <m:t> </m:t>
                      </m:r>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p>
                <a:p>
                  <a:pPr>
                    <a:spcAft>
                      <a:spcPts val="600"/>
                    </a:spcAft>
                  </a:pPr>
                  <a:r>
                    <a:rPr lang="zh-CN" altLang="en-US" sz="1500" dirty="0">
                      <a:ea typeface="微软雅黑" panose="020B0503020204020204" pitchFamily="34" charset="-122"/>
                      <a:cs typeface="Arial Unicode MS" pitchFamily="34" charset="-122"/>
                    </a:rPr>
                    <a:t>为了保证矩阵结果不溢出，</a:t>
                  </a:r>
                  <a:r>
                    <a:rPr lang="zh-CN" altLang="en-US" sz="1500" dirty="0">
                      <a:solidFill>
                        <a:srgbClr val="FF0000"/>
                      </a:solidFill>
                      <a:ea typeface="微软雅黑" panose="020B0503020204020204" pitchFamily="34" charset="-122"/>
                      <a:cs typeface="Arial Unicode MS" pitchFamily="34" charset="-122"/>
                    </a:rPr>
                    <a:t>令</a:t>
                  </a:r>
                  <a14:m>
                    <m:oMath xmlns:m="http://schemas.openxmlformats.org/officeDocument/2006/math">
                      <m:r>
                        <a:rPr lang="en-US" altLang="zh-CN" sz="1500" b="0" i="1">
                          <a:solidFill>
                            <a:srgbClr val="FF0000"/>
                          </a:solidFill>
                          <a:latin typeface="Cambria Math" panose="02040503050406030204" pitchFamily="18" charset="0"/>
                          <a:ea typeface="微软雅黑" panose="020B0503020204020204" pitchFamily="34" charset="-122"/>
                          <a:cs typeface="Arial Unicode MS" pitchFamily="34" charset="-122"/>
                        </a:rPr>
                        <m:t>𝐾</m:t>
                      </m:r>
                      <m:r>
                        <a:rPr lang="en-US" altLang="zh-CN" sz="1500" b="0">
                          <a:solidFill>
                            <a:srgbClr val="FF0000"/>
                          </a:solidFill>
                          <a:latin typeface="Cambria Math" panose="02040503050406030204" pitchFamily="18" charset="0"/>
                          <a:ea typeface="微软雅黑" panose="020B0503020204020204" pitchFamily="34" charset="-122"/>
                          <a:cs typeface="Arial Unicode MS" pitchFamily="34" charset="-122"/>
                        </a:rPr>
                        <m:t> </m:t>
                      </m:r>
                    </m:oMath>
                  </a14:m>
                  <a:r>
                    <a:rPr lang="en-US" altLang="zh-CN" sz="1500" dirty="0">
                      <a:solidFill>
                        <a:srgbClr val="FF0000"/>
                      </a:solidFill>
                      <a:latin typeface="微软雅黑" panose="020B0503020204020204" pitchFamily="34" charset="-122"/>
                      <a:ea typeface="微软雅黑" panose="020B0503020204020204" pitchFamily="34" charset="-122"/>
                      <a:cs typeface="Arial Unicode MS" pitchFamily="34" charset="-122"/>
                    </a:rPr>
                    <a:t>= min(</a:t>
                  </a:r>
                  <a14:m>
                    <m:oMath xmlns:m="http://schemas.openxmlformats.org/officeDocument/2006/math">
                      <m:func>
                        <m:func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uncPr>
                        <m:fName>
                          <m:r>
                            <a:rPr lang="en-US" altLang="zh-CN" sz="1500" b="0" i="1">
                              <a:solidFill>
                                <a:srgbClr val="FF0000"/>
                              </a:solidFill>
                              <a:latin typeface="Cambria Math" panose="02040503050406030204" pitchFamily="18" charset="0"/>
                              <a:ea typeface="微软雅黑" panose="020B0503020204020204" pitchFamily="34" charset="-122"/>
                              <a:cs typeface="Arial Unicode MS" pitchFamily="34" charset="-122"/>
                            </a:rPr>
                            <m:t>𝑐𝑜𝑠</m:t>
                          </m:r>
                        </m:fName>
                        <m:e>
                          <m:d>
                            <m:d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dPr>
                            <m:e>
                              <m:sSub>
                                <m:sSub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sSubPr>
                                <m:e>
                                  <m:r>
                                    <a:rPr lang="zh-CN" altLang="en-US" sz="1500" b="0" i="1">
                                      <a:solidFill>
                                        <a:srgbClr val="FF0000"/>
                                      </a:solidFill>
                                      <a:latin typeface="Cambria Math" panose="02040503050406030204" pitchFamily="18" charset="0"/>
                                      <a:ea typeface="微软雅黑" panose="020B0503020204020204" pitchFamily="34" charset="-122"/>
                                      <a:cs typeface="Arial Unicode MS" pitchFamily="34" charset="-122"/>
                                    </a:rPr>
                                    <m:t>𝜃</m:t>
                                  </m:r>
                                </m:e>
                                <m:sub>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𝑅</m:t>
                                  </m:r>
                                </m:sub>
                              </m:sSub>
                            </m:e>
                          </m:d>
                        </m:e>
                      </m:func>
                    </m:oMath>
                  </a14:m>
                  <a:r>
                    <a:rPr lang="en-US" altLang="zh-CN" sz="1500" dirty="0">
                      <a:solidFill>
                        <a:srgbClr val="FF0000"/>
                      </a:solidFill>
                      <a:latin typeface="微软雅黑" panose="020B0503020204020204" pitchFamily="34" charset="-122"/>
                      <a:ea typeface="微软雅黑" panose="020B0503020204020204" pitchFamily="34" charset="-122"/>
                      <a:cs typeface="Arial Unicode MS" pitchFamily="34" charset="-122"/>
                    </a:rPr>
                    <a:t>) = </a:t>
                  </a:r>
                  <a14:m>
                    <m:oMath xmlns:m="http://schemas.openxmlformats.org/officeDocument/2006/math">
                      <m:func>
                        <m:func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uncPr>
                        <m:fName>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𝑐𝑜𝑠</m:t>
                          </m:r>
                        </m:fName>
                        <m:e>
                          <m:d>
                            <m:d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dPr>
                            <m:e>
                              <m:f>
                                <m:f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Pr>
                                <m:num>
                                  <m:r>
                                    <a:rPr lang="zh-CN" altLang="en-US" sz="1500" i="1">
                                      <a:solidFill>
                                        <a:srgbClr val="FF0000"/>
                                      </a:solidFill>
                                      <a:latin typeface="Cambria Math" panose="02040503050406030204" pitchFamily="18" charset="0"/>
                                      <a:ea typeface="微软雅黑" panose="020B0503020204020204" pitchFamily="34" charset="-122"/>
                                      <a:cs typeface="Arial Unicode MS" pitchFamily="34" charset="-122"/>
                                    </a:rPr>
                                    <m:t>𝜋</m:t>
                                  </m:r>
                                </m:num>
                                <m:den>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4</m:t>
                                  </m:r>
                                </m:den>
                              </m:f>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m:t>
                              </m:r>
                              <m:sSup>
                                <m:sSup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sSupPr>
                                <m:e>
                                  <m:f>
                                    <m:f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Pr>
                                    <m:num>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1</m:t>
                                      </m:r>
                                    </m:num>
                                    <m:den>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2</m:t>
                                      </m:r>
                                    </m:den>
                                  </m:f>
                                </m:e>
                                <m:sup>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𝑚</m:t>
                                  </m:r>
                                </m:sup>
                              </m:sSup>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m:t>
                              </m:r>
                              <m:sSup>
                                <m:sSup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sSupPr>
                                <m:e>
                                  <m:f>
                                    <m:fPr>
                                      <m:ctrlP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ctrlPr>
                                    </m:fPr>
                                    <m:num>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1</m:t>
                                      </m:r>
                                    </m:num>
                                    <m:den>
                                      <m:r>
                                        <a:rPr lang="en-US" altLang="zh-CN" sz="1500" i="1">
                                          <a:solidFill>
                                            <a:srgbClr val="FF0000"/>
                                          </a:solidFill>
                                          <a:latin typeface="Cambria Math" panose="02040503050406030204" pitchFamily="18" charset="0"/>
                                          <a:ea typeface="微软雅黑" panose="020B0503020204020204" pitchFamily="34" charset="-122"/>
                                          <a:cs typeface="Arial Unicode MS" pitchFamily="34" charset="-122"/>
                                        </a:rPr>
                                        <m:t>2</m:t>
                                      </m:r>
                                    </m:den>
                                  </m:f>
                                </m:e>
                                <m:sup>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𝑚</m:t>
                                  </m:r>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m:t>
                                  </m:r>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𝑟</m:t>
                                  </m:r>
                                </m:sup>
                              </m:sSup>
                              <m:r>
                                <a:rPr lang="en-US" altLang="zh-CN" sz="1500" b="0" i="1" smtClean="0">
                                  <a:solidFill>
                                    <a:srgbClr val="FF0000"/>
                                  </a:solidFill>
                                  <a:latin typeface="Cambria Math" panose="02040503050406030204" pitchFamily="18" charset="0"/>
                                  <a:ea typeface="微软雅黑" panose="020B0503020204020204" pitchFamily="34" charset="-122"/>
                                  <a:cs typeface="Arial Unicode MS" pitchFamily="34" charset="-122"/>
                                </a:rPr>
                                <m:t>)</m:t>
                              </m:r>
                            </m:e>
                          </m:d>
                        </m:e>
                      </m:func>
                    </m:oMath>
                  </a14:m>
                  <a:endParaRPr lang="en-US" altLang="zh-CN" sz="1500" i="1" dirty="0">
                    <a:solidFill>
                      <a:srgbClr val="FF0000"/>
                    </a:solidFill>
                    <a:latin typeface="Cambria Math" panose="02040503050406030204" pitchFamily="18" charset="0"/>
                    <a:ea typeface="微软雅黑" panose="020B0503020204020204" pitchFamily="34" charset="-122"/>
                    <a:cs typeface="Arial Unicode MS"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594413" y="2647845"/>
                  <a:ext cx="7513722" cy="1935915"/>
                </a:xfrm>
                <a:prstGeom prst="rect">
                  <a:avLst/>
                </a:prstGeom>
                <a:blipFill rotWithShape="0">
                  <a:blip r:embed="rId4"/>
                  <a:stretch>
                    <a:fillRect l="-325" t="-16981"/>
                  </a:stretch>
                </a:blipFill>
              </p:spPr>
              <p:txBody>
                <a:bodyPr/>
                <a:lstStyle/>
                <a:p>
                  <a:r>
                    <a:rPr lang="zh-CN" altLang="en-US">
                      <a:noFill/>
                    </a:rPr>
                    <a:t> </a:t>
                  </a:r>
                </a:p>
              </p:txBody>
            </p:sp>
          </mc:Fallback>
        </mc:AlternateContent>
      </p:grpSp>
      <p:sp>
        <p:nvSpPr>
          <p:cNvPr id="14" name="下箭头 13"/>
          <p:cNvSpPr/>
          <p:nvPr/>
        </p:nvSpPr>
        <p:spPr>
          <a:xfrm>
            <a:off x="4015109" y="1924776"/>
            <a:ext cx="179284" cy="274549"/>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5" name="下箭头 14"/>
          <p:cNvSpPr/>
          <p:nvPr/>
        </p:nvSpPr>
        <p:spPr>
          <a:xfrm>
            <a:off x="4015109" y="4212519"/>
            <a:ext cx="179284" cy="274549"/>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6" name="文本框 15"/>
          <p:cNvSpPr txBox="1"/>
          <p:nvPr/>
        </p:nvSpPr>
        <p:spPr>
          <a:xfrm>
            <a:off x="4479388" y="1908701"/>
            <a:ext cx="1250036" cy="323165"/>
          </a:xfrm>
          <a:prstGeom prst="rect">
            <a:avLst/>
          </a:prstGeom>
          <a:noFill/>
        </p:spPr>
        <p:txBody>
          <a:bodyPr wrap="square" rtlCol="0">
            <a:spAutoFit/>
          </a:bodyPr>
          <a:lstStyle/>
          <a:p>
            <a:pPr algn="ctr"/>
            <a:r>
              <a:rPr lang="zh-CN" altLang="en-US" sz="1500" dirty="0">
                <a:latin typeface="微软雅黑" panose="020B0503020204020204" pitchFamily="34" charset="-122"/>
                <a:ea typeface="微软雅黑" panose="020B0503020204020204" pitchFamily="34" charset="-122"/>
              </a:rPr>
              <a:t>近似处理</a:t>
            </a:r>
          </a:p>
        </p:txBody>
      </p:sp>
      <p:sp>
        <p:nvSpPr>
          <p:cNvPr id="17" name="文本框 16"/>
          <p:cNvSpPr txBox="1"/>
          <p:nvPr/>
        </p:nvSpPr>
        <p:spPr>
          <a:xfrm>
            <a:off x="4494052" y="4193439"/>
            <a:ext cx="1213821" cy="323165"/>
          </a:xfrm>
          <a:prstGeom prst="rect">
            <a:avLst/>
          </a:prstGeom>
          <a:noFill/>
        </p:spPr>
        <p:txBody>
          <a:bodyPr wrap="square" rtlCol="0">
            <a:spAutoFit/>
          </a:bodyPr>
          <a:lstStyle/>
          <a:p>
            <a:pPr algn="ctr"/>
            <a:r>
              <a:rPr lang="zh-CN" altLang="en-US" sz="1500" dirty="0">
                <a:latin typeface="微软雅黑" panose="020B0503020204020204" pitchFamily="34" charset="-122"/>
                <a:ea typeface="微软雅黑" panose="020B0503020204020204" pitchFamily="34" charset="-122"/>
              </a:rPr>
              <a:t>数值迭代</a:t>
            </a:r>
          </a:p>
        </p:txBody>
      </p:sp>
      <p:grpSp>
        <p:nvGrpSpPr>
          <p:cNvPr id="18" name="组合 17"/>
          <p:cNvGrpSpPr/>
          <p:nvPr/>
        </p:nvGrpSpPr>
        <p:grpSpPr>
          <a:xfrm>
            <a:off x="769164" y="4539337"/>
            <a:ext cx="7631886" cy="1638337"/>
            <a:chOff x="769164" y="4586962"/>
            <a:chExt cx="7631886" cy="1638337"/>
          </a:xfrm>
        </p:grpSpPr>
        <p:grpSp>
          <p:nvGrpSpPr>
            <p:cNvPr id="13" name="组合 12"/>
            <p:cNvGrpSpPr/>
            <p:nvPr/>
          </p:nvGrpSpPr>
          <p:grpSpPr>
            <a:xfrm>
              <a:off x="769164" y="4586962"/>
              <a:ext cx="7631886" cy="1638337"/>
              <a:chOff x="390524" y="4908577"/>
              <a:chExt cx="7631886" cy="1544218"/>
            </a:xfrm>
          </p:grpSpPr>
          <p:sp>
            <p:nvSpPr>
              <p:cNvPr id="12" name="矩形 11"/>
              <p:cNvSpPr/>
              <p:nvPr/>
            </p:nvSpPr>
            <p:spPr>
              <a:xfrm>
                <a:off x="390524" y="4908577"/>
                <a:ext cx="7535127" cy="1544218"/>
              </a:xfrm>
              <a:prstGeom prst="rect">
                <a:avLst/>
              </a:prstGeom>
              <a:solidFill>
                <a:schemeClr val="accent3">
                  <a:lumMod val="9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mc:AlternateContent xmlns:mc="http://schemas.openxmlformats.org/markup-compatibility/2006" xmlns:a14="http://schemas.microsoft.com/office/drawing/2010/main">
            <mc:Choice Requires="a14">
              <p:sp>
                <p:nvSpPr>
                  <p:cNvPr id="6" name="矩形 5"/>
                  <p:cNvSpPr/>
                  <p:nvPr/>
                </p:nvSpPr>
                <p:spPr>
                  <a:xfrm>
                    <a:off x="594413" y="4951430"/>
                    <a:ext cx="7427997" cy="1501365"/>
                  </a:xfrm>
                  <a:prstGeom prst="rect">
                    <a:avLst/>
                  </a:prstGeom>
                </p:spPr>
                <p:txBody>
                  <a:bodyPr wrap="square">
                    <a:spAutoFit/>
                  </a:bodyPr>
                  <a:lstStyle/>
                  <a:p>
                    <a:pPr>
                      <a:spcAft>
                        <a:spcPts val="300"/>
                      </a:spcAft>
                    </a:pPr>
                    <a:r>
                      <a:rPr lang="zh-CN" altLang="en-US" sz="1500" dirty="0">
                        <a:latin typeface="微软雅黑" panose="020B0503020204020204" pitchFamily="34" charset="-122"/>
                        <a:ea typeface="微软雅黑" panose="020B0503020204020204" pitchFamily="34" charset="-122"/>
                        <a:cs typeface="Arial Unicode MS" pitchFamily="34" charset="-122"/>
                      </a:rPr>
                      <a:t>根据近似公式，令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𝑅</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14:m>
                      <m:oMath xmlns:m="http://schemas.openxmlformats.org/officeDocument/2006/math">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a:latin typeface="Cambria Math" panose="02040503050406030204" pitchFamily="18" charset="0"/>
                                <a:ea typeface="微软雅黑" panose="020B0503020204020204" pitchFamily="34" charset="-122"/>
                                <a:cs typeface="Arial Unicode MS" pitchFamily="34" charset="-122"/>
                              </a:rPr>
                              <m:t>𝜋</m:t>
                            </m:r>
                          </m:num>
                          <m:den>
                            <m:r>
                              <a:rPr lang="en-US" altLang="zh-CN" sz="1500">
                                <a:latin typeface="Cambria Math" panose="02040503050406030204" pitchFamily="18" charset="0"/>
                                <a:ea typeface="微软雅黑" panose="020B0503020204020204" pitchFamily="34" charset="-122"/>
                                <a:cs typeface="Arial Unicode MS" pitchFamily="34" charset="-122"/>
                              </a:rPr>
                              <m:t>4</m:t>
                            </m:r>
                          </m:den>
                        </m:f>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𝐾</m:t>
                        </m:r>
                      </m:oMath>
                    </a14:m>
                    <a:r>
                      <a:rPr lang="en-US" altLang="zh-CN"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𝑅</m:t>
                            </m:r>
                          </m:sub>
                        </m:sSub>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14:m>
                      <m:oMath xmlns:m="http://schemas.openxmlformats.org/officeDocument/2006/math">
                        <m:f>
                          <m:fPr>
                            <m:ctrlPr>
                              <a:rPr lang="en-US" altLang="zh-CN" sz="1500" i="1">
                                <a:latin typeface="Cambria Math" panose="02040503050406030204" pitchFamily="18" charset="0"/>
                                <a:ea typeface="微软雅黑" panose="020B0503020204020204" pitchFamily="34" charset="-122"/>
                                <a:cs typeface="Arial Unicode MS" pitchFamily="34" charset="-122"/>
                              </a:rPr>
                            </m:ctrlPr>
                          </m:fPr>
                          <m:num>
                            <m:r>
                              <a:rPr lang="zh-CN" altLang="en-US" sz="1500">
                                <a:latin typeface="Cambria Math" panose="02040503050406030204" pitchFamily="18" charset="0"/>
                                <a:ea typeface="微软雅黑" panose="020B0503020204020204" pitchFamily="34" charset="-122"/>
                                <a:cs typeface="Arial Unicode MS" pitchFamily="34" charset="-122"/>
                              </a:rPr>
                              <m:t>𝜋</m:t>
                            </m:r>
                          </m:num>
                          <m:den>
                            <m:r>
                              <a:rPr lang="en-US" altLang="zh-CN" sz="1500">
                                <a:latin typeface="Cambria Math" panose="02040503050406030204" pitchFamily="18" charset="0"/>
                                <a:ea typeface="微软雅黑" panose="020B0503020204020204" pitchFamily="34" charset="-122"/>
                                <a:cs typeface="Arial Unicode MS" pitchFamily="34" charset="-122"/>
                              </a:rPr>
                              <m:t>4</m:t>
                            </m:r>
                          </m:den>
                        </m:f>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𝐾</m:t>
                        </m:r>
                      </m:oMath>
                    </a14:m>
                    <a:r>
                      <a:rPr lang="zh-CN" altLang="en-US" sz="1500" dirty="0">
                        <a:latin typeface="微软雅黑" panose="020B0503020204020204" pitchFamily="34" charset="-122"/>
                        <a:ea typeface="微软雅黑" panose="020B0503020204020204" pitchFamily="34" charset="-122"/>
                        <a:cs typeface="Arial Unicode MS" pitchFamily="34" charset="-122"/>
                      </a:rPr>
                      <a:t>，迭代中间量为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oMath>
                    </a14:m>
                    <a:r>
                      <a:rPr lang="zh-CN" altLang="en-US" sz="1500" dirty="0">
                        <a:latin typeface="微软雅黑" panose="020B0503020204020204" pitchFamily="34" charset="-122"/>
                        <a:ea typeface="微软雅黑" panose="020B0503020204020204" pitchFamily="34" charset="-122"/>
                        <a:cs typeface="Arial Unicode MS" pitchFamily="34" charset="-122"/>
                      </a:rPr>
                      <a:t>，</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oMath>
                    </a14:m>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a:spcAft>
                        <a:spcPts val="300"/>
                      </a:spcAft>
                    </a:pPr>
                    <a14:m>
                      <m:oMath xmlns:m="http://schemas.openxmlformats.org/officeDocument/2006/math">
                        <m:r>
                          <a:rPr lang="en-US" altLang="zh-CN" sz="1500" b="1">
                            <a:latin typeface="Cambria Math" panose="02040503050406030204" pitchFamily="18" charset="0"/>
                            <a:ea typeface="微软雅黑" panose="020B0503020204020204" pitchFamily="34" charset="-122"/>
                            <a:cs typeface="Arial Unicode MS" pitchFamily="34" charset="-122"/>
                          </a:rPr>
                          <m:t>→</m:t>
                        </m:r>
                      </m:oMath>
                    </a14:m>
                    <a:r>
                      <a:rPr lang="zh-CN" altLang="en-US" sz="1500" b="1" dirty="0">
                        <a:latin typeface="微软雅黑" panose="020B0503020204020204" pitchFamily="34" charset="-122"/>
                        <a:ea typeface="微软雅黑" panose="020B0503020204020204" pitchFamily="34" charset="-122"/>
                        <a:cs typeface="Arial Unicode MS" pitchFamily="34" charset="-122"/>
                      </a:rPr>
                      <a:t>迭代公式</a:t>
                    </a:r>
                    <a:r>
                      <a:rPr lang="zh-CN" altLang="en-US"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a:latin typeface="Cambria Math" panose="02040503050406030204" pitchFamily="18" charset="0"/>
                                <a:ea typeface="微软雅黑" panose="020B0503020204020204" pitchFamily="34" charset="-122"/>
                                <a:cs typeface="Arial Unicode MS" pitchFamily="34" charset="-122"/>
                              </a:rPr>
                              <m:t>+1</m:t>
                            </m:r>
                          </m:sub>
                        </m:sSub>
                        <m:r>
                          <a:rPr lang="en-US" altLang="zh-CN" sz="1500">
                            <a:latin typeface="Cambria Math" panose="02040503050406030204" pitchFamily="18" charset="0"/>
                            <a:ea typeface="微软雅黑" panose="020B0503020204020204" pitchFamily="34" charset="-122"/>
                            <a:cs typeface="Arial Unicode MS" pitchFamily="34" charset="-122"/>
                          </a:rPr>
                          <m:t>=[</m:t>
                        </m:r>
                        <m:m>
                          <m:mPr>
                            <m:mcs>
                              <m:mc>
                                <m:mcPr>
                                  <m:count m:val="2"/>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a:latin typeface="Cambria Math" panose="02040503050406030204" pitchFamily="18" charset="0"/>
                                  <a:ea typeface="微软雅黑" panose="020B0503020204020204" pitchFamily="34" charset="-122"/>
                                  <a:cs typeface="Arial Unicode MS" pitchFamily="34" charset="-122"/>
                                </a:rPr>
                                <m:t>1</m:t>
                              </m:r>
                            </m:e>
                            <m:e>
                              <m:r>
                                <a:rPr lang="en-US" altLang="zh-CN" sz="1500">
                                  <a:latin typeface="Cambria Math" panose="02040503050406030204" pitchFamily="18" charset="0"/>
                                  <a:ea typeface="微软雅黑" panose="020B0503020204020204" pitchFamily="34" charset="-122"/>
                                  <a:cs typeface="Arial Unicode MS" pitchFamily="34" charset="-122"/>
                                </a:rPr>
                                <m:t>−</m:t>
                              </m:r>
                              <m:sSup>
                                <m:sSupPr>
                                  <m:ctrlPr>
                                    <a:rPr lang="en-US" altLang="zh-CN" sz="1500" i="1">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𝑏</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b="0" i="1" smtClean="0">
                                          <a:latin typeface="Cambria Math" panose="02040503050406030204" pitchFamily="18" charset="0"/>
                                          <a:ea typeface="微软雅黑" panose="020B0503020204020204" pitchFamily="34" charset="-122"/>
                                          <a:cs typeface="Arial Unicode MS" pitchFamily="34" charset="-122"/>
                                        </a:rPr>
                                        <m:t>𝑚</m:t>
                                      </m:r>
                                    </m:sub>
                                  </m:sSub>
                                  <m:r>
                                    <a:rPr lang="en-US" altLang="zh-CN" sz="1500" i="1">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i="1">
                                      <a:latin typeface="Cambria Math" panose="02040503050406030204" pitchFamily="18" charset="0"/>
                                      <a:ea typeface="微软雅黑" panose="020B0503020204020204" pitchFamily="34" charset="-122"/>
                                      <a:cs typeface="Arial Unicode MS" pitchFamily="34" charset="-122"/>
                                    </a:rPr>
                                    <m:t>𝑖</m:t>
                                  </m:r>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b="0" i="1" smtClean="0">
                                      <a:latin typeface="Cambria Math" panose="02040503050406030204" pitchFamily="18" charset="0"/>
                                      <a:ea typeface="微软雅黑" panose="020B0503020204020204" pitchFamily="34" charset="-122"/>
                                      <a:cs typeface="Arial Unicode MS" pitchFamily="34" charset="-122"/>
                                    </a:rPr>
                                    <m:t>𝑚</m:t>
                                  </m:r>
                                </m:sup>
                              </m:sSup>
                            </m:e>
                          </m:mr>
                        </m:m>
                        <m:r>
                          <a:rPr lang="en-US" altLang="zh-CN" sz="1500">
                            <a:latin typeface="Cambria Math" panose="02040503050406030204" pitchFamily="18" charset="0"/>
                            <a:ea typeface="微软雅黑" panose="020B0503020204020204" pitchFamily="34" charset="-122"/>
                            <a:cs typeface="Arial Unicode MS" pitchFamily="34" charset="-122"/>
                          </a:rPr>
                          <m:t>]</m:t>
                        </m:r>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e>
                              </m:m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𝑅</m:t>
                                      </m:r>
                                    </m:sub>
                                  </m:sSub>
                                </m:e>
                              </m:mr>
                            </m:m>
                          </m:e>
                        </m:d>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r>
                      <a:rPr lang="zh-CN" altLang="en-US" sz="1500" dirty="0">
                        <a:latin typeface="微软雅黑" panose="020B0503020204020204" pitchFamily="34" charset="-122"/>
                        <a:ea typeface="微软雅黑" panose="020B0503020204020204" pitchFamily="34" charset="-122"/>
                        <a:cs typeface="Arial Unicode MS" pitchFamily="34" charset="-122"/>
                      </a:rPr>
                      <a:t>其中初值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0</m:t>
                            </m:r>
                          </m:sub>
                        </m:sSub>
                        <m:r>
                          <a:rPr lang="en-US" altLang="zh-CN" sz="1500">
                            <a:latin typeface="Cambria Math" panose="02040503050406030204" pitchFamily="18" charset="0"/>
                            <a:ea typeface="微软雅黑" panose="020B0503020204020204" pitchFamily="34" charset="-122"/>
                            <a:cs typeface="Arial Unicode MS" pitchFamily="34" charset="-122"/>
                          </a:rPr>
                          <m:t>=</m:t>
                        </m:r>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𝐾</m:t>
                        </m:r>
                        <m:r>
                          <a:rPr lang="zh-CN" altLang="en-US" sz="1500" b="0" i="1" smtClean="0">
                            <a:latin typeface="Cambria Math" panose="02040503050406030204" pitchFamily="18" charset="0"/>
                            <a:ea typeface="微软雅黑" panose="020B0503020204020204" pitchFamily="34" charset="-122"/>
                            <a:cs typeface="Arial Unicode MS" pitchFamily="34" charset="-122"/>
                          </a:rPr>
                          <m:t>，</m:t>
                        </m:r>
                        <m:r>
                          <a:rPr lang="zh-CN" altLang="en-US" sz="1500" i="1">
                            <a:latin typeface="Cambria Math" panose="02040503050406030204" pitchFamily="18" charset="0"/>
                            <a:ea typeface="微软雅黑" panose="020B0503020204020204" pitchFamily="34" charset="-122"/>
                            <a:cs typeface="Arial Unicode MS" pitchFamily="34" charset="-122"/>
                          </a:rPr>
                          <m:t>末值</m:t>
                        </m:r>
                        <m:r>
                          <a:rPr lang="en-US" altLang="zh-CN" sz="1500" b="0" i="1" smtClean="0">
                            <a:latin typeface="Cambria Math" panose="02040503050406030204" pitchFamily="18" charset="0"/>
                            <a:ea typeface="微软雅黑" panose="020B0503020204020204" pitchFamily="34" charset="-122"/>
                            <a:cs typeface="Arial Unicode MS" pitchFamily="34" charset="-122"/>
                          </a:rPr>
                          <m:t> </m:t>
                        </m:r>
                        <m:r>
                          <m:rPr>
                            <m:brk m:alnAt="7"/>
                          </m:rPr>
                          <a:rPr lang="en-US" altLang="zh-CN" sz="1500">
                            <a:latin typeface="Cambria Math" panose="02040503050406030204" pitchFamily="18" charset="0"/>
                            <a:ea typeface="微软雅黑" panose="020B0503020204020204" pitchFamily="34" charset="-122"/>
                            <a:cs typeface="Arial Unicode MS" pitchFamily="34" charset="-122"/>
                          </a:rPr>
                          <m:t>𝑋</m:t>
                        </m:r>
                        <m:r>
                          <a:rPr lang="en-US" altLang="zh-CN" sz="1500">
                            <a:latin typeface="Cambria Math" panose="02040503050406030204" pitchFamily="18" charset="0"/>
                            <a:ea typeface="微软雅黑" panose="020B0503020204020204" pitchFamily="34" charset="-122"/>
                            <a:cs typeface="Arial Unicode MS" pitchFamily="34" charset="-122"/>
                          </a:rPr>
                          <m:t>=</m:t>
                        </m:r>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𝑟</m:t>
                            </m:r>
                          </m:sub>
                        </m:sSub>
                      </m:oMath>
                    </a14:m>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a:spcAft>
                        <a:spcPts val="300"/>
                      </a:spcAft>
                    </a:pPr>
                    <a:r>
                      <a:rPr lang="en-US" altLang="zh-CN" sz="1500" dirty="0">
                        <a:latin typeface="微软雅黑" panose="020B0503020204020204" pitchFamily="34" charset="-122"/>
                        <a:ea typeface="微软雅黑" panose="020B0503020204020204" pitchFamily="34" charset="-122"/>
                        <a:cs typeface="Arial Unicode MS" pitchFamily="34" charset="-122"/>
                      </a:rPr>
                      <a:t>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a:latin typeface="Cambria Math" panose="02040503050406030204" pitchFamily="18" charset="0"/>
                                <a:ea typeface="微软雅黑" panose="020B0503020204020204" pitchFamily="34" charset="-122"/>
                                <a:cs typeface="Arial Unicode MS" pitchFamily="34" charset="-122"/>
                              </a:rPr>
                              <m:t>+1</m:t>
                            </m:r>
                          </m:sub>
                        </m:sSub>
                        <m:r>
                          <a:rPr lang="en-US" altLang="zh-CN" sz="1500" b="0" i="0" smtClean="0">
                            <a:latin typeface="Cambria Math" panose="02040503050406030204" pitchFamily="18" charset="0"/>
                            <a:ea typeface="微软雅黑" panose="020B0503020204020204" pitchFamily="34" charset="-122"/>
                            <a:cs typeface="Arial Unicode MS" pitchFamily="34" charset="-122"/>
                          </a:rPr>
                          <m:t> </m:t>
                        </m:r>
                        <m:r>
                          <a:rPr lang="en-US" altLang="zh-CN" sz="1500">
                            <a:latin typeface="Cambria Math" panose="02040503050406030204" pitchFamily="18" charset="0"/>
                            <a:ea typeface="微软雅黑" panose="020B0503020204020204" pitchFamily="34" charset="-122"/>
                            <a:cs typeface="Arial Unicode MS" pitchFamily="34" charset="-122"/>
                          </a:rPr>
                          <m:t>=</m:t>
                        </m:r>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2"/>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r>
                                    <m:rPr>
                                      <m:brk m:alnAt="7"/>
                                    </m:rPr>
                                    <a:rPr lang="en-US" altLang="zh-CN" sz="1500">
                                      <a:latin typeface="Cambria Math" panose="02040503050406030204" pitchFamily="18" charset="0"/>
                                      <a:ea typeface="微软雅黑" panose="020B0503020204020204" pitchFamily="34" charset="-122"/>
                                      <a:cs typeface="Arial Unicode MS" pitchFamily="34" charset="-122"/>
                                    </a:rPr>
                                    <m:t>1</m:t>
                                  </m:r>
                                </m:e>
                                <m:e>
                                  <m:sSup>
                                    <m:sSupPr>
                                      <m:ctrlPr>
                                        <a:rPr lang="en-US" altLang="zh-CN" sz="1500" i="1">
                                          <a:latin typeface="Cambria Math" panose="02040503050406030204" pitchFamily="18" charset="0"/>
                                          <a:ea typeface="微软雅黑" panose="020B0503020204020204" pitchFamily="34" charset="-122"/>
                                          <a:cs typeface="Arial Unicode MS" pitchFamily="34" charset="-122"/>
                                        </a:rPr>
                                      </m:ctrlPr>
                                    </m:sSupP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b="0" i="0" smtClean="0">
                                              <a:latin typeface="Cambria Math" panose="02040503050406030204" pitchFamily="18" charset="0"/>
                                              <a:ea typeface="微软雅黑" panose="020B0503020204020204" pitchFamily="34" charset="-122"/>
                                              <a:cs typeface="Arial Unicode MS" pitchFamily="34" charset="-122"/>
                                            </a:rPr>
                                            <m:t>    </m:t>
                                          </m:r>
                                          <m:r>
                                            <a:rPr lang="en-US" altLang="zh-CN" sz="1500">
                                              <a:latin typeface="Cambria Math" panose="02040503050406030204" pitchFamily="18" charset="0"/>
                                              <a:ea typeface="微软雅黑" panose="020B0503020204020204" pitchFamily="34" charset="-122"/>
                                              <a:cs typeface="Arial Unicode MS" pitchFamily="34" charset="-122"/>
                                            </a:rPr>
                                            <m:t>𝑏</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b="0" i="0" smtClean="0">
                                              <a:latin typeface="Cambria Math" panose="02040503050406030204" pitchFamily="18" charset="0"/>
                                              <a:ea typeface="微软雅黑" panose="020B0503020204020204" pitchFamily="34" charset="-122"/>
                                              <a:cs typeface="Arial Unicode MS" pitchFamily="34" charset="-122"/>
                                            </a:rPr>
                                            <m:t>+</m:t>
                                          </m:r>
                                          <m:r>
                                            <m:rPr>
                                              <m:sty m:val="p"/>
                                            </m:rPr>
                                            <a:rPr lang="en-US" altLang="zh-CN" sz="1500" b="0" i="0" smtClean="0">
                                              <a:latin typeface="Cambria Math" panose="02040503050406030204" pitchFamily="18" charset="0"/>
                                              <a:ea typeface="微软雅黑" panose="020B0503020204020204" pitchFamily="34" charset="-122"/>
                                              <a:cs typeface="Arial Unicode MS" pitchFamily="34" charset="-122"/>
                                            </a:rPr>
                                            <m:t>m</m:t>
                                          </m:r>
                                        </m:sub>
                                      </m:sSub>
                                      <m:r>
                                        <a:rPr lang="en-US" altLang="zh-CN" sz="1500" i="1">
                                          <a:latin typeface="Cambria Math" panose="02040503050406030204" pitchFamily="18" charset="0"/>
                                          <a:ea typeface="微软雅黑" panose="020B0503020204020204" pitchFamily="34" charset="-122"/>
                                          <a:cs typeface="Arial Unicode MS" pitchFamily="34" charset="-122"/>
                                        </a:rPr>
                                        <m:t>2</m:t>
                                      </m:r>
                                    </m:e>
                                    <m:sup>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i="1">
                                          <a:latin typeface="Cambria Math" panose="02040503050406030204" pitchFamily="18" charset="0"/>
                                          <a:ea typeface="微软雅黑" panose="020B0503020204020204" pitchFamily="34" charset="-122"/>
                                          <a:cs typeface="Arial Unicode MS" pitchFamily="34" charset="-122"/>
                                        </a:rPr>
                                        <m:t>𝑖</m:t>
                                      </m:r>
                                      <m:r>
                                        <a:rPr lang="en-US" altLang="zh-CN" sz="1500" b="0" i="1" smtClean="0">
                                          <a:latin typeface="Cambria Math" panose="02040503050406030204" pitchFamily="18" charset="0"/>
                                          <a:ea typeface="微软雅黑" panose="020B0503020204020204" pitchFamily="34" charset="-122"/>
                                          <a:cs typeface="Arial Unicode MS" pitchFamily="34" charset="-122"/>
                                        </a:rPr>
                                        <m:t>−</m:t>
                                      </m:r>
                                      <m:r>
                                        <a:rPr lang="en-US" altLang="zh-CN" sz="1500" b="0" i="1" smtClean="0">
                                          <a:latin typeface="Cambria Math" panose="02040503050406030204" pitchFamily="18" charset="0"/>
                                          <a:ea typeface="微软雅黑" panose="020B0503020204020204" pitchFamily="34" charset="-122"/>
                                          <a:cs typeface="Arial Unicode MS" pitchFamily="34" charset="-122"/>
                                        </a:rPr>
                                        <m:t>𝑚</m:t>
                                      </m:r>
                                    </m:sup>
                                  </m:sSup>
                                </m:e>
                              </m:mr>
                            </m:m>
                          </m:e>
                        </m:d>
                        <m:d>
                          <m:dPr>
                            <m:begChr m:val="["/>
                            <m:endChr m:val="]"/>
                            <m:ctrlPr>
                              <a:rPr lang="en-US" altLang="zh-CN" sz="1500" i="1">
                                <a:latin typeface="Cambria Math" panose="02040503050406030204" pitchFamily="18" charset="0"/>
                                <a:ea typeface="微软雅黑" panose="020B0503020204020204" pitchFamily="34" charset="-122"/>
                                <a:cs typeface="Arial Unicode MS" pitchFamily="34" charset="-122"/>
                              </a:rPr>
                            </m:ctrlPr>
                          </m:dPr>
                          <m:e>
                            <m:m>
                              <m:mPr>
                                <m:mcs>
                                  <m:mc>
                                    <m:mcPr>
                                      <m:count m:val="1"/>
                                      <m:mcJc m:val="center"/>
                                    </m:mcPr>
                                  </m:mc>
                                </m:mcs>
                                <m:ctrlPr>
                                  <a:rPr lang="en-US" altLang="zh-CN" sz="1500" i="1">
                                    <a:latin typeface="Cambria Math" panose="02040503050406030204" pitchFamily="18" charset="0"/>
                                    <a:ea typeface="微软雅黑" panose="020B0503020204020204" pitchFamily="34" charset="-122"/>
                                    <a:cs typeface="Arial Unicode MS" pitchFamily="34" charset="-122"/>
                                  </a:rPr>
                                </m:ctrlPr>
                              </m:mP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𝑋</m:t>
                                      </m:r>
                                    </m:e>
                                    <m:sub>
                                      <m:r>
                                        <a:rPr lang="en-US" altLang="zh-CN" sz="1500">
                                          <a:latin typeface="Cambria Math" panose="02040503050406030204" pitchFamily="18" charset="0"/>
                                          <a:ea typeface="微软雅黑" panose="020B0503020204020204" pitchFamily="34" charset="-122"/>
                                          <a:cs typeface="Arial Unicode MS" pitchFamily="34" charset="-122"/>
                                        </a:rPr>
                                        <m:t>𝑅</m:t>
                                      </m:r>
                                    </m:sub>
                                  </m:sSub>
                                </m:e>
                              </m:mr>
                              <m:mr>
                                <m:e>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𝑖</m:t>
                                      </m:r>
                                    </m:sub>
                                  </m:sSub>
                                </m:e>
                              </m:mr>
                            </m:m>
                          </m:e>
                        </m:d>
                      </m:oMath>
                    </a14:m>
                    <a:r>
                      <a:rPr lang="en-US" altLang="zh-CN" sz="1500" dirty="0">
                        <a:latin typeface="微软雅黑" panose="020B0503020204020204" pitchFamily="34" charset="-122"/>
                        <a:ea typeface="微软雅黑" panose="020B0503020204020204" pitchFamily="34" charset="-122"/>
                        <a:cs typeface="Arial Unicode MS" pitchFamily="34" charset="-122"/>
                      </a:rPr>
                      <a:t> , </a:t>
                    </a:r>
                    <a:r>
                      <a:rPr lang="zh-CN" altLang="en-US" sz="1500" dirty="0">
                        <a:latin typeface="微软雅黑" panose="020B0503020204020204" pitchFamily="34" charset="-122"/>
                        <a:ea typeface="微软雅黑" panose="020B0503020204020204" pitchFamily="34" charset="-122"/>
                        <a:cs typeface="Arial Unicode MS" pitchFamily="34" charset="-122"/>
                      </a:rPr>
                      <a:t>其中初值 </a:t>
                    </a:r>
                    <a14:m>
                      <m:oMath xmlns:m="http://schemas.openxmlformats.org/officeDocument/2006/math">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0</m:t>
                            </m:r>
                          </m:sub>
                        </m:sSub>
                        <m:r>
                          <a:rPr lang="en-US" altLang="zh-CN" sz="1500" b="0" i="1" smtClean="0">
                            <a:latin typeface="Cambria Math" panose="02040503050406030204" pitchFamily="18" charset="0"/>
                            <a:ea typeface="微软雅黑" panose="020B0503020204020204" pitchFamily="34" charset="-122"/>
                            <a:cs typeface="Arial Unicode MS" pitchFamily="34" charset="-122"/>
                          </a:rPr>
                          <m:t> </m:t>
                        </m:r>
                        <m:r>
                          <a:rPr lang="en-US" altLang="zh-CN" sz="1500">
                            <a:latin typeface="Cambria Math" panose="02040503050406030204" pitchFamily="18" charset="0"/>
                            <a:ea typeface="微软雅黑" panose="020B0503020204020204" pitchFamily="34" charset="-122"/>
                            <a:cs typeface="Arial Unicode MS" pitchFamily="34" charset="-122"/>
                          </a:rPr>
                          <m:t>=</m:t>
                        </m:r>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𝑀</m:t>
                            </m:r>
                          </m:sub>
                        </m:sSub>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𝐾</m:t>
                        </m:r>
                        <m:r>
                          <a:rPr lang="zh-CN" altLang="en-US" sz="1500" b="0" i="1" smtClean="0">
                            <a:latin typeface="Cambria Math" panose="02040503050406030204" pitchFamily="18" charset="0"/>
                            <a:ea typeface="微软雅黑" panose="020B0503020204020204" pitchFamily="34" charset="-122"/>
                            <a:cs typeface="Arial Unicode MS" pitchFamily="34" charset="-122"/>
                          </a:rPr>
                          <m:t>，</m:t>
                        </m:r>
                        <m:r>
                          <a:rPr lang="zh-CN" altLang="en-US" sz="1500" i="1">
                            <a:latin typeface="Cambria Math" panose="02040503050406030204" pitchFamily="18" charset="0"/>
                            <a:ea typeface="微软雅黑" panose="020B0503020204020204" pitchFamily="34" charset="-122"/>
                            <a:cs typeface="Arial Unicode MS" pitchFamily="34" charset="-122"/>
                          </a:rPr>
                          <m:t>末值</m:t>
                        </m:r>
                        <m:r>
                          <a:rPr lang="en-US" altLang="zh-CN" sz="1500" b="0" i="1" smtClean="0">
                            <a:latin typeface="Cambria Math" panose="02040503050406030204" pitchFamily="18" charset="0"/>
                            <a:ea typeface="微软雅黑" panose="020B0503020204020204" pitchFamily="34" charset="-122"/>
                            <a:cs typeface="Arial Unicode MS" pitchFamily="34" charset="-122"/>
                          </a:rPr>
                          <m:t> </m:t>
                        </m:r>
                        <m:r>
                          <a:rPr lang="en-US" altLang="zh-CN" sz="1500">
                            <a:latin typeface="Cambria Math" panose="02040503050406030204" pitchFamily="18" charset="0"/>
                            <a:ea typeface="微软雅黑" panose="020B0503020204020204" pitchFamily="34" charset="-122"/>
                            <a:cs typeface="Arial Unicode MS" pitchFamily="34" charset="-122"/>
                          </a:rPr>
                          <m:t>𝑌</m:t>
                        </m:r>
                        <m:r>
                          <a:rPr lang="en-US" altLang="zh-CN" sz="1500" b="0" i="0" smtClean="0">
                            <a:latin typeface="Cambria Math" panose="02040503050406030204" pitchFamily="18" charset="0"/>
                            <a:ea typeface="微软雅黑" panose="020B0503020204020204" pitchFamily="34" charset="-122"/>
                            <a:cs typeface="Arial Unicode MS" pitchFamily="34" charset="-122"/>
                          </a:rPr>
                          <m:t> </m:t>
                        </m:r>
                        <m:r>
                          <a:rPr lang="en-US" altLang="zh-CN" sz="1500">
                            <a:latin typeface="Cambria Math" panose="02040503050406030204" pitchFamily="18" charset="0"/>
                            <a:ea typeface="微软雅黑" panose="020B0503020204020204" pitchFamily="34" charset="-122"/>
                            <a:cs typeface="Arial Unicode MS" pitchFamily="34" charset="-122"/>
                          </a:rPr>
                          <m:t>=</m:t>
                        </m:r>
                        <m:sSub>
                          <m:sSubPr>
                            <m:ctrlPr>
                              <a:rPr lang="en-US" altLang="zh-CN" sz="1500" i="1">
                                <a:latin typeface="Cambria Math" panose="02040503050406030204" pitchFamily="18" charset="0"/>
                                <a:ea typeface="微软雅黑" panose="020B0503020204020204" pitchFamily="34" charset="-122"/>
                                <a:cs typeface="Arial Unicode MS" pitchFamily="34" charset="-122"/>
                              </a:rPr>
                            </m:ctrlPr>
                          </m:sSubPr>
                          <m:e>
                            <m:r>
                              <a:rPr lang="en-US" altLang="zh-CN" sz="1500">
                                <a:latin typeface="Cambria Math" panose="02040503050406030204" pitchFamily="18" charset="0"/>
                                <a:ea typeface="微软雅黑" panose="020B0503020204020204" pitchFamily="34" charset="-122"/>
                                <a:cs typeface="Arial Unicode MS" pitchFamily="34" charset="-122"/>
                              </a:rPr>
                              <m:t>𝑌</m:t>
                            </m:r>
                          </m:e>
                          <m:sub>
                            <m:r>
                              <a:rPr lang="en-US" altLang="zh-CN" sz="1500">
                                <a:latin typeface="Cambria Math" panose="02040503050406030204" pitchFamily="18" charset="0"/>
                                <a:ea typeface="微软雅黑" panose="020B0503020204020204" pitchFamily="34" charset="-122"/>
                                <a:cs typeface="Arial Unicode MS" pitchFamily="34" charset="-122"/>
                              </a:rPr>
                              <m:t>𝑖</m:t>
                            </m:r>
                            <m:r>
                              <a:rPr lang="en-US" altLang="zh-CN" sz="1500">
                                <a:latin typeface="Cambria Math" panose="02040503050406030204" pitchFamily="18" charset="0"/>
                                <a:ea typeface="微软雅黑" panose="020B0503020204020204" pitchFamily="34" charset="-122"/>
                                <a:cs typeface="Arial Unicode MS" pitchFamily="34" charset="-122"/>
                              </a:rPr>
                              <m:t>=</m:t>
                            </m:r>
                            <m:r>
                              <a:rPr lang="en-US" altLang="zh-CN" sz="1500">
                                <a:latin typeface="Cambria Math" panose="02040503050406030204" pitchFamily="18" charset="0"/>
                                <a:ea typeface="微软雅黑" panose="020B0503020204020204" pitchFamily="34" charset="-122"/>
                                <a:cs typeface="Arial Unicode MS" pitchFamily="34" charset="-122"/>
                              </a:rPr>
                              <m:t>𝑟</m:t>
                            </m:r>
                          </m:sub>
                        </m:sSub>
                      </m:oMath>
                    </a14:m>
                    <a:endParaRPr lang="en-US" altLang="zh-CN" sz="1500" dirty="0">
                      <a:latin typeface="微软雅黑" panose="020B0503020204020204" pitchFamily="34" charset="-122"/>
                      <a:ea typeface="微软雅黑" panose="020B0503020204020204" pitchFamily="34" charset="-122"/>
                      <a:cs typeface="Arial Unicode MS" pitchFamily="34" charset="-122"/>
                    </a:endParaRPr>
                  </a:p>
                  <a:p>
                    <a:pPr>
                      <a:spcAft>
                        <a:spcPts val="900"/>
                      </a:spcAft>
                    </a:pPr>
                    <a:r>
                      <a:rPr lang="zh-CN" altLang="en-US" sz="1500" dirty="0">
                        <a:ea typeface="微软雅黑" panose="020B0503020204020204" pitchFamily="34" charset="-122"/>
                        <a:cs typeface="Arial Unicode MS" pitchFamily="34" charset="-122"/>
                      </a:rPr>
                      <a:t>相较传统</a:t>
                    </a:r>
                    <a:r>
                      <a:rPr lang="en-US" altLang="zh-CN" sz="1500" dirty="0" err="1">
                        <a:ea typeface="微软雅黑" panose="020B0503020204020204" pitchFamily="34" charset="-122"/>
                        <a:cs typeface="Arial Unicode MS" pitchFamily="34" charset="-122"/>
                      </a:rPr>
                      <a:t>Cordic</a:t>
                    </a:r>
                    <a:r>
                      <a:rPr lang="zh-CN" altLang="en-US" sz="1500" dirty="0">
                        <a:ea typeface="微软雅黑" panose="020B0503020204020204" pitchFamily="34" charset="-122"/>
                        <a:cs typeface="Arial Unicode MS" pitchFamily="34" charset="-122"/>
                      </a:rPr>
                      <a:t>算法，每次迭代运算固定为</a:t>
                    </a:r>
                    <a:r>
                      <a:rPr lang="en-US" altLang="zh-CN" sz="1500" dirty="0">
                        <a:ea typeface="微软雅黑" panose="020B0503020204020204" pitchFamily="34" charset="-122"/>
                        <a:cs typeface="Arial Unicode MS" pitchFamily="34" charset="-122"/>
                      </a:rPr>
                      <a:t>2</a:t>
                    </a:r>
                    <a:r>
                      <a:rPr lang="zh-CN" altLang="en-US" sz="1500" dirty="0">
                        <a:ea typeface="微软雅黑" panose="020B0503020204020204" pitchFamily="34" charset="-122"/>
                        <a:cs typeface="Arial Unicode MS" pitchFamily="34" charset="-122"/>
                      </a:rPr>
                      <a:t>次加法运算，</a:t>
                    </a:r>
                    <a:r>
                      <a:rPr lang="zh-CN" altLang="en-US" sz="1500" dirty="0">
                        <a:solidFill>
                          <a:srgbClr val="FF0000"/>
                        </a:solidFill>
                        <a:ea typeface="微软雅黑" panose="020B0503020204020204" pitchFamily="34" charset="-122"/>
                        <a:cs typeface="Arial Unicode MS" pitchFamily="34" charset="-122"/>
                      </a:rPr>
                      <a:t>减少了</a:t>
                    </a:r>
                    <a:r>
                      <a:rPr lang="en-US" altLang="zh-CN" sz="1500" dirty="0">
                        <a:solidFill>
                          <a:srgbClr val="FF0000"/>
                        </a:solidFill>
                        <a:ea typeface="微软雅黑" panose="020B0503020204020204" pitchFamily="34" charset="-122"/>
                        <a:cs typeface="Arial Unicode MS" pitchFamily="34" charset="-122"/>
                      </a:rPr>
                      <a:t>2</a:t>
                    </a:r>
                    <a:r>
                      <a:rPr lang="zh-CN" altLang="en-US" sz="1500" dirty="0">
                        <a:solidFill>
                          <a:srgbClr val="FF0000"/>
                        </a:solidFill>
                        <a:ea typeface="微软雅黑" panose="020B0503020204020204" pitchFamily="34" charset="-122"/>
                        <a:cs typeface="Arial Unicode MS" pitchFamily="34" charset="-122"/>
                      </a:rPr>
                      <a:t>次比较运算</a:t>
                    </a:r>
                    <a:endParaRPr lang="en-US" altLang="zh-CN" sz="1500" dirty="0">
                      <a:solidFill>
                        <a:srgbClr val="FF0000"/>
                      </a:solidFill>
                      <a:ea typeface="微软雅黑" panose="020B0503020204020204" pitchFamily="34" charset="-122"/>
                      <a:cs typeface="Arial Unicode MS"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594413" y="4951430"/>
                    <a:ext cx="7427997" cy="1501365"/>
                  </a:xfrm>
                  <a:prstGeom prst="rect">
                    <a:avLst/>
                  </a:prstGeom>
                  <a:blipFill rotWithShape="0">
                    <a:blip r:embed="rId5"/>
                    <a:stretch>
                      <a:fillRect l="-328" b="-3831"/>
                    </a:stretch>
                  </a:blipFill>
                </p:spPr>
                <p:txBody>
                  <a:bodyPr/>
                  <a:lstStyle/>
                  <a:p>
                    <a:r>
                      <a:rPr lang="zh-CN" altLang="en-US">
                        <a:noFill/>
                      </a:rPr>
                      <a:t> </a:t>
                    </a:r>
                  </a:p>
                </p:txBody>
              </p:sp>
            </mc:Fallback>
          </mc:AlternateContent>
        </p:grpSp>
        <p:sp>
          <p:nvSpPr>
            <p:cNvPr id="3" name="矩形 2"/>
            <p:cNvSpPr/>
            <p:nvPr/>
          </p:nvSpPr>
          <p:spPr>
            <a:xfrm>
              <a:off x="2162175" y="5005364"/>
              <a:ext cx="2543175" cy="90966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16/17</a:t>
            </a:r>
          </a:p>
        </p:txBody>
      </p:sp>
    </p:spTree>
    <p:extLst>
      <p:ext uri="{BB962C8B-B14F-4D97-AF65-F5344CB8AC3E}">
        <p14:creationId xmlns:p14="http://schemas.microsoft.com/office/powerpoint/2010/main" val="17707979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88" y="2892552"/>
            <a:ext cx="8229600" cy="1143000"/>
          </a:xfrm>
        </p:spPr>
        <p:txBody>
          <a:bodyPr/>
          <a:lstStyle/>
          <a:p>
            <a:r>
              <a:rPr lang="zh-CN" altLang="en-US" sz="6600"/>
              <a:t>谢谢！</a:t>
            </a:r>
            <a:r>
              <a:rPr lang="zh-CN" altLang="en-US" sz="6600" dirty="0"/>
              <a:t>欢迎提问！</a:t>
            </a:r>
          </a:p>
        </p:txBody>
      </p:sp>
      <p:sp>
        <p:nvSpPr>
          <p:cNvPr id="4"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17/17</a:t>
            </a:r>
          </a:p>
        </p:txBody>
      </p:sp>
    </p:spTree>
    <p:extLst>
      <p:ext uri="{BB962C8B-B14F-4D97-AF65-F5344CB8AC3E}">
        <p14:creationId xmlns:p14="http://schemas.microsoft.com/office/powerpoint/2010/main" val="4119848944"/>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72102"/>
          </a:xfrm>
        </p:spPr>
        <p:txBody>
          <a:bodyPr/>
          <a:lstStyle/>
          <a:p>
            <a:r>
              <a:rPr lang="zh-CN" altLang="en-US" sz="3600" dirty="0"/>
              <a:t>报告提纲</a:t>
            </a:r>
          </a:p>
        </p:txBody>
      </p:sp>
      <p:sp>
        <p:nvSpPr>
          <p:cNvPr id="3" name="内容占位符 2"/>
          <p:cNvSpPr>
            <a:spLocks noGrp="1"/>
          </p:cNvSpPr>
          <p:nvPr>
            <p:ph idx="1"/>
          </p:nvPr>
        </p:nvSpPr>
        <p:spPr>
          <a:xfrm>
            <a:off x="380999" y="1066800"/>
            <a:ext cx="8763001" cy="5165725"/>
          </a:xfrm>
        </p:spPr>
        <p:txBody>
          <a:bodyPr/>
          <a:lstStyle/>
          <a:p>
            <a:pPr>
              <a:spcBef>
                <a:spcPts val="600"/>
              </a:spcBef>
              <a:spcAft>
                <a:spcPts val="600"/>
              </a:spcAft>
            </a:pPr>
            <a:r>
              <a:rPr lang="zh-CN" altLang="en-US" sz="3200" dirty="0"/>
              <a:t>课题背景</a:t>
            </a:r>
            <a:endParaRPr lang="en-US" altLang="zh-CN" sz="3200" dirty="0"/>
          </a:p>
          <a:p>
            <a:pPr>
              <a:spcBef>
                <a:spcPts val="600"/>
              </a:spcBef>
              <a:spcAft>
                <a:spcPts val="600"/>
              </a:spcAft>
            </a:pPr>
            <a:r>
              <a:rPr lang="zh-CN" altLang="en-US" sz="3200" dirty="0"/>
              <a:t>实施方案</a:t>
            </a:r>
            <a:endParaRPr lang="en-US" altLang="zh-CN" sz="3200" dirty="0"/>
          </a:p>
          <a:p>
            <a:pPr>
              <a:spcBef>
                <a:spcPts val="600"/>
              </a:spcBef>
              <a:spcAft>
                <a:spcPts val="600"/>
              </a:spcAft>
            </a:pPr>
            <a:r>
              <a:rPr lang="zh-CN" altLang="en-US" sz="3200" dirty="0"/>
              <a:t>进展情况</a:t>
            </a:r>
            <a:endParaRPr lang="en-US" altLang="zh-CN" sz="3200" dirty="0"/>
          </a:p>
          <a:p>
            <a:pPr>
              <a:spcBef>
                <a:spcPts val="600"/>
              </a:spcBef>
              <a:spcAft>
                <a:spcPts val="600"/>
              </a:spcAft>
            </a:pPr>
            <a:r>
              <a:rPr lang="zh-CN" altLang="en-US" sz="3200" dirty="0"/>
              <a:t>参考文献</a:t>
            </a:r>
            <a:endParaRPr lang="en-US" altLang="zh-CN" sz="3200" dirty="0"/>
          </a:p>
          <a:p>
            <a:pPr>
              <a:spcBef>
                <a:spcPts val="600"/>
              </a:spcBef>
              <a:spcAft>
                <a:spcPts val="600"/>
              </a:spcAft>
            </a:pPr>
            <a:r>
              <a:rPr lang="zh-CN" altLang="en-US" sz="3200" dirty="0"/>
              <a:t>附录</a:t>
            </a:r>
            <a:endParaRPr lang="en-US" altLang="zh-CN" sz="3200" dirty="0"/>
          </a:p>
        </p:txBody>
      </p:sp>
      <p:sp>
        <p:nvSpPr>
          <p:cNvPr id="7"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a:solidFill>
                  <a:srgbClr val="000000"/>
                </a:solidFill>
              </a:rPr>
              <a:t>2/13</a:t>
            </a:r>
            <a:endParaRPr lang="en-US" altLang="zh-CN" sz="1200" dirty="0">
              <a:solidFill>
                <a:srgbClr val="000000"/>
              </a:solidFill>
            </a:endParaRPr>
          </a:p>
        </p:txBody>
      </p:sp>
    </p:spTree>
    <p:extLst>
      <p:ext uri="{BB962C8B-B14F-4D97-AF65-F5344CB8AC3E}">
        <p14:creationId xmlns:p14="http://schemas.microsoft.com/office/powerpoint/2010/main" val="332636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71668"/>
          </a:xfrm>
        </p:spPr>
        <p:txBody>
          <a:bodyPr/>
          <a:lstStyle/>
          <a:p>
            <a:r>
              <a:rPr lang="zh-CN" altLang="en-US" sz="3600" dirty="0">
                <a:latin typeface="黑体" panose="02010609060101010101" pitchFamily="49" charset="-122"/>
                <a:ea typeface="黑体" panose="02010609060101010101" pitchFamily="49" charset="-122"/>
              </a:rPr>
              <a:t>课题背景</a:t>
            </a:r>
            <a:r>
              <a:rPr lang="en-US" altLang="zh-CN" sz="3600" dirty="0">
                <a:latin typeface="黑体" panose="02010609060101010101" pitchFamily="49" charset="-122"/>
                <a:ea typeface="黑体" panose="02010609060101010101" pitchFamily="49" charset="-122"/>
              </a:rPr>
              <a:t>——NCO</a:t>
            </a:r>
            <a:r>
              <a:rPr lang="zh-CN" altLang="en-US" sz="3600" dirty="0">
                <a:latin typeface="黑体" panose="02010609060101010101" pitchFamily="49" charset="-122"/>
                <a:ea typeface="黑体" panose="02010609060101010101" pitchFamily="49" charset="-122"/>
              </a:rPr>
              <a:t>定义和应用</a:t>
            </a:r>
          </a:p>
        </p:txBody>
      </p:sp>
      <p:sp>
        <p:nvSpPr>
          <p:cNvPr id="6" name="内容占位符 2"/>
          <p:cNvSpPr>
            <a:spLocks noGrp="1"/>
          </p:cNvSpPr>
          <p:nvPr>
            <p:ph idx="1"/>
          </p:nvPr>
        </p:nvSpPr>
        <p:spPr>
          <a:xfrm>
            <a:off x="376671" y="1072336"/>
            <a:ext cx="4297321" cy="1950437"/>
          </a:xfrm>
        </p:spPr>
        <p:txBody>
          <a:bodyPr/>
          <a:lstStyle/>
          <a:p>
            <a:pPr lvl="1">
              <a:spcBef>
                <a:spcPts val="1200"/>
              </a:spcBef>
              <a:spcAft>
                <a:spcPts val="1200"/>
              </a:spcAft>
            </a:pPr>
            <a:r>
              <a:rPr lang="zh-CN" altLang="en-US" sz="2500" dirty="0">
                <a:latin typeface="微软雅黑" panose="020B0503020204020204" pitchFamily="34" charset="-122"/>
                <a:ea typeface="微软雅黑" panose="020B0503020204020204" pitchFamily="34" charset="-122"/>
              </a:rPr>
              <a:t>数控振荡器定义</a:t>
            </a:r>
            <a:endParaRPr lang="en-US" altLang="zh-CN" sz="2500"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dirty="0">
                <a:latin typeface="微软雅黑" panose="020B0503020204020204" pitchFamily="34" charset="-122"/>
                <a:ea typeface="微软雅黑" panose="020B0503020204020204" pitchFamily="34" charset="-122"/>
              </a:rPr>
              <a:t>输入：频率控制字</a:t>
            </a:r>
            <a:endParaRPr lang="en-US" altLang="zh-CN"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dirty="0">
                <a:latin typeface="微软雅黑" panose="020B0503020204020204" pitchFamily="34" charset="-122"/>
                <a:ea typeface="微软雅黑" panose="020B0503020204020204" pitchFamily="34" charset="-122"/>
              </a:rPr>
              <a:t>输出：对应频率的正弦波</a:t>
            </a:r>
            <a:endParaRPr lang="en-US" altLang="zh-CN" dirty="0">
              <a:latin typeface="微软雅黑" panose="020B0503020204020204" pitchFamily="34" charset="-122"/>
              <a:ea typeface="微软雅黑" panose="020B0503020204020204" pitchFamily="34" charset="-122"/>
            </a:endParaRPr>
          </a:p>
        </p:txBody>
      </p:sp>
      <p:sp>
        <p:nvSpPr>
          <p:cNvPr id="36"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3/17</a:t>
            </a:r>
          </a:p>
        </p:txBody>
      </p:sp>
      <p:sp>
        <p:nvSpPr>
          <p:cNvPr id="37" name="内容占位符 2"/>
          <p:cNvSpPr txBox="1">
            <a:spLocks/>
          </p:cNvSpPr>
          <p:nvPr/>
        </p:nvSpPr>
        <p:spPr bwMode="auto">
          <a:xfrm>
            <a:off x="392321" y="3029639"/>
            <a:ext cx="4344136" cy="35857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1200"/>
              </a:spcBef>
              <a:spcAft>
                <a:spcPts val="1200"/>
              </a:spcAft>
            </a:pPr>
            <a:r>
              <a:rPr lang="zh-CN" altLang="en-US" sz="2500" dirty="0">
                <a:latin typeface="微软雅黑" panose="020B0503020204020204" pitchFamily="34" charset="-122"/>
                <a:ea typeface="微软雅黑" panose="020B0503020204020204" pitchFamily="34" charset="-122"/>
              </a:rPr>
              <a:t>数控振荡器的应用</a:t>
            </a:r>
            <a:endParaRPr lang="en-US" altLang="zh-CN" sz="2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kern="0" dirty="0">
                <a:latin typeface="微软雅黑" panose="020B0503020204020204" pitchFamily="34" charset="-122"/>
                <a:ea typeface="微软雅黑" panose="020B0503020204020204" pitchFamily="34" charset="-122"/>
              </a:rPr>
              <a:t>无线通信系统</a:t>
            </a:r>
            <a:endParaRPr lang="en-US" altLang="zh-CN" kern="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kern="0" dirty="0">
                <a:latin typeface="微软雅黑" panose="020B0503020204020204" pitchFamily="34" charset="-122"/>
                <a:ea typeface="微软雅黑" panose="020B0503020204020204" pitchFamily="34" charset="-122"/>
              </a:rPr>
              <a:t>军用雷达</a:t>
            </a:r>
            <a:endParaRPr lang="en-US" altLang="zh-CN" kern="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kern="0" dirty="0">
                <a:latin typeface="微软雅黑" panose="020B0503020204020204" pitchFamily="34" charset="-122"/>
                <a:ea typeface="微软雅黑" panose="020B0503020204020204" pitchFamily="34" charset="-122"/>
              </a:rPr>
              <a:t>计算平台</a:t>
            </a:r>
            <a:endParaRPr lang="en-US" altLang="zh-CN" kern="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kern="0" dirty="0">
                <a:latin typeface="微软雅黑" panose="020B0503020204020204" pitchFamily="34" charset="-122"/>
                <a:ea typeface="微软雅黑" panose="020B0503020204020204" pitchFamily="34" charset="-122"/>
              </a:rPr>
              <a:t>电路系统检测</a:t>
            </a:r>
            <a:endParaRPr lang="en-US" altLang="zh-CN" kern="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4792974" y="3022774"/>
            <a:ext cx="4168375" cy="3264944"/>
            <a:chOff x="4740098" y="1011172"/>
            <a:chExt cx="4168375" cy="3264944"/>
          </a:xfrm>
        </p:grpSpPr>
        <p:grpSp>
          <p:nvGrpSpPr>
            <p:cNvPr id="20" name="组合 19"/>
            <p:cNvGrpSpPr/>
            <p:nvPr/>
          </p:nvGrpSpPr>
          <p:grpSpPr>
            <a:xfrm>
              <a:off x="4806362" y="1137878"/>
              <a:ext cx="4024308" cy="3023638"/>
              <a:chOff x="1643645" y="2736873"/>
              <a:chExt cx="5642028" cy="4239098"/>
            </a:xfrm>
          </p:grpSpPr>
          <p:grpSp>
            <p:nvGrpSpPr>
              <p:cNvPr id="21" name="组合 20"/>
              <p:cNvGrpSpPr/>
              <p:nvPr/>
            </p:nvGrpSpPr>
            <p:grpSpPr>
              <a:xfrm>
                <a:off x="1643645" y="2736873"/>
                <a:ext cx="5642028" cy="4239098"/>
                <a:chOff x="1643645" y="2736873"/>
                <a:chExt cx="5642028" cy="4239098"/>
              </a:xfrm>
            </p:grpSpPr>
            <p:grpSp>
              <p:nvGrpSpPr>
                <p:cNvPr id="23" name="组合 22"/>
                <p:cNvGrpSpPr/>
                <p:nvPr/>
              </p:nvGrpSpPr>
              <p:grpSpPr>
                <a:xfrm>
                  <a:off x="1643645" y="2736873"/>
                  <a:ext cx="5625373" cy="4239098"/>
                  <a:chOff x="1643645" y="2736873"/>
                  <a:chExt cx="5625373" cy="4239098"/>
                </a:xfrm>
              </p:grpSpPr>
              <p:grpSp>
                <p:nvGrpSpPr>
                  <p:cNvPr id="25" name="组合 24"/>
                  <p:cNvGrpSpPr/>
                  <p:nvPr/>
                </p:nvGrpSpPr>
                <p:grpSpPr>
                  <a:xfrm>
                    <a:off x="1643645" y="2736873"/>
                    <a:ext cx="5625373" cy="3928380"/>
                    <a:chOff x="1643645" y="2736873"/>
                    <a:chExt cx="5625373" cy="3928380"/>
                  </a:xfrm>
                </p:grpSpPr>
                <p:grpSp>
                  <p:nvGrpSpPr>
                    <p:cNvPr id="27" name="组合 26"/>
                    <p:cNvGrpSpPr/>
                    <p:nvPr/>
                  </p:nvGrpSpPr>
                  <p:grpSpPr>
                    <a:xfrm>
                      <a:off x="1643645" y="2736873"/>
                      <a:ext cx="5625373" cy="1906976"/>
                      <a:chOff x="1657092" y="2172660"/>
                      <a:chExt cx="5924807" cy="2289038"/>
                    </a:xfrm>
                  </p:grpSpPr>
                  <p:grpSp>
                    <p:nvGrpSpPr>
                      <p:cNvPr id="29" name="组合 28"/>
                      <p:cNvGrpSpPr/>
                      <p:nvPr/>
                    </p:nvGrpSpPr>
                    <p:grpSpPr>
                      <a:xfrm>
                        <a:off x="1908244" y="2172660"/>
                        <a:ext cx="5673655" cy="2289038"/>
                        <a:chOff x="-787511" y="2027981"/>
                        <a:chExt cx="5673655" cy="2289038"/>
                      </a:xfrm>
                    </p:grpSpPr>
                    <p:grpSp>
                      <p:nvGrpSpPr>
                        <p:cNvPr id="31" name="组合 30"/>
                        <p:cNvGrpSpPr/>
                        <p:nvPr/>
                      </p:nvGrpSpPr>
                      <p:grpSpPr>
                        <a:xfrm>
                          <a:off x="-787511" y="3882053"/>
                          <a:ext cx="5007403" cy="434966"/>
                          <a:chOff x="1258965" y="3226933"/>
                          <a:chExt cx="6286582" cy="546081"/>
                        </a:xfrm>
                      </p:grpSpPr>
                      <p:sp>
                        <p:nvSpPr>
                          <p:cNvPr id="33" name="文本框 32"/>
                          <p:cNvSpPr txBox="1"/>
                          <p:nvPr/>
                        </p:nvSpPr>
                        <p:spPr>
                          <a:xfrm>
                            <a:off x="1258965" y="3262817"/>
                            <a:ext cx="1884771"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无线通信系统</a:t>
                            </a:r>
                          </a:p>
                        </p:txBody>
                      </p:sp>
                      <p:sp>
                        <p:nvSpPr>
                          <p:cNvPr id="34" name="文本框 33"/>
                          <p:cNvSpPr txBox="1"/>
                          <p:nvPr/>
                        </p:nvSpPr>
                        <p:spPr>
                          <a:xfrm>
                            <a:off x="6207640" y="3226933"/>
                            <a:ext cx="1337907" cy="510197"/>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雷达系统</a:t>
                            </a:r>
                          </a:p>
                        </p:txBody>
                      </p:sp>
                    </p:grpSp>
                    <p:pic>
                      <p:nvPicPr>
                        <p:cNvPr id="32" name="图片 31"/>
                        <p:cNvPicPr>
                          <a:picLocks noChangeAspect="1"/>
                        </p:cNvPicPr>
                        <p:nvPr/>
                      </p:nvPicPr>
                      <p:blipFill rotWithShape="1">
                        <a:blip r:embed="rId3" cstate="print">
                          <a:extLst>
                            <a:ext uri="{28A0092B-C50C-407E-A947-70E740481C1C}">
                              <a14:useLocalDpi xmlns:a14="http://schemas.microsoft.com/office/drawing/2010/main" val="0"/>
                            </a:ext>
                          </a:extLst>
                        </a:blip>
                        <a:srcRect l="3979" r="4950"/>
                        <a:stretch/>
                      </p:blipFill>
                      <p:spPr>
                        <a:xfrm>
                          <a:off x="2493598" y="2027981"/>
                          <a:ext cx="2392546" cy="1703886"/>
                        </a:xfrm>
                        <a:prstGeom prst="rect">
                          <a:avLst/>
                        </a:prstGeom>
                      </p:spPr>
                    </p:pic>
                  </p:grpSp>
                  <p:pic>
                    <p:nvPicPr>
                      <p:cNvPr id="30" name="Picture 2" descr="“手机通信”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7092" y="2172660"/>
                        <a:ext cx="2202407" cy="1854072"/>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4" descr="http://www.elecfans.com/uploads/allimg/121030/1027237-1210300Z3001U.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317" t="4690" r="4106" b="4268"/>
                    <a:stretch/>
                  </p:blipFill>
                  <p:spPr bwMode="auto">
                    <a:xfrm>
                      <a:off x="1654956" y="5114366"/>
                      <a:ext cx="2096443" cy="155088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文本框 25"/>
                  <p:cNvSpPr txBox="1"/>
                  <p:nvPr/>
                </p:nvSpPr>
                <p:spPr>
                  <a:xfrm>
                    <a:off x="1898759" y="6637417"/>
                    <a:ext cx="1425389"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实验计算平台</a:t>
                    </a:r>
                  </a:p>
                </p:txBody>
              </p:sp>
            </p:grpSp>
            <p:pic>
              <p:nvPicPr>
                <p:cNvPr id="24" name="Picture 6" descr="http://www.97wyw.com/images/upload/Image/d/10718/1/2.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8484" b="13339"/>
                <a:stretch/>
              </p:blipFill>
              <p:spPr bwMode="auto">
                <a:xfrm>
                  <a:off x="5008699" y="5021830"/>
                  <a:ext cx="2276974" cy="1552377"/>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文本框 21"/>
              <p:cNvSpPr txBox="1"/>
              <p:nvPr/>
            </p:nvSpPr>
            <p:spPr>
              <a:xfrm>
                <a:off x="5434491" y="6637417"/>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rPr>
                  <a:t>调制解调器</a:t>
                </a:r>
              </a:p>
            </p:txBody>
          </p:sp>
        </p:grpSp>
        <p:sp>
          <p:nvSpPr>
            <p:cNvPr id="3" name="矩形 2"/>
            <p:cNvSpPr/>
            <p:nvPr/>
          </p:nvSpPr>
          <p:spPr>
            <a:xfrm>
              <a:off x="4740098" y="1011172"/>
              <a:ext cx="4168375" cy="32649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4792974" y="1282422"/>
            <a:ext cx="4135209" cy="1080400"/>
            <a:chOff x="824942" y="1483152"/>
            <a:chExt cx="3356984" cy="1080400"/>
          </a:xfrm>
        </p:grpSpPr>
        <p:grpSp>
          <p:nvGrpSpPr>
            <p:cNvPr id="5" name="组合 4"/>
            <p:cNvGrpSpPr/>
            <p:nvPr/>
          </p:nvGrpSpPr>
          <p:grpSpPr>
            <a:xfrm>
              <a:off x="824942" y="1483152"/>
              <a:ext cx="3356984" cy="1080400"/>
              <a:chOff x="1052945" y="1504162"/>
              <a:chExt cx="3356984" cy="1080400"/>
            </a:xfrm>
          </p:grpSpPr>
          <p:grpSp>
            <p:nvGrpSpPr>
              <p:cNvPr id="55" name="组合 54"/>
              <p:cNvGrpSpPr/>
              <p:nvPr/>
            </p:nvGrpSpPr>
            <p:grpSpPr>
              <a:xfrm>
                <a:off x="1103183" y="1523624"/>
                <a:ext cx="3205958" cy="974887"/>
                <a:chOff x="-249945" y="4921289"/>
                <a:chExt cx="3205958" cy="974887"/>
              </a:xfrm>
            </p:grpSpPr>
            <p:grpSp>
              <p:nvGrpSpPr>
                <p:cNvPr id="56" name="组合 55"/>
                <p:cNvGrpSpPr/>
                <p:nvPr/>
              </p:nvGrpSpPr>
              <p:grpSpPr>
                <a:xfrm>
                  <a:off x="-178765" y="5137893"/>
                  <a:ext cx="3134778" cy="758283"/>
                  <a:chOff x="151324" y="4430751"/>
                  <a:chExt cx="3134778" cy="758283"/>
                </a:xfrm>
              </p:grpSpPr>
              <p:sp>
                <p:nvSpPr>
                  <p:cNvPr id="58" name="矩形 57"/>
                  <p:cNvSpPr/>
                  <p:nvPr/>
                </p:nvSpPr>
                <p:spPr>
                  <a:xfrm>
                    <a:off x="1131525" y="4430751"/>
                    <a:ext cx="1240835" cy="758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数控振荡器</a:t>
                    </a:r>
                    <a:endParaRPr lang="en-US" altLang="zh-CN" sz="1400" dirty="0">
                      <a:solidFill>
                        <a:schemeClr val="tx1"/>
                      </a:solidFill>
                    </a:endParaRPr>
                  </a:p>
                  <a:p>
                    <a:pPr algn="ctr"/>
                    <a:r>
                      <a:rPr lang="en-US" altLang="zh-CN" sz="1400" dirty="0">
                        <a:solidFill>
                          <a:schemeClr val="tx1"/>
                        </a:solidFill>
                      </a:rPr>
                      <a:t>(NCO)</a:t>
                    </a:r>
                  </a:p>
                </p:txBody>
              </p:sp>
              <p:sp>
                <p:nvSpPr>
                  <p:cNvPr id="59" name="箭头: 右 4"/>
                  <p:cNvSpPr/>
                  <p:nvPr/>
                </p:nvSpPr>
                <p:spPr>
                  <a:xfrm>
                    <a:off x="151324" y="4739407"/>
                    <a:ext cx="896316" cy="140970"/>
                  </a:xfrm>
                  <a:prstGeom prst="rightArrow">
                    <a:avLst>
                      <a:gd name="adj1" fmla="val 31100"/>
                      <a:gd name="adj2" fmla="val 7693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箭头: 右 30"/>
                  <p:cNvSpPr/>
                  <p:nvPr/>
                </p:nvSpPr>
                <p:spPr>
                  <a:xfrm>
                    <a:off x="2456245" y="4738038"/>
                    <a:ext cx="829857" cy="140970"/>
                  </a:xfrm>
                  <a:prstGeom prst="rightArrow">
                    <a:avLst>
                      <a:gd name="adj1" fmla="val 31100"/>
                      <a:gd name="adj2" fmla="val 7693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249945" y="4921289"/>
                  <a:ext cx="1038676" cy="592470"/>
                </a:xfrm>
                <a:prstGeom prst="rect">
                  <a:avLst/>
                </a:prstGeom>
                <a:noFill/>
              </p:spPr>
              <p:txBody>
                <a:bodyPr wrap="square" rtlCol="0">
                  <a:spAutoFit/>
                </a:bodyPr>
                <a:lstStyle/>
                <a:p>
                  <a:pPr algn="ctr">
                    <a:spcAft>
                      <a:spcPts val="300"/>
                    </a:spcAft>
                  </a:pPr>
                  <a:r>
                    <a:rPr lang="zh-CN" altLang="en-US" sz="1500" b="1" dirty="0"/>
                    <a:t>频率控制字</a:t>
                  </a:r>
                  <a:endParaRPr lang="en-US" altLang="zh-CN" sz="1500" b="1" dirty="0"/>
                </a:p>
                <a:p>
                  <a:pPr algn="ctr">
                    <a:spcAft>
                      <a:spcPts val="300"/>
                    </a:spcAft>
                  </a:pPr>
                  <a:r>
                    <a:rPr lang="en-US" altLang="zh-CN" sz="1500" b="1" dirty="0"/>
                    <a:t>(</a:t>
                  </a:r>
                  <a:r>
                    <a:rPr lang="en-US" altLang="zh-CN" sz="1500" b="1" dirty="0" err="1"/>
                    <a:t>fcw</a:t>
                  </a:r>
                  <a:r>
                    <a:rPr lang="en-US" altLang="zh-CN" sz="1500" b="1" dirty="0"/>
                    <a:t>) </a:t>
                  </a:r>
                  <a:endParaRPr lang="zh-CN" altLang="en-US" sz="1500" b="1" dirty="0"/>
                </a:p>
              </p:txBody>
            </p:sp>
          </p:grpSp>
          <p:sp>
            <p:nvSpPr>
              <p:cNvPr id="47" name="矩形 46"/>
              <p:cNvSpPr/>
              <p:nvPr/>
            </p:nvSpPr>
            <p:spPr>
              <a:xfrm>
                <a:off x="1052945" y="1504162"/>
                <a:ext cx="3356984" cy="1080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0" name="图片 49"/>
            <p:cNvPicPr>
              <a:picLocks noChangeAspect="1"/>
            </p:cNvPicPr>
            <p:nvPr/>
          </p:nvPicPr>
          <p:blipFill>
            <a:blip r:embed="rId7"/>
            <a:stretch>
              <a:fillRect/>
            </a:stretch>
          </p:blipFill>
          <p:spPr>
            <a:xfrm>
              <a:off x="3444700" y="1562240"/>
              <a:ext cx="510393" cy="454672"/>
            </a:xfrm>
            <a:prstGeom prst="rect">
              <a:avLst/>
            </a:prstGeom>
          </p:spPr>
        </p:pic>
      </p:grpSp>
    </p:spTree>
    <p:extLst>
      <p:ext uri="{BB962C8B-B14F-4D97-AF65-F5344CB8AC3E}">
        <p14:creationId xmlns:p14="http://schemas.microsoft.com/office/powerpoint/2010/main" val="6609968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96106"/>
            <a:ext cx="8229600" cy="892226"/>
          </a:xfrm>
        </p:spPr>
        <p:txBody>
          <a:bodyPr/>
          <a:lstStyle/>
          <a:p>
            <a:r>
              <a:rPr lang="zh-CN" altLang="en-US" sz="3600" dirty="0">
                <a:latin typeface="黑体" panose="02010609060101010101" pitchFamily="49" charset="-122"/>
                <a:ea typeface="黑体" panose="02010609060101010101" pitchFamily="49" charset="-122"/>
              </a:rPr>
              <a:t>课题背景</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直接数字合成</a:t>
            </a:r>
          </a:p>
        </p:txBody>
      </p:sp>
      <p:sp>
        <p:nvSpPr>
          <p:cNvPr id="6" name="内容占位符 2"/>
          <p:cNvSpPr>
            <a:spLocks noGrp="1"/>
          </p:cNvSpPr>
          <p:nvPr>
            <p:ph idx="1"/>
          </p:nvPr>
        </p:nvSpPr>
        <p:spPr>
          <a:xfrm>
            <a:off x="114301" y="2694849"/>
            <a:ext cx="8724899" cy="1532370"/>
          </a:xfrm>
        </p:spPr>
        <p:txBody>
          <a:bodyPr/>
          <a:lstStyle/>
          <a:p>
            <a:pPr lvl="1">
              <a:spcBef>
                <a:spcPts val="600"/>
              </a:spcBef>
              <a:spcAft>
                <a:spcPts val="600"/>
              </a:spcAft>
            </a:pPr>
            <a:r>
              <a:rPr lang="en-US" altLang="zh-CN" sz="2200" dirty="0">
                <a:latin typeface="微软雅黑" panose="020B0503020204020204" pitchFamily="34" charset="-122"/>
                <a:ea typeface="微软雅黑" panose="020B0503020204020204" pitchFamily="34" charset="-122"/>
              </a:rPr>
              <a:t>DDS</a:t>
            </a:r>
            <a:r>
              <a:rPr lang="zh-CN" altLang="en-US" sz="2200" dirty="0">
                <a:latin typeface="微软雅黑" panose="020B0503020204020204" pitchFamily="34" charset="-122"/>
                <a:ea typeface="微软雅黑" panose="020B0503020204020204" pitchFamily="34" charset="-122"/>
              </a:rPr>
              <a:t>的技术特点</a:t>
            </a:r>
            <a:endParaRPr lang="en-US" altLang="zh-CN" sz="22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kern="1200" dirty="0">
                <a:latin typeface="微软雅黑" panose="020B0503020204020204" pitchFamily="34" charset="-122"/>
                <a:ea typeface="微软雅黑" panose="020B0503020204020204" pitchFamily="34" charset="-122"/>
              </a:rPr>
              <a:t>频率分辨率极高、扫频速度快</a:t>
            </a:r>
            <a:endParaRPr lang="en-US" altLang="zh-CN" sz="1600" kern="12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kern="1200" dirty="0">
                <a:latin typeface="微软雅黑" panose="020B0503020204020204" pitchFamily="34" charset="-122"/>
                <a:ea typeface="微软雅黑" panose="020B0503020204020204" pitchFamily="34" charset="-122"/>
              </a:rPr>
              <a:t>相比模拟方法更稳定，保证相位、幅度的连续性</a:t>
            </a:r>
            <a:endParaRPr lang="en-US" altLang="zh-CN" sz="1600" kern="1200" dirty="0">
              <a:latin typeface="微软雅黑" panose="020B0503020204020204" pitchFamily="34" charset="-122"/>
              <a:ea typeface="微软雅黑" panose="020B0503020204020204" pitchFamily="34" charset="-122"/>
            </a:endParaRPr>
          </a:p>
        </p:txBody>
      </p:sp>
      <p:sp>
        <p:nvSpPr>
          <p:cNvPr id="129"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4/17</a:t>
            </a:r>
          </a:p>
        </p:txBody>
      </p:sp>
      <p:pic>
        <p:nvPicPr>
          <p:cNvPr id="57" name="图片 56" descr="D:\毕设\大四下\lunwen\图片\底噪和杂散.jpg"/>
          <p:cNvPicPr/>
          <p:nvPr/>
        </p:nvPicPr>
        <p:blipFill rotWithShape="1">
          <a:blip r:embed="rId3">
            <a:extLst>
              <a:ext uri="{28A0092B-C50C-407E-A947-70E740481C1C}">
                <a14:useLocalDpi xmlns:a14="http://schemas.microsoft.com/office/drawing/2010/main" val="0"/>
              </a:ext>
            </a:extLst>
          </a:blip>
          <a:srcRect l="1915" r="3457" b="2784"/>
          <a:stretch/>
        </p:blipFill>
        <p:spPr bwMode="auto">
          <a:xfrm>
            <a:off x="3829050" y="4385905"/>
            <a:ext cx="5098055" cy="1954989"/>
          </a:xfrm>
          <a:prstGeom prst="rect">
            <a:avLst/>
          </a:prstGeom>
          <a:noFill/>
          <a:ln>
            <a:noFill/>
          </a:ln>
          <a:extLst>
            <a:ext uri="{53640926-AAD7-44D8-BBD7-CCE9431645EC}">
              <a14:shadowObscured xmlns:a14="http://schemas.microsoft.com/office/drawing/2010/main"/>
            </a:ext>
          </a:extLst>
        </p:spPr>
      </p:pic>
      <p:sp>
        <p:nvSpPr>
          <p:cNvPr id="11" name="内容占位符 2">
            <a:extLst>
              <a:ext uri="{FF2B5EF4-FFF2-40B4-BE49-F238E27FC236}">
                <a16:creationId xmlns:a16="http://schemas.microsoft.com/office/drawing/2014/main" xmlns="" id="{173EE2C7-4115-41F7-9A14-07F65F3BB05E}"/>
              </a:ext>
            </a:extLst>
          </p:cNvPr>
          <p:cNvSpPr txBox="1">
            <a:spLocks/>
          </p:cNvSpPr>
          <p:nvPr/>
        </p:nvSpPr>
        <p:spPr bwMode="auto">
          <a:xfrm>
            <a:off x="114300" y="836758"/>
            <a:ext cx="8496299" cy="14853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1200"/>
              </a:spcBef>
              <a:spcAft>
                <a:spcPts val="1200"/>
              </a:spcAft>
            </a:pPr>
            <a:r>
              <a:rPr lang="zh-CN" altLang="en-US" sz="2200" dirty="0">
                <a:latin typeface="微软雅黑" panose="020B0503020204020204" pitchFamily="34" charset="-122"/>
                <a:ea typeface="微软雅黑" panose="020B0503020204020204" pitchFamily="34" charset="-122"/>
              </a:rPr>
              <a:t>使用直接数字合成</a:t>
            </a:r>
            <a:r>
              <a:rPr lang="en-US" altLang="zh-CN" sz="2200" dirty="0">
                <a:latin typeface="微软雅黑" panose="020B0503020204020204" pitchFamily="34" charset="-122"/>
                <a:ea typeface="微软雅黑" panose="020B0503020204020204" pitchFamily="34" charset="-122"/>
              </a:rPr>
              <a:t>(DDS)</a:t>
            </a:r>
            <a:r>
              <a:rPr lang="zh-CN" altLang="en-US" sz="2200" dirty="0">
                <a:latin typeface="微软雅黑" panose="020B0503020204020204" pitchFamily="34" charset="-122"/>
                <a:ea typeface="微软雅黑" panose="020B0503020204020204" pitchFamily="34" charset="-122"/>
              </a:rPr>
              <a:t>方法</a:t>
            </a:r>
            <a:endParaRPr lang="en-US" altLang="zh-CN" sz="2200" dirty="0">
              <a:latin typeface="微软雅黑" panose="020B0503020204020204" pitchFamily="34" charset="-122"/>
              <a:ea typeface="微软雅黑" panose="020B0503020204020204" pitchFamily="34" charset="-122"/>
            </a:endParaRPr>
          </a:p>
        </p:txBody>
      </p:sp>
      <p:pic>
        <p:nvPicPr>
          <p:cNvPr id="12" name="图片 11" descr="D:\毕设\大四下\lunwen\图片\DDS传统架构.png">
            <a:extLst>
              <a:ext uri="{FF2B5EF4-FFF2-40B4-BE49-F238E27FC236}">
                <a16:creationId xmlns:a16="http://schemas.microsoft.com/office/drawing/2014/main" xmlns="" id="{2C5E50B7-3E70-460B-A338-BD70B411DA1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293991" y="1304132"/>
            <a:ext cx="6672685" cy="1246904"/>
          </a:xfrm>
          <a:prstGeom prst="rect">
            <a:avLst/>
          </a:prstGeom>
          <a:noFill/>
          <a:ln>
            <a:noFill/>
          </a:ln>
        </p:spPr>
      </p:pic>
      <p:sp>
        <p:nvSpPr>
          <p:cNvPr id="13" name="内容占位符 2"/>
          <p:cNvSpPr txBox="1">
            <a:spLocks/>
          </p:cNvSpPr>
          <p:nvPr/>
        </p:nvSpPr>
        <p:spPr bwMode="auto">
          <a:xfrm>
            <a:off x="114300" y="4304467"/>
            <a:ext cx="4078825" cy="194608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en-US" altLang="zh-CN" sz="2200" dirty="0">
                <a:latin typeface="微软雅黑" panose="020B0503020204020204" pitchFamily="34" charset="-122"/>
                <a:ea typeface="微软雅黑" panose="020B0503020204020204" pitchFamily="34" charset="-122"/>
              </a:rPr>
              <a:t>DDS</a:t>
            </a:r>
            <a:r>
              <a:rPr lang="zh-CN" altLang="en-US" sz="2200" dirty="0">
                <a:latin typeface="微软雅黑" panose="020B0503020204020204" pitchFamily="34" charset="-122"/>
                <a:ea typeface="微软雅黑" panose="020B0503020204020204" pitchFamily="34" charset="-122"/>
              </a:rPr>
              <a:t>的评价指标</a:t>
            </a:r>
            <a:endParaRPr lang="en-US" altLang="zh-CN" sz="22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信噪比</a:t>
            </a:r>
            <a:r>
              <a:rPr lang="en-US" altLang="zh-CN" sz="1600" dirty="0">
                <a:latin typeface="微软雅黑" panose="020B0503020204020204" pitchFamily="34" charset="-122"/>
                <a:ea typeface="微软雅黑" panose="020B0503020204020204" pitchFamily="34" charset="-122"/>
              </a:rPr>
              <a:t>(SNR) </a:t>
            </a: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最大杂散分量</a:t>
            </a:r>
            <a:r>
              <a:rPr lang="en-US" altLang="zh-CN" sz="1600" dirty="0">
                <a:latin typeface="微软雅黑" panose="020B0503020204020204" pitchFamily="34" charset="-122"/>
                <a:ea typeface="微软雅黑" panose="020B0503020204020204" pitchFamily="34" charset="-122"/>
              </a:rPr>
              <a:t>(SFDR)</a:t>
            </a: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功耗、时钟频率</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62072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96106"/>
            <a:ext cx="8229600" cy="892226"/>
          </a:xfrm>
        </p:spPr>
        <p:txBody>
          <a:bodyPr/>
          <a:lstStyle/>
          <a:p>
            <a:r>
              <a:rPr lang="zh-CN" altLang="en-US" sz="3600" dirty="0">
                <a:latin typeface="黑体" panose="02010609060101010101" pitchFamily="49" charset="-122"/>
                <a:ea typeface="黑体" panose="02010609060101010101" pitchFamily="49" charset="-122"/>
              </a:rPr>
              <a:t>课题背景</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高速高精度挑战</a:t>
            </a:r>
          </a:p>
        </p:txBody>
      </p:sp>
      <p:sp>
        <p:nvSpPr>
          <p:cNvPr id="129"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5/17</a:t>
            </a:r>
          </a:p>
        </p:txBody>
      </p:sp>
      <p:sp>
        <p:nvSpPr>
          <p:cNvPr id="16" name="内容占位符 2">
            <a:extLst>
              <a:ext uri="{FF2B5EF4-FFF2-40B4-BE49-F238E27FC236}">
                <a16:creationId xmlns:a16="http://schemas.microsoft.com/office/drawing/2014/main" xmlns="" id="{772844F7-7D52-4ACF-908A-2B07AD3E014E}"/>
              </a:ext>
            </a:extLst>
          </p:cNvPr>
          <p:cNvSpPr txBox="1">
            <a:spLocks/>
          </p:cNvSpPr>
          <p:nvPr/>
        </p:nvSpPr>
        <p:spPr bwMode="auto">
          <a:xfrm>
            <a:off x="114301" y="3573350"/>
            <a:ext cx="3420652" cy="234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500" dirty="0">
                <a:latin typeface="微软雅黑" panose="020B0503020204020204" pitchFamily="34" charset="-122"/>
                <a:ea typeface="微软雅黑" panose="020B0503020204020204" pitchFamily="34" charset="-122"/>
              </a:rPr>
              <a:t>查找表的优化方法</a:t>
            </a:r>
            <a:endParaRPr lang="en-US" altLang="zh-CN" sz="2500" dirty="0">
              <a:latin typeface="微软雅黑" panose="020B0503020204020204" pitchFamily="34" charset="-122"/>
              <a:ea typeface="微软雅黑" panose="020B0503020204020204" pitchFamily="34" charset="-122"/>
            </a:endParaRPr>
          </a:p>
          <a:p>
            <a:pPr lvl="2">
              <a:spcBef>
                <a:spcPts val="1200"/>
              </a:spcBef>
              <a:spcAft>
                <a:spcPts val="1200"/>
              </a:spcAft>
            </a:pP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查找表压缩方法</a:t>
            </a:r>
            <a:endParaRPr lang="en-US" altLang="zh-CN" sz="1600" dirty="0">
              <a:latin typeface="微软雅黑" panose="020B0503020204020204" pitchFamily="34" charset="-122"/>
              <a:ea typeface="微软雅黑" panose="020B0503020204020204" pitchFamily="34" charset="-122"/>
            </a:endParaRPr>
          </a:p>
          <a:p>
            <a:pPr lvl="2">
              <a:spcBef>
                <a:spcPts val="1200"/>
              </a:spcBef>
              <a:spcAft>
                <a:spcPts val="1200"/>
              </a:spcAft>
            </a:pP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角度旋转方法</a:t>
            </a:r>
            <a:endParaRPr lang="en-US" altLang="zh-CN" sz="1600" dirty="0">
              <a:latin typeface="微软雅黑" panose="020B0503020204020204" pitchFamily="34" charset="-122"/>
              <a:ea typeface="微软雅黑" panose="020B0503020204020204" pitchFamily="34" charset="-122"/>
            </a:endParaRPr>
          </a:p>
          <a:p>
            <a:pPr lvl="2">
              <a:spcBef>
                <a:spcPts val="1200"/>
              </a:spcBef>
              <a:spcAft>
                <a:spcPts val="1200"/>
              </a:spcAft>
            </a:pPr>
            <a:r>
              <a:rPr lang="en-US" altLang="zh-CN" sz="1600" dirty="0">
                <a:latin typeface="微软雅黑" panose="020B0503020204020204" pitchFamily="34" charset="-122"/>
                <a:ea typeface="微软雅黑" panose="020B0503020204020204" pitchFamily="34" charset="-122"/>
              </a:rPr>
              <a:t>C) </a:t>
            </a:r>
            <a:r>
              <a:rPr lang="zh-CN" altLang="en-US" sz="1600" dirty="0">
                <a:latin typeface="微软雅黑" panose="020B0503020204020204" pitchFamily="34" charset="-122"/>
                <a:ea typeface="微软雅黑" panose="020B0503020204020204" pitchFamily="34" charset="-122"/>
              </a:rPr>
              <a:t>非线性</a:t>
            </a:r>
            <a:r>
              <a:rPr lang="en-US" altLang="zh-CN" sz="1600" dirty="0">
                <a:latin typeface="微软雅黑" panose="020B0503020204020204" pitchFamily="34" charset="-122"/>
                <a:ea typeface="微软雅黑" panose="020B0503020204020204" pitchFamily="34" charset="-122"/>
              </a:rPr>
              <a:t>DAC</a:t>
            </a:r>
            <a:r>
              <a:rPr lang="zh-CN" altLang="en-US" sz="1600" dirty="0">
                <a:latin typeface="微软雅黑" panose="020B0503020204020204" pitchFamily="34" charset="-122"/>
                <a:ea typeface="微软雅黑" panose="020B0503020204020204" pitchFamily="34" charset="-122"/>
              </a:rPr>
              <a:t>方法</a:t>
            </a:r>
            <a:endParaRPr lang="en-US" altLang="zh-CN" sz="1600" dirty="0">
              <a:latin typeface="微软雅黑" panose="020B0503020204020204" pitchFamily="34" charset="-122"/>
              <a:ea typeface="微软雅黑" panose="020B0503020204020204" pitchFamily="34" charset="-122"/>
            </a:endParaRPr>
          </a:p>
        </p:txBody>
      </p:sp>
      <p:sp>
        <p:nvSpPr>
          <p:cNvPr id="17" name="内容占位符 2">
            <a:extLst>
              <a:ext uri="{FF2B5EF4-FFF2-40B4-BE49-F238E27FC236}">
                <a16:creationId xmlns:a16="http://schemas.microsoft.com/office/drawing/2014/main" xmlns="" id="{772844F7-7D52-4ACF-908A-2B07AD3E014E}"/>
              </a:ext>
            </a:extLst>
          </p:cNvPr>
          <p:cNvSpPr txBox="1">
            <a:spLocks/>
          </p:cNvSpPr>
          <p:nvPr/>
        </p:nvSpPr>
        <p:spPr bwMode="auto">
          <a:xfrm>
            <a:off x="114300" y="1093406"/>
            <a:ext cx="8286749" cy="22308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500" dirty="0">
                <a:latin typeface="微软雅黑" panose="020B0503020204020204" pitchFamily="34" charset="-122"/>
                <a:ea typeface="微软雅黑" panose="020B0503020204020204" pitchFamily="34" charset="-122"/>
              </a:rPr>
              <a:t>传统方法的局限性</a:t>
            </a:r>
            <a:endParaRPr lang="en-US" altLang="zh-CN" sz="2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使用查找表实现“相位</a:t>
            </a:r>
            <a:r>
              <a:rPr lang="en-US" altLang="zh-CN" sz="1600" dirty="0">
                <a:latin typeface="微软雅黑" panose="020B0503020204020204" pitchFamily="34" charset="-122"/>
                <a:ea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rPr>
              <a:t>正弦波幅度”</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的转换</a:t>
            </a:r>
            <a:endParaRPr lang="en-US" altLang="zh-CN" sz="16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需要精细的相位实现高精度输出，导致存储器大小呈</a:t>
            </a:r>
            <a:r>
              <a:rPr lang="zh-CN" altLang="en-US" sz="1600" dirty="0">
                <a:solidFill>
                  <a:srgbClr val="FF0000"/>
                </a:solidFill>
                <a:latin typeface="微软雅黑" panose="020B0503020204020204" pitchFamily="34" charset="-122"/>
                <a:ea typeface="微软雅黑" panose="020B0503020204020204" pitchFamily="34" charset="-122"/>
              </a:rPr>
              <a:t>指数级</a:t>
            </a:r>
            <a:r>
              <a:rPr lang="zh-CN" altLang="en-US" sz="1600" dirty="0">
                <a:latin typeface="微软雅黑" panose="020B0503020204020204" pitchFamily="34" charset="-122"/>
                <a:ea typeface="微软雅黑" panose="020B0503020204020204" pitchFamily="34" charset="-122"/>
              </a:rPr>
              <a:t>增长，速度减慢</a:t>
            </a:r>
            <a:endParaRPr lang="en-US" altLang="zh-CN" sz="16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dirty="0">
                <a:latin typeface="微软雅黑" panose="020B0503020204020204" pitchFamily="34" charset="-122"/>
                <a:ea typeface="微软雅黑" panose="020B0503020204020204" pitchFamily="34" charset="-122"/>
              </a:rPr>
              <a:t>为了实现高速</a:t>
            </a:r>
            <a:r>
              <a:rPr lang="en-US" altLang="zh-CN" sz="1600" dirty="0">
                <a:latin typeface="微软雅黑" panose="020B0503020204020204" pitchFamily="34" charset="-122"/>
                <a:ea typeface="微软雅黑" panose="020B0503020204020204" pitchFamily="34" charset="-122"/>
              </a:rPr>
              <a:t>DDS</a:t>
            </a:r>
            <a:r>
              <a:rPr lang="zh-CN" altLang="en-US" sz="1600" dirty="0">
                <a:latin typeface="微软雅黑" panose="020B0503020204020204" pitchFamily="34" charset="-122"/>
                <a:ea typeface="微软雅黑" panose="020B0503020204020204" pitchFamily="34" charset="-122"/>
              </a:rPr>
              <a:t>，往往需要</a:t>
            </a:r>
            <a:r>
              <a:rPr lang="zh-CN" altLang="en-US" sz="1600" dirty="0">
                <a:solidFill>
                  <a:srgbClr val="FF0000"/>
                </a:solidFill>
                <a:latin typeface="微软雅黑" panose="020B0503020204020204" pitchFamily="34" charset="-122"/>
                <a:ea typeface="微软雅黑" panose="020B0503020204020204" pitchFamily="34" charset="-122"/>
              </a:rPr>
              <a:t>牺牲系统精度</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引入噪声</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14" name="矩形 13"/>
          <p:cNvSpPr/>
          <p:nvPr/>
        </p:nvSpPr>
        <p:spPr>
          <a:xfrm>
            <a:off x="3629218" y="3660550"/>
            <a:ext cx="942784" cy="1187676"/>
          </a:xfrm>
          <a:prstGeom prst="rect">
            <a:avLst/>
          </a:prstGeom>
          <a:pattFill prst="dkHorz">
            <a:fgClr>
              <a:schemeClr val="bg2">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查找表</a:t>
            </a:r>
          </a:p>
        </p:txBody>
      </p:sp>
      <p:sp>
        <p:nvSpPr>
          <p:cNvPr id="19" name="矩形 18"/>
          <p:cNvSpPr/>
          <p:nvPr/>
        </p:nvSpPr>
        <p:spPr>
          <a:xfrm>
            <a:off x="3629217" y="5305425"/>
            <a:ext cx="942784" cy="371476"/>
          </a:xfrm>
          <a:prstGeom prst="rect">
            <a:avLst/>
          </a:prstGeom>
          <a:pattFill prst="dkHorz">
            <a:fgClr>
              <a:schemeClr val="bg2">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查找表</a:t>
            </a:r>
          </a:p>
        </p:txBody>
      </p:sp>
      <p:sp>
        <p:nvSpPr>
          <p:cNvPr id="15" name="右箭头 14"/>
          <p:cNvSpPr/>
          <p:nvPr/>
        </p:nvSpPr>
        <p:spPr>
          <a:xfrm rot="5400000">
            <a:off x="3969183" y="5015333"/>
            <a:ext cx="262851" cy="122986"/>
          </a:xfrm>
          <a:prstGeom prst="rightArrow">
            <a:avLst>
              <a:gd name="adj1" fmla="val 31980"/>
              <a:gd name="adj2" fmla="val 53495"/>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20048" y="3660550"/>
            <a:ext cx="942784" cy="1187676"/>
          </a:xfrm>
          <a:prstGeom prst="rect">
            <a:avLst/>
          </a:prstGeom>
          <a:pattFill prst="dkHorz">
            <a:fgClr>
              <a:schemeClr val="bg2">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查找表</a:t>
            </a:r>
          </a:p>
        </p:txBody>
      </p:sp>
      <p:sp>
        <p:nvSpPr>
          <p:cNvPr id="22" name="右箭头 21"/>
          <p:cNvSpPr/>
          <p:nvPr/>
        </p:nvSpPr>
        <p:spPr>
          <a:xfrm rot="5400000">
            <a:off x="5760013" y="5015333"/>
            <a:ext cx="262851" cy="122986"/>
          </a:xfrm>
          <a:prstGeom prst="rightArrow">
            <a:avLst>
              <a:gd name="adj1" fmla="val 31980"/>
              <a:gd name="adj2" fmla="val 53495"/>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5420048" y="5301800"/>
            <a:ext cx="942784" cy="798289"/>
            <a:chOff x="5334001" y="5208252"/>
            <a:chExt cx="1143126" cy="967925"/>
          </a:xfrm>
        </p:grpSpPr>
        <p:sp>
          <p:nvSpPr>
            <p:cNvPr id="18" name="椭圆 17"/>
            <p:cNvSpPr/>
            <p:nvPr/>
          </p:nvSpPr>
          <p:spPr>
            <a:xfrm>
              <a:off x="6105980" y="5846445"/>
              <a:ext cx="256852" cy="25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p>
          </p:txBody>
        </p:sp>
        <p:sp>
          <p:nvSpPr>
            <p:cNvPr id="24" name="椭圆 23"/>
            <p:cNvSpPr/>
            <p:nvPr/>
          </p:nvSpPr>
          <p:spPr>
            <a:xfrm>
              <a:off x="6105980" y="5302446"/>
              <a:ext cx="256852" cy="25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a:t>
              </a:r>
            </a:p>
          </p:txBody>
        </p:sp>
        <p:sp>
          <p:nvSpPr>
            <p:cNvPr id="25" name="椭圆 24"/>
            <p:cNvSpPr/>
            <p:nvPr/>
          </p:nvSpPr>
          <p:spPr>
            <a:xfrm>
              <a:off x="5420048" y="5302446"/>
              <a:ext cx="256852" cy="25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sp>
          <p:nvSpPr>
            <p:cNvPr id="26" name="椭圆 25"/>
            <p:cNvSpPr/>
            <p:nvPr/>
          </p:nvSpPr>
          <p:spPr>
            <a:xfrm>
              <a:off x="5420048" y="5846445"/>
              <a:ext cx="256852" cy="25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p:cxnSp>
          <p:nvCxnSpPr>
            <p:cNvPr id="23" name="直接箭头连接符 22"/>
            <p:cNvCxnSpPr>
              <a:stCxn id="26" idx="7"/>
              <a:endCxn id="24" idx="3"/>
            </p:cNvCxnSpPr>
            <p:nvPr/>
          </p:nvCxnSpPr>
          <p:spPr>
            <a:xfrm flipV="1">
              <a:off x="5639285" y="5521683"/>
              <a:ext cx="504310" cy="362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5" idx="5"/>
              <a:endCxn id="18" idx="1"/>
            </p:cNvCxnSpPr>
            <p:nvPr/>
          </p:nvCxnSpPr>
          <p:spPr>
            <a:xfrm>
              <a:off x="5639285" y="5521683"/>
              <a:ext cx="504310" cy="362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6" idx="6"/>
              <a:endCxn id="18" idx="2"/>
            </p:cNvCxnSpPr>
            <p:nvPr/>
          </p:nvCxnSpPr>
          <p:spPr>
            <a:xfrm>
              <a:off x="5676900" y="5974871"/>
              <a:ext cx="429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5" idx="6"/>
              <a:endCxn id="24" idx="2"/>
            </p:cNvCxnSpPr>
            <p:nvPr/>
          </p:nvCxnSpPr>
          <p:spPr>
            <a:xfrm>
              <a:off x="5676900" y="5430872"/>
              <a:ext cx="4290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334001" y="5208252"/>
              <a:ext cx="1143126" cy="9679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p:cNvSpPr/>
          <p:nvPr/>
        </p:nvSpPr>
        <p:spPr>
          <a:xfrm>
            <a:off x="7210878" y="3660550"/>
            <a:ext cx="942784" cy="1187676"/>
          </a:xfrm>
          <a:prstGeom prst="rect">
            <a:avLst/>
          </a:prstGeom>
          <a:pattFill prst="dkHorz">
            <a:fgClr>
              <a:schemeClr val="bg2">
                <a:lumMod val="40000"/>
                <a:lumOff val="6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查找表</a:t>
            </a:r>
          </a:p>
        </p:txBody>
      </p:sp>
      <p:sp>
        <p:nvSpPr>
          <p:cNvPr id="41" name="右箭头 40"/>
          <p:cNvSpPr/>
          <p:nvPr/>
        </p:nvSpPr>
        <p:spPr>
          <a:xfrm rot="5400000">
            <a:off x="7550843" y="5015333"/>
            <a:ext cx="262851" cy="122986"/>
          </a:xfrm>
          <a:prstGeom prst="rightArrow">
            <a:avLst>
              <a:gd name="adj1" fmla="val 31980"/>
              <a:gd name="adj2" fmla="val 53495"/>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五边形 37"/>
          <p:cNvSpPr/>
          <p:nvPr/>
        </p:nvSpPr>
        <p:spPr>
          <a:xfrm>
            <a:off x="7210878" y="5399619"/>
            <a:ext cx="1054581" cy="693320"/>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非线性</a:t>
            </a:r>
            <a:endParaRPr lang="en-US" altLang="zh-CN" dirty="0">
              <a:solidFill>
                <a:schemeClr val="tx1"/>
              </a:solidFill>
            </a:endParaRPr>
          </a:p>
          <a:p>
            <a:pPr algn="ctr"/>
            <a:r>
              <a:rPr lang="en-US" altLang="zh-CN" dirty="0">
                <a:solidFill>
                  <a:schemeClr val="tx1"/>
                </a:solidFill>
              </a:rPr>
              <a:t>DAC</a:t>
            </a:r>
            <a:endParaRPr lang="zh-CN" altLang="en-US" dirty="0">
              <a:solidFill>
                <a:schemeClr val="tx1"/>
              </a:solidFill>
            </a:endParaRPr>
          </a:p>
        </p:txBody>
      </p:sp>
    </p:spTree>
    <p:extLst>
      <p:ext uri="{BB962C8B-B14F-4D97-AF65-F5344CB8AC3E}">
        <p14:creationId xmlns:p14="http://schemas.microsoft.com/office/powerpoint/2010/main" val="417195841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a:extLst>
              <a:ext uri="{FF2B5EF4-FFF2-40B4-BE49-F238E27FC236}">
                <a16:creationId xmlns:a16="http://schemas.microsoft.com/office/drawing/2014/main" xmlns="" id="{772844F7-7D52-4ACF-908A-2B07AD3E014E}"/>
              </a:ext>
            </a:extLst>
          </p:cNvPr>
          <p:cNvSpPr txBox="1">
            <a:spLocks/>
          </p:cNvSpPr>
          <p:nvPr/>
        </p:nvSpPr>
        <p:spPr bwMode="auto">
          <a:xfrm>
            <a:off x="112059" y="1093405"/>
            <a:ext cx="8565776" cy="53163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500" dirty="0">
                <a:latin typeface="微软雅黑" panose="020B0503020204020204" pitchFamily="34" charset="-122"/>
                <a:ea typeface="微软雅黑" panose="020B0503020204020204" pitchFamily="34" charset="-122"/>
              </a:rPr>
              <a:t>近年来的研究进展</a:t>
            </a:r>
            <a:endParaRPr lang="en-US" altLang="zh-CN" sz="2500"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sz="1600" dirty="0">
                <a:latin typeface="微软雅黑" panose="020B0503020204020204" pitchFamily="34" charset="-122"/>
                <a:ea typeface="微软雅黑" panose="020B0503020204020204" pitchFamily="34" charset="-122"/>
              </a:rPr>
              <a:t>基于二次内插法的查找表压缩</a:t>
            </a:r>
            <a:endParaRPr lang="en-US" altLang="zh-CN" sz="16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特点：索引压缩比例从线性的</a:t>
            </a:r>
            <a:r>
              <a:rPr lang="en-US" altLang="zh-CN" sz="1300" dirty="0">
                <a:latin typeface="微软雅黑" panose="020B0503020204020204" pitchFamily="34" charset="-122"/>
                <a:ea typeface="微软雅黑" panose="020B0503020204020204" pitchFamily="34" charset="-122"/>
              </a:rPr>
              <a:t>50%</a:t>
            </a:r>
            <a:r>
              <a:rPr lang="zh-CN" altLang="en-US" sz="1300" dirty="0">
                <a:latin typeface="微软雅黑" panose="020B0503020204020204" pitchFamily="34" charset="-122"/>
                <a:ea typeface="微软雅黑" panose="020B0503020204020204" pitchFamily="34" charset="-122"/>
              </a:rPr>
              <a:t>降低到</a:t>
            </a:r>
            <a:r>
              <a:rPr lang="en-US" altLang="zh-CN" sz="1300" b="1" dirty="0">
                <a:latin typeface="微软雅黑" panose="020B0503020204020204" pitchFamily="34" charset="-122"/>
                <a:ea typeface="微软雅黑" panose="020B0503020204020204" pitchFamily="34" charset="-122"/>
              </a:rPr>
              <a:t>33%</a:t>
            </a: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不足：额外增加了乘法操作和平方操作</a:t>
            </a:r>
            <a:endParaRPr lang="en-US" altLang="zh-CN" sz="1300"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sz="1600" dirty="0">
                <a:latin typeface="微软雅黑" panose="020B0503020204020204" pitchFamily="34" charset="-122"/>
                <a:ea typeface="微软雅黑" panose="020B0503020204020204" pitchFamily="34" charset="-122"/>
              </a:rPr>
              <a:t>查找表乘法器和角度旋转结合</a:t>
            </a:r>
            <a:endParaRPr lang="en-US" altLang="zh-CN" sz="16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特点：减少了算法中的乘法操作，杂散性能优异</a:t>
            </a:r>
            <a:endParaRPr lang="en-US" altLang="zh-CN" sz="13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不足：单次计算的逻辑过于复杂，时钟频率较低</a:t>
            </a:r>
            <a:endParaRPr lang="en-US" altLang="zh-CN" sz="1300"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sz="1600" dirty="0">
                <a:latin typeface="微软雅黑" panose="020B0503020204020204" pitchFamily="34" charset="-122"/>
                <a:ea typeface="微软雅黑" panose="020B0503020204020204" pitchFamily="34" charset="-122"/>
              </a:rPr>
              <a:t>对非线性</a:t>
            </a:r>
            <a:r>
              <a:rPr lang="en-US" altLang="zh-CN" sz="1600" dirty="0">
                <a:latin typeface="微软雅黑" panose="020B0503020204020204" pitchFamily="34" charset="-122"/>
                <a:ea typeface="微软雅黑" panose="020B0503020204020204" pitchFamily="34" charset="-122"/>
              </a:rPr>
              <a:t>DAC</a:t>
            </a:r>
            <a:r>
              <a:rPr lang="zh-CN" altLang="en-US" sz="1600" dirty="0">
                <a:latin typeface="微软雅黑" panose="020B0503020204020204" pitchFamily="34" charset="-122"/>
                <a:ea typeface="微软雅黑" panose="020B0503020204020204" pitchFamily="34" charset="-122"/>
              </a:rPr>
              <a:t>的压缩</a:t>
            </a:r>
            <a:endParaRPr lang="en-US" altLang="zh-CN" sz="16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特点：压缩非线性</a:t>
            </a:r>
            <a:r>
              <a:rPr lang="en-US" altLang="zh-CN" sz="1300" dirty="0">
                <a:latin typeface="微软雅黑" panose="020B0503020204020204" pitchFamily="34" charset="-122"/>
                <a:ea typeface="微软雅黑" panose="020B0503020204020204" pitchFamily="34" charset="-122"/>
              </a:rPr>
              <a:t>DAC</a:t>
            </a:r>
            <a:r>
              <a:rPr lang="zh-CN" altLang="en-US" sz="1300" dirty="0">
                <a:latin typeface="微软雅黑" panose="020B0503020204020204" pitchFamily="34" charset="-122"/>
                <a:ea typeface="微软雅黑" panose="020B0503020204020204" pitchFamily="34" charset="-122"/>
              </a:rPr>
              <a:t>单元，优化</a:t>
            </a:r>
            <a:r>
              <a:rPr lang="en-US" altLang="zh-CN" sz="1300" dirty="0">
                <a:latin typeface="微软雅黑" panose="020B0503020204020204" pitchFamily="34" charset="-122"/>
                <a:ea typeface="微软雅黑" panose="020B0503020204020204" pitchFamily="34" charset="-122"/>
              </a:rPr>
              <a:t>DAC</a:t>
            </a:r>
            <a:r>
              <a:rPr lang="zh-CN" altLang="en-US" sz="1300" dirty="0">
                <a:latin typeface="微软雅黑" panose="020B0503020204020204" pitchFamily="34" charset="-122"/>
                <a:ea typeface="微软雅黑" panose="020B0503020204020204" pitchFamily="34" charset="-122"/>
              </a:rPr>
              <a:t>物理特性，使得时钟频率达到</a:t>
            </a:r>
            <a:r>
              <a:rPr lang="en-US" altLang="zh-CN" sz="1300" dirty="0">
                <a:latin typeface="微软雅黑" panose="020B0503020204020204" pitchFamily="34" charset="-122"/>
                <a:ea typeface="微软雅黑" panose="020B0503020204020204" pitchFamily="34" charset="-122"/>
              </a:rPr>
              <a:t>2 GHz</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SFDR</a:t>
            </a:r>
            <a:r>
              <a:rPr lang="zh-CN" altLang="en-US" sz="1300" dirty="0">
                <a:latin typeface="微软雅黑" panose="020B0503020204020204" pitchFamily="34" charset="-122"/>
                <a:ea typeface="微软雅黑" panose="020B0503020204020204" pitchFamily="34" charset="-122"/>
              </a:rPr>
              <a:t>保持</a:t>
            </a:r>
            <a:r>
              <a:rPr lang="en-US" altLang="zh-CN" sz="1300" dirty="0">
                <a:latin typeface="微软雅黑" panose="020B0503020204020204" pitchFamily="34" charset="-122"/>
                <a:ea typeface="微软雅黑" panose="020B0503020204020204" pitchFamily="34" charset="-122"/>
              </a:rPr>
              <a:t>55dBc</a:t>
            </a: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局限：非线性</a:t>
            </a:r>
            <a:r>
              <a:rPr lang="en-US" altLang="zh-CN" sz="1300" dirty="0">
                <a:latin typeface="微软雅黑" panose="020B0503020204020204" pitchFamily="34" charset="-122"/>
                <a:ea typeface="微软雅黑" panose="020B0503020204020204" pitchFamily="34" charset="-122"/>
              </a:rPr>
              <a:t>DAC</a:t>
            </a:r>
            <a:r>
              <a:rPr lang="zh-CN" altLang="en-US" sz="1300" dirty="0">
                <a:latin typeface="微软雅黑" panose="020B0503020204020204" pitchFamily="34" charset="-122"/>
                <a:ea typeface="微软雅黑" panose="020B0503020204020204" pitchFamily="34" charset="-122"/>
              </a:rPr>
              <a:t>的功耗过大，在其他领域使用价值有限</a:t>
            </a:r>
            <a:endParaRPr lang="en-US" altLang="zh-CN" sz="1600" dirty="0">
              <a:latin typeface="微软雅黑" panose="020B0503020204020204" pitchFamily="34" charset="-122"/>
              <a:ea typeface="微软雅黑" panose="020B0503020204020204" pitchFamily="34" charset="-122"/>
            </a:endParaRPr>
          </a:p>
          <a:p>
            <a:pPr lvl="2">
              <a:spcBef>
                <a:spcPts val="600"/>
              </a:spcBef>
              <a:spcAft>
                <a:spcPts val="600"/>
              </a:spcAft>
            </a:pPr>
            <a:r>
              <a:rPr lang="zh-CN" altLang="en-US" sz="1600" dirty="0">
                <a:latin typeface="微软雅黑" panose="020B0503020204020204" pitchFamily="34" charset="-122"/>
                <a:ea typeface="微软雅黑" panose="020B0503020204020204" pitchFamily="34" charset="-122"/>
              </a:rPr>
              <a:t>研究思路总结</a:t>
            </a:r>
            <a:endParaRPr lang="en-US" altLang="zh-CN" sz="16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主流研究仍在结合查找表压缩的思路</a:t>
            </a:r>
            <a:endParaRPr lang="en-US" altLang="zh-CN" sz="13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结合查找表压缩和角度旋转法，在</a:t>
            </a:r>
            <a:r>
              <a:rPr lang="zh-CN" altLang="en-US" sz="1300" b="1" dirty="0">
                <a:latin typeface="微软雅黑" panose="020B0503020204020204" pitchFamily="34" charset="-122"/>
                <a:ea typeface="微软雅黑" panose="020B0503020204020204" pitchFamily="34" charset="-122"/>
              </a:rPr>
              <a:t>杂散性能</a:t>
            </a:r>
            <a:r>
              <a:rPr lang="zh-CN" altLang="en-US" sz="1300" dirty="0">
                <a:latin typeface="微软雅黑" panose="020B0503020204020204" pitchFamily="34" charset="-122"/>
                <a:ea typeface="微软雅黑" panose="020B0503020204020204" pitchFamily="34" charset="-122"/>
              </a:rPr>
              <a:t>、</a:t>
            </a:r>
            <a:r>
              <a:rPr lang="zh-CN" altLang="en-US" sz="1300" b="1" dirty="0">
                <a:latin typeface="微软雅黑" panose="020B0503020204020204" pitchFamily="34" charset="-122"/>
                <a:ea typeface="微软雅黑" panose="020B0503020204020204" pitchFamily="34" charset="-122"/>
              </a:rPr>
              <a:t>功耗</a:t>
            </a:r>
            <a:r>
              <a:rPr lang="zh-CN" altLang="en-US" sz="1300" dirty="0">
                <a:latin typeface="微软雅黑" panose="020B0503020204020204" pitchFamily="34" charset="-122"/>
                <a:ea typeface="微软雅黑" panose="020B0503020204020204" pitchFamily="34" charset="-122"/>
              </a:rPr>
              <a:t>上都表现较好，有</a:t>
            </a:r>
            <a:r>
              <a:rPr lang="zh-CN" altLang="en-US" sz="1300" b="1" dirty="0">
                <a:latin typeface="微软雅黑" panose="020B0503020204020204" pitchFamily="34" charset="-122"/>
                <a:ea typeface="微软雅黑" panose="020B0503020204020204" pitchFamily="34" charset="-122"/>
              </a:rPr>
              <a:t>提升时钟频率</a:t>
            </a:r>
            <a:r>
              <a:rPr lang="zh-CN" altLang="en-US" sz="1300" dirty="0">
                <a:latin typeface="微软雅黑" panose="020B0503020204020204" pitchFamily="34" charset="-122"/>
                <a:ea typeface="微软雅黑" panose="020B0503020204020204" pitchFamily="34" charset="-122"/>
              </a:rPr>
              <a:t>的潜力</a:t>
            </a:r>
            <a:endParaRPr lang="en-US" altLang="zh-CN" sz="1300" dirty="0">
              <a:latin typeface="微软雅黑" panose="020B0503020204020204" pitchFamily="34" charset="-122"/>
              <a:ea typeface="微软雅黑" panose="020B0503020204020204" pitchFamily="34" charset="-122"/>
            </a:endParaRPr>
          </a:p>
          <a:p>
            <a:pPr lvl="3">
              <a:spcBef>
                <a:spcPts val="600"/>
              </a:spcBef>
              <a:spcAft>
                <a:spcPts val="600"/>
              </a:spcAft>
            </a:pPr>
            <a:r>
              <a:rPr lang="zh-CN" altLang="en-US" sz="1300" dirty="0">
                <a:latin typeface="微软雅黑" panose="020B0503020204020204" pitchFamily="34" charset="-122"/>
                <a:ea typeface="微软雅黑" panose="020B0503020204020204" pitchFamily="34" charset="-122"/>
              </a:rPr>
              <a:t>综合考虑性能、任务挑战度和设计需求，最终选择用查找表法和角度旋转法实现</a:t>
            </a:r>
            <a:r>
              <a:rPr lang="en-US" altLang="zh-CN" sz="1300" dirty="0">
                <a:latin typeface="微软雅黑" panose="020B0503020204020204" pitchFamily="34" charset="-122"/>
                <a:ea typeface="微软雅黑" panose="020B0503020204020204" pitchFamily="34" charset="-122"/>
              </a:rPr>
              <a:t>NCO</a:t>
            </a:r>
          </a:p>
        </p:txBody>
      </p:sp>
      <p:sp>
        <p:nvSpPr>
          <p:cNvPr id="2" name="标题 1"/>
          <p:cNvSpPr>
            <a:spLocks noGrp="1"/>
          </p:cNvSpPr>
          <p:nvPr>
            <p:ph type="title"/>
          </p:nvPr>
        </p:nvSpPr>
        <p:spPr>
          <a:xfrm>
            <a:off x="381000" y="-96106"/>
            <a:ext cx="8229600" cy="892226"/>
          </a:xfrm>
        </p:spPr>
        <p:txBody>
          <a:bodyPr/>
          <a:lstStyle/>
          <a:p>
            <a:r>
              <a:rPr lang="zh-CN" altLang="en-US" sz="3600" dirty="0">
                <a:latin typeface="黑体" panose="02010609060101010101" pitchFamily="49" charset="-122"/>
                <a:ea typeface="黑体" panose="02010609060101010101" pitchFamily="49" charset="-122"/>
              </a:rPr>
              <a:t>课题背景</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以往工作</a:t>
            </a:r>
          </a:p>
        </p:txBody>
      </p:sp>
      <p:sp>
        <p:nvSpPr>
          <p:cNvPr id="129"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6/17</a:t>
            </a:r>
          </a:p>
        </p:txBody>
      </p:sp>
      <p:graphicFrame>
        <p:nvGraphicFramePr>
          <p:cNvPr id="3" name="表格 2"/>
          <p:cNvGraphicFramePr>
            <a:graphicFrameLocks noGrp="1"/>
          </p:cNvGraphicFramePr>
          <p:nvPr>
            <p:extLst>
              <p:ext uri="{D42A27DB-BD31-4B8C-83A1-F6EECF244321}">
                <p14:modId xmlns:p14="http://schemas.microsoft.com/office/powerpoint/2010/main" val="1806727264"/>
              </p:ext>
            </p:extLst>
          </p:nvPr>
        </p:nvGraphicFramePr>
        <p:xfrm>
          <a:off x="4913695" y="1562803"/>
          <a:ext cx="4230305" cy="1412240"/>
        </p:xfrm>
        <a:graphic>
          <a:graphicData uri="http://schemas.openxmlformats.org/drawingml/2006/table">
            <a:tbl>
              <a:tblPr firstRow="1" firstCol="1" bandRow="1">
                <a:tableStyleId>{D7AC3CCA-C797-4891-BE02-D94E43425B78}</a:tableStyleId>
              </a:tblPr>
              <a:tblGrid>
                <a:gridCol w="1210880">
                  <a:extLst>
                    <a:ext uri="{9D8B030D-6E8A-4147-A177-3AD203B41FA5}">
                      <a16:colId xmlns:a16="http://schemas.microsoft.com/office/drawing/2014/main" xmlns="" val="20000"/>
                    </a:ext>
                  </a:extLst>
                </a:gridCol>
                <a:gridCol w="536202">
                  <a:extLst>
                    <a:ext uri="{9D8B030D-6E8A-4147-A177-3AD203B41FA5}">
                      <a16:colId xmlns:a16="http://schemas.microsoft.com/office/drawing/2014/main" xmlns="" val="20001"/>
                    </a:ext>
                  </a:extLst>
                </a:gridCol>
                <a:gridCol w="573741">
                  <a:extLst>
                    <a:ext uri="{9D8B030D-6E8A-4147-A177-3AD203B41FA5}">
                      <a16:colId xmlns:a16="http://schemas.microsoft.com/office/drawing/2014/main" xmlns="" val="20002"/>
                    </a:ext>
                  </a:extLst>
                </a:gridCol>
                <a:gridCol w="797859">
                  <a:extLst>
                    <a:ext uri="{9D8B030D-6E8A-4147-A177-3AD203B41FA5}">
                      <a16:colId xmlns:a16="http://schemas.microsoft.com/office/drawing/2014/main" xmlns="" val="20003"/>
                    </a:ext>
                  </a:extLst>
                </a:gridCol>
                <a:gridCol w="600635">
                  <a:extLst>
                    <a:ext uri="{9D8B030D-6E8A-4147-A177-3AD203B41FA5}">
                      <a16:colId xmlns:a16="http://schemas.microsoft.com/office/drawing/2014/main" xmlns="" val="20004"/>
                    </a:ext>
                  </a:extLst>
                </a:gridCol>
                <a:gridCol w="510988">
                  <a:extLst>
                    <a:ext uri="{9D8B030D-6E8A-4147-A177-3AD203B41FA5}">
                      <a16:colId xmlns:a16="http://schemas.microsoft.com/office/drawing/2014/main" xmlns="" val="20005"/>
                    </a:ext>
                  </a:extLst>
                </a:gridCol>
              </a:tblGrid>
              <a:tr h="0">
                <a:tc>
                  <a:txBody>
                    <a:bodyPr/>
                    <a:lstStyle/>
                    <a:p>
                      <a:pPr indent="0" algn="ctr">
                        <a:lnSpc>
                          <a:spcPct val="100000"/>
                        </a:lnSpc>
                        <a:spcAft>
                          <a:spcPts val="0"/>
                        </a:spcAft>
                      </a:pPr>
                      <a:r>
                        <a:rPr lang="en-US" sz="1300" kern="0" dirty="0">
                          <a:effectLst/>
                        </a:rPr>
                        <a:t>DDS</a:t>
                      </a:r>
                      <a:r>
                        <a:rPr lang="zh-CN" altLang="en-US" sz="1300" kern="0" dirty="0">
                          <a:effectLst/>
                        </a:rPr>
                        <a:t>方法</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300" kern="0" dirty="0">
                          <a:effectLst/>
                        </a:rPr>
                        <a:t>年份</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300" kern="0" dirty="0">
                          <a:effectLst/>
                        </a:rPr>
                        <a:t>工艺</a:t>
                      </a:r>
                      <a:endParaRPr lang="en-US" altLang="zh-CN" sz="1300" kern="0" dirty="0">
                        <a:effectLst/>
                      </a:endParaRPr>
                    </a:p>
                    <a:p>
                      <a:pPr indent="0" algn="ctr">
                        <a:lnSpc>
                          <a:spcPct val="100000"/>
                        </a:lnSpc>
                        <a:spcAft>
                          <a:spcPts val="0"/>
                        </a:spcAft>
                      </a:pP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(um)</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300" kern="0" dirty="0">
                          <a:effectLst/>
                        </a:rPr>
                        <a:t>时钟频率</a:t>
                      </a:r>
                      <a:endParaRPr lang="en-US" altLang="zh-CN" sz="1300" kern="0" dirty="0">
                        <a:effectLst/>
                      </a:endParaRPr>
                    </a:p>
                    <a:p>
                      <a:pPr indent="0" algn="ctr">
                        <a:lnSpc>
                          <a:spcPct val="100000"/>
                        </a:lnSpc>
                        <a:spcAft>
                          <a:spcPts val="0"/>
                        </a:spcAft>
                      </a:pP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(MHz)</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en-US" sz="1300" kern="0" dirty="0">
                          <a:effectLst/>
                        </a:rPr>
                        <a:t>SFDR</a:t>
                      </a:r>
                    </a:p>
                    <a:p>
                      <a:pPr indent="0" algn="ctr">
                        <a:lnSpc>
                          <a:spcPct val="100000"/>
                        </a:lnSpc>
                        <a:spcAft>
                          <a:spcPts val="0"/>
                        </a:spcAft>
                      </a:pP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300" kern="0" dirty="0" err="1">
                          <a:effectLst/>
                          <a:latin typeface="Times New Roman" panose="02020603050405020304" pitchFamily="18" charset="0"/>
                          <a:ea typeface="宋体" panose="02010600030101010101" pitchFamily="2" charset="-122"/>
                          <a:cs typeface="Times New Roman" panose="02020603050405020304" pitchFamily="18" charset="0"/>
                        </a:rPr>
                        <a:t>dBc</a:t>
                      </a: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ct val="100000"/>
                        </a:lnSpc>
                        <a:spcAft>
                          <a:spcPts val="0"/>
                        </a:spcAft>
                      </a:pPr>
                      <a:r>
                        <a:rPr lang="zh-CN" sz="1300" kern="0" dirty="0">
                          <a:effectLst/>
                        </a:rPr>
                        <a:t>功耗</a:t>
                      </a:r>
                      <a:endParaRPr lang="en-US" altLang="zh-CN" sz="1300" kern="0" dirty="0">
                        <a:effectLst/>
                      </a:endParaRPr>
                    </a:p>
                    <a:p>
                      <a:pPr indent="0" algn="ctr">
                        <a:lnSpc>
                          <a:spcPct val="100000"/>
                        </a:lnSpc>
                        <a:spcAft>
                          <a:spcPts val="0"/>
                        </a:spcAft>
                      </a:pP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300" kern="0" dirty="0" err="1">
                          <a:effectLst/>
                          <a:latin typeface="Times New Roman" panose="02020603050405020304" pitchFamily="18" charset="0"/>
                          <a:ea typeface="宋体" panose="02010600030101010101" pitchFamily="2" charset="-122"/>
                          <a:cs typeface="Times New Roman" panose="02020603050405020304" pitchFamily="18" charset="0"/>
                        </a:rPr>
                        <a:t>mW</a:t>
                      </a:r>
                      <a:r>
                        <a:rPr lang="en-US" altLang="zh-CN" sz="13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0">
                <a:tc>
                  <a:txBody>
                    <a:bodyPr/>
                    <a:lstStyle/>
                    <a:p>
                      <a:pPr indent="0" algn="l">
                        <a:lnSpc>
                          <a:spcPts val="2000"/>
                        </a:lnSpc>
                        <a:spcAft>
                          <a:spcPts val="0"/>
                        </a:spcAft>
                      </a:pPr>
                      <a:r>
                        <a:rPr lang="zh-CN" altLang="en-US" sz="1300" b="0" kern="100" dirty="0">
                          <a:effectLst/>
                          <a:latin typeface="+mn-lt"/>
                          <a:ea typeface="+mn-ea"/>
                          <a:cs typeface="+mn-cs"/>
                        </a:rPr>
                        <a:t>传统方法</a:t>
                      </a:r>
                      <a:r>
                        <a:rPr lang="en-US" altLang="zh-CN" sz="1300" b="0" kern="100" baseline="30000" dirty="0">
                          <a:effectLst/>
                          <a:latin typeface="+mn-lt"/>
                          <a:ea typeface="+mn-ea"/>
                          <a:cs typeface="+mn-cs"/>
                        </a:rPr>
                        <a:t>[1]</a:t>
                      </a:r>
                      <a:endParaRPr lang="zh-CN" sz="1300" b="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1998</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altLang="zh-CN" sz="1300" kern="0" dirty="0">
                          <a:effectLst/>
                          <a:latin typeface="+mn-lt"/>
                          <a:ea typeface="+mn-ea"/>
                          <a:cs typeface="+mn-cs"/>
                        </a:rPr>
                        <a:t>0.8</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150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52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altLang="zh-CN" sz="1300" kern="0" dirty="0">
                          <a:effectLst/>
                          <a:latin typeface="+mn-lt"/>
                          <a:ea typeface="+mn-ea"/>
                          <a:cs typeface="+mn-cs"/>
                        </a:rPr>
                        <a:t>500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0">
                <a:tc>
                  <a:txBody>
                    <a:bodyPr/>
                    <a:lstStyle/>
                    <a:p>
                      <a:pPr indent="0" algn="l">
                        <a:lnSpc>
                          <a:spcPts val="2000"/>
                        </a:lnSpc>
                        <a:spcAft>
                          <a:spcPts val="0"/>
                        </a:spcAft>
                      </a:pPr>
                      <a:r>
                        <a:rPr lang="zh-CN" altLang="en-US" sz="1300" b="0" kern="0" dirty="0">
                          <a:effectLst/>
                        </a:rPr>
                        <a:t>二次</a:t>
                      </a:r>
                      <a:r>
                        <a:rPr lang="zh-CN" sz="1300" b="0" kern="0" dirty="0">
                          <a:effectLst/>
                        </a:rPr>
                        <a:t>内插</a:t>
                      </a:r>
                      <a:r>
                        <a:rPr lang="zh-CN" altLang="en-US" sz="1300" b="0" kern="0" dirty="0">
                          <a:effectLst/>
                        </a:rPr>
                        <a:t>法</a:t>
                      </a:r>
                      <a:r>
                        <a:rPr lang="en-US" altLang="zh-CN" sz="1300" b="0" kern="0" baseline="30000" dirty="0">
                          <a:effectLst/>
                        </a:rPr>
                        <a:t>[2]</a:t>
                      </a:r>
                      <a:endParaRPr lang="zh-CN" sz="1300" b="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2010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0.13</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1000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63</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8.2</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0">
                <a:tc>
                  <a:txBody>
                    <a:bodyPr/>
                    <a:lstStyle/>
                    <a:p>
                      <a:pPr indent="0" algn="l">
                        <a:lnSpc>
                          <a:spcPts val="2000"/>
                        </a:lnSpc>
                        <a:spcAft>
                          <a:spcPts val="0"/>
                        </a:spcAft>
                      </a:pPr>
                      <a:r>
                        <a:rPr lang="zh-CN" sz="1300" b="0" kern="0" dirty="0">
                          <a:effectLst/>
                        </a:rPr>
                        <a:t>角度旋转</a:t>
                      </a:r>
                      <a:r>
                        <a:rPr lang="en-US" altLang="zh-CN" sz="1300" b="0" kern="0" baseline="30000" dirty="0">
                          <a:effectLst/>
                        </a:rPr>
                        <a:t>[3]</a:t>
                      </a:r>
                      <a:endParaRPr lang="zh-CN" sz="1300" b="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2011</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0.18</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260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113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16.5</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0">
                <a:tc>
                  <a:txBody>
                    <a:bodyPr/>
                    <a:lstStyle/>
                    <a:p>
                      <a:pPr indent="0" algn="l">
                        <a:lnSpc>
                          <a:spcPts val="2000"/>
                        </a:lnSpc>
                        <a:spcAft>
                          <a:spcPts val="0"/>
                        </a:spcAft>
                      </a:pPr>
                      <a:r>
                        <a:rPr lang="zh-CN" sz="1300" b="0" kern="0" dirty="0">
                          <a:effectLst/>
                        </a:rPr>
                        <a:t>非线性</a:t>
                      </a:r>
                      <a:r>
                        <a:rPr lang="en-US" sz="1300" b="0" kern="0" dirty="0">
                          <a:effectLst/>
                        </a:rPr>
                        <a:t>DAC</a:t>
                      </a:r>
                      <a:r>
                        <a:rPr lang="en-US" sz="1300" b="0" kern="0" baseline="30000" dirty="0">
                          <a:effectLst/>
                        </a:rPr>
                        <a:t>[4]</a:t>
                      </a:r>
                      <a:endParaRPr lang="zh-CN" sz="1300" b="0" kern="100" baseline="300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2014</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altLang="zh-CN" sz="1300" kern="0" dirty="0">
                          <a:effectLst/>
                          <a:latin typeface="+mn-lt"/>
                          <a:ea typeface="+mn-ea"/>
                          <a:cs typeface="+mn-cs"/>
                        </a:rPr>
                        <a:t>0.055</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2000</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55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0" algn="ctr">
                        <a:lnSpc>
                          <a:spcPts val="2000"/>
                        </a:lnSpc>
                        <a:spcAft>
                          <a:spcPts val="0"/>
                        </a:spcAft>
                      </a:pPr>
                      <a:r>
                        <a:rPr lang="en-US" sz="1300" kern="0" dirty="0">
                          <a:effectLst/>
                        </a:rPr>
                        <a:t>130 </a:t>
                      </a:r>
                      <a:endParaRPr lang="zh-CN" sz="13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1901277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771525"/>
          </a:xfrm>
        </p:spPr>
        <p:txBody>
          <a:bodyPr/>
          <a:lstStyle/>
          <a:p>
            <a:r>
              <a:rPr lang="zh-CN" altLang="en-US" sz="3600" dirty="0">
                <a:latin typeface="黑体" panose="02010609060101010101" pitchFamily="49" charset="-122"/>
                <a:ea typeface="黑体" panose="02010609060101010101" pitchFamily="49" charset="-122"/>
              </a:rPr>
              <a:t>实施方案</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改进点</a:t>
            </a:r>
          </a:p>
        </p:txBody>
      </p:sp>
      <p:sp>
        <p:nvSpPr>
          <p:cNvPr id="6" name="内容占位符 2"/>
          <p:cNvSpPr>
            <a:spLocks noGrp="1"/>
          </p:cNvSpPr>
          <p:nvPr>
            <p:ph idx="1"/>
          </p:nvPr>
        </p:nvSpPr>
        <p:spPr>
          <a:xfrm>
            <a:off x="114301" y="940357"/>
            <a:ext cx="8924924" cy="3374468"/>
          </a:xfrm>
        </p:spPr>
        <p:txBody>
          <a:bodyPr/>
          <a:lstStyle/>
          <a:p>
            <a:pPr lvl="1">
              <a:spcBef>
                <a:spcPts val="1200"/>
              </a:spcBef>
              <a:spcAft>
                <a:spcPts val="1200"/>
              </a:spcAft>
            </a:pPr>
            <a:r>
              <a:rPr lang="en-US" altLang="zh-CN" sz="1800" dirty="0">
                <a:latin typeface="微软雅黑" panose="020B0503020204020204" pitchFamily="34" charset="-122"/>
                <a:ea typeface="微软雅黑" panose="020B0503020204020204" pitchFamily="34" charset="-122"/>
              </a:rPr>
              <a:t>ISCAS2014 </a:t>
            </a:r>
            <a:r>
              <a:rPr lang="zh-CN" altLang="en-US" sz="1800" dirty="0">
                <a:latin typeface="微软雅黑" panose="020B0503020204020204" pitchFamily="34" charset="-122"/>
                <a:ea typeface="微软雅黑" panose="020B0503020204020204" pitchFamily="34" charset="-122"/>
              </a:rPr>
              <a:t>“</a:t>
            </a:r>
            <a:r>
              <a:rPr lang="en-US" altLang="zh-CN" sz="1800" dirty="0"/>
              <a:t>A 1-GHz Direct Digital Frequency Synthesizer in an FPGA</a:t>
            </a:r>
            <a:r>
              <a:rPr lang="zh-CN" altLang="en-US" sz="1800" dirty="0">
                <a:latin typeface="微软雅黑" panose="020B0503020204020204" pitchFamily="34" charset="-122"/>
                <a:ea typeface="微软雅黑" panose="020B0503020204020204" pitchFamily="34" charset="-122"/>
              </a:rPr>
              <a:t>”</a:t>
            </a:r>
            <a:r>
              <a:rPr lang="en-US" altLang="zh-CN" sz="1800" baseline="30000" dirty="0">
                <a:latin typeface="微软雅黑" panose="020B0503020204020204" pitchFamily="34" charset="-122"/>
                <a:ea typeface="微软雅黑" panose="020B0503020204020204" pitchFamily="34" charset="-122"/>
              </a:rPr>
              <a:t>[5]</a:t>
            </a:r>
          </a:p>
          <a:p>
            <a:pPr lvl="2">
              <a:spcBef>
                <a:spcPts val="1200"/>
              </a:spcBef>
              <a:spcAft>
                <a:spcPts val="1200"/>
              </a:spcAft>
            </a:pPr>
            <a:r>
              <a:rPr lang="zh-CN" altLang="en-US" sz="1500" dirty="0">
                <a:latin typeface="微软雅黑" panose="020B0503020204020204" pitchFamily="34" charset="-122"/>
                <a:ea typeface="微软雅黑" panose="020B0503020204020204" pitchFamily="34" charset="-122"/>
              </a:rPr>
              <a:t>使用查找表和角度旋转混合方法</a:t>
            </a:r>
            <a:endParaRPr lang="en-US" altLang="zh-CN" sz="1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dirty="0">
                <a:latin typeface="微软雅黑" panose="020B0503020204020204" pitchFamily="34" charset="-122"/>
                <a:ea typeface="微软雅黑" panose="020B0503020204020204" pitchFamily="34" charset="-122"/>
              </a:rPr>
              <a:t>速度达到</a:t>
            </a:r>
            <a:r>
              <a:rPr lang="en-US" altLang="zh-CN" sz="1500" dirty="0">
                <a:latin typeface="微软雅黑" panose="020B0503020204020204" pitchFamily="34" charset="-122"/>
                <a:ea typeface="微软雅黑" panose="020B0503020204020204" pitchFamily="34" charset="-122"/>
              </a:rPr>
              <a:t>1GHz</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SFDR</a:t>
            </a:r>
            <a:r>
              <a:rPr lang="zh-CN" altLang="en-US" sz="1500" dirty="0">
                <a:latin typeface="微软雅黑" panose="020B0503020204020204" pitchFamily="34" charset="-122"/>
                <a:ea typeface="微软雅黑" panose="020B0503020204020204" pitchFamily="34" charset="-122"/>
              </a:rPr>
              <a:t>达到</a:t>
            </a:r>
            <a:r>
              <a:rPr lang="en-US" altLang="zh-CN" sz="1500" dirty="0">
                <a:latin typeface="微软雅黑" panose="020B0503020204020204" pitchFamily="34" charset="-122"/>
                <a:ea typeface="微软雅黑" panose="020B0503020204020204" pitchFamily="34" charset="-122"/>
              </a:rPr>
              <a:t>120 </a:t>
            </a:r>
            <a:r>
              <a:rPr lang="en-US" altLang="zh-CN" sz="1500" dirty="0" err="1">
                <a:latin typeface="微软雅黑" panose="020B0503020204020204" pitchFamily="34" charset="-122"/>
                <a:ea typeface="微软雅黑" panose="020B0503020204020204" pitchFamily="34" charset="-122"/>
              </a:rPr>
              <a:t>dBc</a:t>
            </a:r>
            <a:endParaRPr lang="en-US" altLang="zh-CN" sz="1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dirty="0">
                <a:latin typeface="微软雅黑" panose="020B0503020204020204" pitchFamily="34" charset="-122"/>
                <a:ea typeface="微软雅黑" panose="020B0503020204020204" pitchFamily="34" charset="-122"/>
              </a:rPr>
              <a:t>使用查找表，再经一次乘法和加法完成计算</a:t>
            </a:r>
            <a:endParaRPr lang="en-US" altLang="zh-CN" sz="1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dirty="0">
                <a:latin typeface="微软雅黑" panose="020B0503020204020204" pitchFamily="34" charset="-122"/>
                <a:ea typeface="微软雅黑" panose="020B0503020204020204" pitchFamily="34" charset="-122"/>
              </a:rPr>
              <a:t>不足</a:t>
            </a:r>
            <a:r>
              <a:rPr lang="en-US" altLang="zh-CN" sz="1500" dirty="0">
                <a:latin typeface="微软雅黑" panose="020B0503020204020204" pitchFamily="34" charset="-122"/>
                <a:ea typeface="微软雅黑" panose="020B0503020204020204" pitchFamily="34" charset="-122"/>
              </a:rPr>
              <a:t>1</a:t>
            </a:r>
            <a:r>
              <a:rPr lang="zh-CN" altLang="en-US" sz="1500" dirty="0">
                <a:latin typeface="微软雅黑" panose="020B0503020204020204" pitchFamily="34" charset="-122"/>
                <a:ea typeface="微软雅黑" panose="020B0503020204020204" pitchFamily="34" charset="-122"/>
              </a:rPr>
              <a:t>：使用</a:t>
            </a:r>
            <a:r>
              <a:rPr lang="en-US" altLang="zh-CN" sz="1500" dirty="0">
                <a:latin typeface="微软雅黑" panose="020B0503020204020204" pitchFamily="34" charset="-122"/>
                <a:ea typeface="微软雅黑" panose="020B0503020204020204" pitchFamily="34" charset="-122"/>
              </a:rPr>
              <a:t>DSP</a:t>
            </a:r>
            <a:r>
              <a:rPr lang="zh-CN" altLang="en-US" sz="1500" dirty="0">
                <a:latin typeface="微软雅黑" panose="020B0503020204020204" pitchFamily="34" charset="-122"/>
                <a:ea typeface="微软雅黑" panose="020B0503020204020204" pitchFamily="34" charset="-122"/>
              </a:rPr>
              <a:t>自带的乘法器，</a:t>
            </a:r>
            <a:r>
              <a:rPr lang="zh-CN" altLang="en-US" sz="1500" b="1" dirty="0">
                <a:latin typeface="微软雅黑" panose="020B0503020204020204" pitchFamily="34" charset="-122"/>
                <a:ea typeface="微软雅黑" panose="020B0503020204020204" pitchFamily="34" charset="-122"/>
              </a:rPr>
              <a:t>速度较慢</a:t>
            </a:r>
            <a:endParaRPr lang="en-US" altLang="zh-CN" sz="1500" b="1"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dirty="0">
                <a:latin typeface="微软雅黑" panose="020B0503020204020204" pitchFamily="34" charset="-122"/>
                <a:ea typeface="微软雅黑" panose="020B0503020204020204" pitchFamily="34" charset="-122"/>
              </a:rPr>
              <a:t>不足</a:t>
            </a:r>
            <a:r>
              <a:rPr lang="en-US" altLang="zh-CN" sz="1500" dirty="0">
                <a:latin typeface="微软雅黑" panose="020B0503020204020204" pitchFamily="34" charset="-122"/>
                <a:ea typeface="微软雅黑" panose="020B0503020204020204" pitchFamily="34" charset="-122"/>
              </a:rPr>
              <a:t>2</a:t>
            </a:r>
            <a:r>
              <a:rPr lang="zh-CN" altLang="en-US" sz="1500" dirty="0">
                <a:latin typeface="微软雅黑" panose="020B0503020204020204" pitchFamily="34" charset="-122"/>
                <a:ea typeface="微软雅黑" panose="020B0503020204020204" pitchFamily="34" charset="-122"/>
              </a:rPr>
              <a:t>：</a:t>
            </a:r>
            <a:r>
              <a:rPr lang="zh-CN" altLang="en-US" sz="1500" b="1" dirty="0">
                <a:latin typeface="微软雅黑" panose="020B0503020204020204" pitchFamily="34" charset="-122"/>
                <a:ea typeface="微软雅黑" panose="020B0503020204020204" pitchFamily="34" charset="-122"/>
              </a:rPr>
              <a:t>忽略近似噪声</a:t>
            </a:r>
            <a:r>
              <a:rPr lang="zh-CN" altLang="en-US" sz="1500" dirty="0">
                <a:latin typeface="微软雅黑" panose="020B0503020204020204" pitchFamily="34" charset="-122"/>
                <a:ea typeface="微软雅黑" panose="020B0503020204020204" pitchFamily="34" charset="-122"/>
              </a:rPr>
              <a:t>的引入，可能有</a:t>
            </a:r>
            <a:r>
              <a:rPr lang="zh-CN" altLang="en-US" sz="1500" b="1" dirty="0">
                <a:latin typeface="微软雅黑" panose="020B0503020204020204" pitchFamily="34" charset="-122"/>
                <a:ea typeface="微软雅黑" panose="020B0503020204020204" pitchFamily="34" charset="-122"/>
              </a:rPr>
              <a:t>溢出</a:t>
            </a:r>
            <a:r>
              <a:rPr lang="zh-CN" altLang="en-US" sz="1500" dirty="0">
                <a:latin typeface="微软雅黑" panose="020B0503020204020204" pitchFamily="34" charset="-122"/>
                <a:ea typeface="微软雅黑" panose="020B0503020204020204" pitchFamily="34" charset="-122"/>
              </a:rPr>
              <a:t>现象</a:t>
            </a:r>
            <a:endParaRPr lang="en-US" altLang="zh-CN" sz="1500" dirty="0">
              <a:latin typeface="微软雅黑" panose="020B0503020204020204" pitchFamily="34" charset="-122"/>
              <a:ea typeface="微软雅黑" panose="020B0503020204020204" pitchFamily="34" charset="-122"/>
            </a:endParaRPr>
          </a:p>
        </p:txBody>
      </p:sp>
      <p:sp>
        <p:nvSpPr>
          <p:cNvPr id="129"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7/17</a:t>
            </a:r>
          </a:p>
        </p:txBody>
      </p:sp>
      <p:pic>
        <p:nvPicPr>
          <p:cNvPr id="8" name="图片 7">
            <a:extLst>
              <a:ext uri="{FF2B5EF4-FFF2-40B4-BE49-F238E27FC236}">
                <a16:creationId xmlns:a16="http://schemas.microsoft.com/office/drawing/2014/main" xmlns="" id="{D66A4827-A107-4E76-9AFA-A332527FB4CB}"/>
              </a:ext>
            </a:extLst>
          </p:cNvPr>
          <p:cNvPicPr/>
          <p:nvPr/>
        </p:nvPicPr>
        <p:blipFill>
          <a:blip r:embed="rId3"/>
          <a:stretch>
            <a:fillRect/>
          </a:stretch>
        </p:blipFill>
        <p:spPr>
          <a:xfrm>
            <a:off x="5177861" y="1414881"/>
            <a:ext cx="3966139" cy="2973540"/>
          </a:xfrm>
          <a:prstGeom prst="rect">
            <a:avLst/>
          </a:prstGeom>
        </p:spPr>
      </p:pic>
      <p:sp>
        <p:nvSpPr>
          <p:cNvPr id="9" name="内容占位符 2">
            <a:extLst>
              <a:ext uri="{FF2B5EF4-FFF2-40B4-BE49-F238E27FC236}">
                <a16:creationId xmlns:a16="http://schemas.microsoft.com/office/drawing/2014/main" xmlns="" id="{D7EAE30E-6355-4F16-A9DF-D3AB86615C57}"/>
              </a:ext>
            </a:extLst>
          </p:cNvPr>
          <p:cNvSpPr txBox="1">
            <a:spLocks/>
          </p:cNvSpPr>
          <p:nvPr/>
        </p:nvSpPr>
        <p:spPr bwMode="auto">
          <a:xfrm>
            <a:off x="219076" y="4388421"/>
            <a:ext cx="8924924" cy="2038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500" dirty="0">
                <a:latin typeface="微软雅黑" panose="020B0503020204020204" pitchFamily="34" charset="-122"/>
                <a:ea typeface="微软雅黑" panose="020B0503020204020204" pitchFamily="34" charset="-122"/>
              </a:rPr>
              <a:t>本次设计的主要改进点</a:t>
            </a:r>
            <a:endParaRPr lang="en-US" altLang="zh-CN" sz="25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kern="0" dirty="0" smtClean="0">
                <a:latin typeface="微软雅黑" panose="020B0503020204020204" pitchFamily="34" charset="-122"/>
                <a:ea typeface="微软雅黑" panose="020B0503020204020204" pitchFamily="34" charset="-122"/>
              </a:rPr>
              <a:t>用</a:t>
            </a:r>
            <a:r>
              <a:rPr lang="en-US" altLang="zh-CN" sz="1500" kern="0" dirty="0" smtClean="0">
                <a:latin typeface="微软雅黑" panose="020B0503020204020204" pitchFamily="34" charset="-122"/>
                <a:ea typeface="微软雅黑" panose="020B0503020204020204" pitchFamily="34" charset="-122"/>
              </a:rPr>
              <a:t>CORDIC</a:t>
            </a:r>
            <a:r>
              <a:rPr lang="zh-CN" altLang="en-US" sz="1500" kern="0" dirty="0" smtClean="0">
                <a:latin typeface="微软雅黑" panose="020B0503020204020204" pitchFamily="34" charset="-122"/>
                <a:ea typeface="微软雅黑" panose="020B0503020204020204" pitchFamily="34" charset="-122"/>
              </a:rPr>
              <a:t>算法中的</a:t>
            </a:r>
            <a:r>
              <a:rPr lang="zh-CN" altLang="en-US" sz="1500" kern="0" dirty="0" smtClean="0">
                <a:solidFill>
                  <a:srgbClr val="FF0000"/>
                </a:solidFill>
                <a:latin typeface="微软雅黑" panose="020B0503020204020204" pitchFamily="34" charset="-122"/>
                <a:ea typeface="微软雅黑" panose="020B0503020204020204" pitchFamily="34" charset="-122"/>
              </a:rPr>
              <a:t>旋转</a:t>
            </a:r>
            <a:r>
              <a:rPr lang="zh-CN" altLang="en-US" sz="1500" kern="0" dirty="0">
                <a:solidFill>
                  <a:srgbClr val="FF0000"/>
                </a:solidFill>
                <a:latin typeface="微软雅黑" panose="020B0503020204020204" pitchFamily="34" charset="-122"/>
                <a:ea typeface="微软雅黑" panose="020B0503020204020204" pitchFamily="34" charset="-122"/>
              </a:rPr>
              <a:t>单元</a:t>
            </a:r>
            <a:r>
              <a:rPr lang="zh-CN" altLang="en-US" sz="1500" kern="0" dirty="0">
                <a:latin typeface="微软雅黑" panose="020B0503020204020204" pitchFamily="34" charset="-122"/>
                <a:ea typeface="微软雅黑" panose="020B0503020204020204" pitchFamily="34" charset="-122"/>
              </a:rPr>
              <a:t>替换乘法器，通过流水线加速实现路径延时减少</a:t>
            </a:r>
            <a:endParaRPr lang="en-US" altLang="zh-CN" sz="1500" kern="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500" kern="0" dirty="0" smtClean="0">
                <a:latin typeface="微软雅黑" panose="020B0503020204020204" pitchFamily="34" charset="-122"/>
                <a:ea typeface="微软雅黑" panose="020B0503020204020204" pitchFamily="34" charset="-122"/>
              </a:rPr>
              <a:t>算法推导，分析近似</a:t>
            </a:r>
            <a:r>
              <a:rPr lang="zh-CN" altLang="en-US" sz="1500" kern="0" dirty="0">
                <a:latin typeface="微软雅黑" panose="020B0503020204020204" pitchFamily="34" charset="-122"/>
                <a:ea typeface="微软雅黑" panose="020B0503020204020204" pitchFamily="34" charset="-122"/>
              </a:rPr>
              <a:t>噪声的引入，给出抑制噪声的</a:t>
            </a:r>
            <a:r>
              <a:rPr lang="zh-CN" altLang="en-US" sz="1500" kern="0" dirty="0">
                <a:solidFill>
                  <a:srgbClr val="FF0000"/>
                </a:solidFill>
                <a:latin typeface="微软雅黑" panose="020B0503020204020204" pitchFamily="34" charset="-122"/>
                <a:ea typeface="微软雅黑" panose="020B0503020204020204" pitchFamily="34" charset="-122"/>
              </a:rPr>
              <a:t>约束条件</a:t>
            </a:r>
            <a:endParaRPr lang="en-US" altLang="zh-CN" sz="1500" kern="0" dirty="0">
              <a:solidFill>
                <a:srgbClr val="FF0000"/>
              </a:solidFill>
              <a:latin typeface="微软雅黑" panose="020B0503020204020204" pitchFamily="34" charset="-122"/>
              <a:ea typeface="微软雅黑" panose="020B0503020204020204" pitchFamily="34" charset="-122"/>
            </a:endParaRPr>
          </a:p>
          <a:p>
            <a:pPr lvl="2">
              <a:spcBef>
                <a:spcPts val="1200"/>
              </a:spcBef>
              <a:spcAft>
                <a:spcPts val="1200"/>
              </a:spcAft>
            </a:pPr>
            <a:endParaRPr lang="en-US" altLang="zh-CN" sz="19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6894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229600" cy="787585"/>
          </a:xfrm>
        </p:spPr>
        <p:txBody>
          <a:bodyPr/>
          <a:lstStyle/>
          <a:p>
            <a:r>
              <a:rPr lang="zh-CN" altLang="en-US" sz="3600" dirty="0">
                <a:latin typeface="黑体" panose="02010609060101010101" pitchFamily="49" charset="-122"/>
                <a:ea typeface="黑体" panose="02010609060101010101" pitchFamily="49" charset="-122"/>
              </a:rPr>
              <a:t>实施方案</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系统构架</a:t>
            </a:r>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346834" y="1404181"/>
                <a:ext cx="7703471" cy="4506446"/>
              </a:xfrm>
            </p:spPr>
            <p:txBody>
              <a:bodyPr/>
              <a:lstStyle/>
              <a:p>
                <a:pPr lvl="1">
                  <a:spcBef>
                    <a:spcPts val="600"/>
                  </a:spcBef>
                  <a:spcAft>
                    <a:spcPts val="600"/>
                  </a:spcAft>
                </a:pPr>
                <a:r>
                  <a:rPr lang="zh-CN" altLang="en-US" sz="2500" kern="1200" dirty="0">
                    <a:latin typeface="微软雅黑" panose="020B0503020204020204" pitchFamily="34" charset="-122"/>
                    <a:ea typeface="微软雅黑" panose="020B0503020204020204" pitchFamily="34" charset="-122"/>
                  </a:rPr>
                  <a:t>相位累加</a:t>
                </a:r>
                <a:r>
                  <a:rPr lang="en-US" altLang="zh-CN" sz="2500" kern="1200" dirty="0">
                    <a:latin typeface="微软雅黑" panose="020B0503020204020204" pitchFamily="34" charset="-122"/>
                    <a:ea typeface="微软雅黑" panose="020B0503020204020204" pitchFamily="34" charset="-122"/>
                  </a:rPr>
                  <a:t>(PA)</a:t>
                </a:r>
              </a:p>
              <a:p>
                <a:pPr lvl="2">
                  <a:spcBef>
                    <a:spcPts val="1200"/>
                  </a:spcBef>
                  <a:spcAft>
                    <a:spcPts val="1200"/>
                  </a:spcAft>
                </a:pPr>
                <a:r>
                  <a:rPr lang="en-US" altLang="zh-CN" sz="1600" kern="1200" dirty="0">
                    <a:latin typeface="微软雅黑" panose="020B0503020204020204" pitchFamily="34" charset="-122"/>
                    <a:ea typeface="微软雅黑" panose="020B0503020204020204" pitchFamily="34" charset="-122"/>
                  </a:rPr>
                  <a:t>16 bit </a:t>
                </a:r>
                <a:r>
                  <a:rPr lang="zh-CN" altLang="en-US" sz="1600" kern="1200" dirty="0">
                    <a:latin typeface="微软雅黑" panose="020B0503020204020204" pitchFamily="34" charset="-122"/>
                    <a:ea typeface="微软雅黑" panose="020B0503020204020204" pitchFamily="34" charset="-122"/>
                  </a:rPr>
                  <a:t>累加器</a:t>
                </a:r>
                <a:endParaRPr lang="en-US" altLang="zh-CN" sz="1600" kern="12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500" kern="1200" dirty="0">
                    <a:latin typeface="微软雅黑" panose="020B0503020204020204" pitchFamily="34" charset="-122"/>
                    <a:ea typeface="微软雅黑" panose="020B0503020204020204" pitchFamily="34" charset="-122"/>
                  </a:rPr>
                  <a:t>相位压缩和编码</a:t>
                </a:r>
                <a:r>
                  <a:rPr lang="en-US" altLang="zh-CN" sz="2500" kern="1200" dirty="0">
                    <a:latin typeface="微软雅黑" panose="020B0503020204020204" pitchFamily="34" charset="-122"/>
                    <a:ea typeface="微软雅黑" panose="020B0503020204020204" pitchFamily="34" charset="-122"/>
                  </a:rPr>
                  <a:t>(PC)</a:t>
                </a:r>
              </a:p>
              <a:p>
                <a:pPr lvl="2">
                  <a:spcBef>
                    <a:spcPts val="1200"/>
                  </a:spcBef>
                  <a:spcAft>
                    <a:spcPts val="1200"/>
                  </a:spcAft>
                </a:pPr>
                <a:r>
                  <a:rPr lang="en-US" altLang="zh-CN" sz="1600" kern="1200" dirty="0" smtClean="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600" i="1" kern="1200">
                            <a:latin typeface="Cambria Math" panose="02040503050406030204" pitchFamily="18" charset="0"/>
                            <a:ea typeface="微软雅黑" panose="020B0503020204020204" pitchFamily="34" charset="-122"/>
                          </a:rPr>
                        </m:ctrlPr>
                      </m:fPr>
                      <m:num>
                        <m:r>
                          <a:rPr lang="en-US" altLang="zh-CN" sz="1600" kern="1200">
                            <a:latin typeface="Cambria Math" panose="02040503050406030204" pitchFamily="18" charset="0"/>
                            <a:ea typeface="微软雅黑" panose="020B0503020204020204" pitchFamily="34" charset="-122"/>
                          </a:rPr>
                          <m:t>1</m:t>
                        </m:r>
                      </m:num>
                      <m:den>
                        <m:r>
                          <a:rPr lang="en-US" altLang="zh-CN" sz="1600" kern="1200">
                            <a:latin typeface="Cambria Math" panose="02040503050406030204" pitchFamily="18" charset="0"/>
                            <a:ea typeface="微软雅黑" panose="020B0503020204020204" pitchFamily="34" charset="-122"/>
                          </a:rPr>
                          <m:t>4</m:t>
                        </m:r>
                      </m:den>
                    </m:f>
                    <m:r>
                      <a:rPr lang="zh-CN" altLang="en-US" sz="1600" kern="1200">
                        <a:latin typeface="Cambria Math" panose="02040503050406030204" pitchFamily="18" charset="0"/>
                        <a:ea typeface="微软雅黑" panose="020B0503020204020204" pitchFamily="34" charset="-122"/>
                      </a:rPr>
                      <m:t>𝜋</m:t>
                    </m:r>
                    <m:r>
                      <a:rPr lang="zh-CN" altLang="en-US" sz="1600" kern="1200">
                        <a:latin typeface="Cambria Math" panose="02040503050406030204" pitchFamily="18" charset="0"/>
                        <a:ea typeface="微软雅黑" panose="020B0503020204020204" pitchFamily="34" charset="-122"/>
                      </a:rPr>
                      <m:t>压缩方法</m:t>
                    </m:r>
                  </m:oMath>
                </a14:m>
                <a:r>
                  <a:rPr lang="en-US" altLang="zh-CN" sz="1600" kern="1200" dirty="0" smtClean="0">
                    <a:latin typeface="微软雅黑" panose="020B0503020204020204" pitchFamily="34" charset="-122"/>
                    <a:ea typeface="微软雅黑" panose="020B0503020204020204" pitchFamily="34" charset="-122"/>
                  </a:rPr>
                  <a:t>”</a:t>
                </a:r>
                <a:endParaRPr lang="en-US" altLang="zh-CN" sz="1600" kern="1200" dirty="0">
                  <a:latin typeface="微软雅黑" panose="020B0503020204020204" pitchFamily="34" charset="-122"/>
                  <a:ea typeface="微软雅黑" panose="020B0503020204020204" pitchFamily="34" charset="-122"/>
                </a:endParaRPr>
              </a:p>
              <a:p>
                <a:pPr lvl="1">
                  <a:spcBef>
                    <a:spcPts val="600"/>
                  </a:spcBef>
                  <a:spcAft>
                    <a:spcPts val="600"/>
                  </a:spcAft>
                </a:pPr>
                <a:r>
                  <a:rPr lang="zh-CN" altLang="en-US" sz="2500" kern="1200" dirty="0">
                    <a:latin typeface="微软雅黑" panose="020B0503020204020204" pitchFamily="34" charset="-122"/>
                    <a:ea typeface="微软雅黑" panose="020B0503020204020204" pitchFamily="34" charset="-122"/>
                  </a:rPr>
                  <a:t>相位</a:t>
                </a:r>
                <a:r>
                  <a:rPr lang="en-US" altLang="zh-CN" sz="2500" kern="1200" dirty="0">
                    <a:latin typeface="微软雅黑" panose="020B0503020204020204" pitchFamily="34" charset="-122"/>
                    <a:ea typeface="微软雅黑" panose="020B0503020204020204" pitchFamily="34" charset="-122"/>
                  </a:rPr>
                  <a:t>-</a:t>
                </a:r>
                <a:r>
                  <a:rPr lang="zh-CN" altLang="en-US" sz="2500" kern="1200" dirty="0">
                    <a:latin typeface="微软雅黑" panose="020B0503020204020204" pitchFamily="34" charset="-122"/>
                    <a:ea typeface="微软雅黑" panose="020B0503020204020204" pitchFamily="34" charset="-122"/>
                  </a:rPr>
                  <a:t>幅度转换</a:t>
                </a:r>
                <a:r>
                  <a:rPr lang="en-US" altLang="zh-CN" sz="2500" kern="1200" dirty="0">
                    <a:latin typeface="微软雅黑" panose="020B0503020204020204" pitchFamily="34" charset="-122"/>
                    <a:ea typeface="微软雅黑" panose="020B0503020204020204" pitchFamily="34" charset="-122"/>
                  </a:rPr>
                  <a:t>(PAC)</a:t>
                </a:r>
              </a:p>
              <a:p>
                <a:pPr lvl="2">
                  <a:spcBef>
                    <a:spcPts val="1200"/>
                  </a:spcBef>
                  <a:spcAft>
                    <a:spcPts val="1200"/>
                  </a:spcAft>
                </a:pPr>
                <a:r>
                  <a:rPr lang="zh-CN" altLang="en-US" sz="1600" kern="1200" dirty="0">
                    <a:solidFill>
                      <a:srgbClr val="FF0000"/>
                    </a:solidFill>
                    <a:latin typeface="微软雅黑" panose="020B0503020204020204" pitchFamily="34" charset="-122"/>
                    <a:ea typeface="微软雅黑" panose="020B0503020204020204" pitchFamily="34" charset="-122"/>
                  </a:rPr>
                  <a:t>地址查找：</a:t>
                </a:r>
                <a:r>
                  <a:rPr lang="zh-CN" altLang="en-US" sz="1600" kern="1200" dirty="0">
                    <a:latin typeface="微软雅黑" panose="020B0503020204020204" pitchFamily="34" charset="-122"/>
                    <a:ea typeface="微软雅黑" panose="020B0503020204020204" pitchFamily="34" charset="-122"/>
                  </a:rPr>
                  <a:t>引入了缩放因子</a:t>
                </a:r>
                <a:r>
                  <a:rPr lang="zh-CN" altLang="en-US" sz="1600" kern="1200" dirty="0" smtClean="0">
                    <a:latin typeface="微软雅黑" panose="020B0503020204020204" pitchFamily="34" charset="-122"/>
                    <a:ea typeface="微软雅黑" panose="020B0503020204020204" pitchFamily="34" charset="-122"/>
                  </a:rPr>
                  <a:t>，避免溢出出现</a:t>
                </a:r>
                <a:endParaRPr lang="en-US" altLang="zh-CN" sz="1600" kern="1200" dirty="0" smtClean="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kern="1200" dirty="0" smtClean="0">
                    <a:solidFill>
                      <a:srgbClr val="FF0000"/>
                    </a:solidFill>
                    <a:latin typeface="微软雅黑" panose="020B0503020204020204" pitchFamily="34" charset="-122"/>
                    <a:ea typeface="微软雅黑" panose="020B0503020204020204" pitchFamily="34" charset="-122"/>
                  </a:rPr>
                  <a:t>矩阵</a:t>
                </a:r>
                <a:r>
                  <a:rPr lang="zh-CN" altLang="en-US" sz="1600" kern="1200" dirty="0">
                    <a:solidFill>
                      <a:srgbClr val="FF0000"/>
                    </a:solidFill>
                    <a:latin typeface="微软雅黑" panose="020B0503020204020204" pitchFamily="34" charset="-122"/>
                    <a:ea typeface="微软雅黑" panose="020B0503020204020204" pitchFamily="34" charset="-122"/>
                  </a:rPr>
                  <a:t>旋转：</a:t>
                </a:r>
                <a:r>
                  <a:rPr lang="zh-CN" altLang="en-US" sz="1600" kern="1200" dirty="0">
                    <a:latin typeface="微软雅黑" panose="020B0503020204020204" pitchFamily="34" charset="-122"/>
                    <a:ea typeface="微软雅黑" panose="020B0503020204020204" pitchFamily="34" charset="-122"/>
                  </a:rPr>
                  <a:t>使用级联的旋转单元替代文献</a:t>
                </a:r>
                <a:r>
                  <a:rPr lang="en-US" altLang="zh-CN" sz="1600" kern="1200" baseline="30000" dirty="0">
                    <a:latin typeface="微软雅黑" panose="020B0503020204020204" pitchFamily="34" charset="-122"/>
                    <a:ea typeface="微软雅黑" panose="020B0503020204020204" pitchFamily="34" charset="-122"/>
                  </a:rPr>
                  <a:t>[5]</a:t>
                </a:r>
                <a:r>
                  <a:rPr lang="zh-CN" altLang="en-US" sz="1600" kern="1200" dirty="0">
                    <a:latin typeface="微软雅黑" panose="020B0503020204020204" pitchFamily="34" charset="-122"/>
                    <a:ea typeface="微软雅黑" panose="020B0503020204020204" pitchFamily="34" charset="-122"/>
                  </a:rPr>
                  <a:t>的乘法器，速度更快</a:t>
                </a:r>
                <a:endParaRPr lang="en-US" altLang="zh-CN" sz="1600" kern="1200" dirty="0">
                  <a:latin typeface="微软雅黑" panose="020B0503020204020204" pitchFamily="34" charset="-122"/>
                  <a:ea typeface="微软雅黑" panose="020B0503020204020204" pitchFamily="34" charset="-122"/>
                </a:endParaRPr>
              </a:p>
              <a:p>
                <a:pPr lvl="2">
                  <a:spcBef>
                    <a:spcPts val="1200"/>
                  </a:spcBef>
                  <a:spcAft>
                    <a:spcPts val="1200"/>
                  </a:spcAft>
                </a:pPr>
                <a:r>
                  <a:rPr lang="zh-CN" altLang="en-US" sz="1600" kern="1200" dirty="0">
                    <a:latin typeface="微软雅黑" panose="020B0503020204020204" pitchFamily="34" charset="-122"/>
                    <a:ea typeface="微软雅黑" panose="020B0503020204020204" pitchFamily="34" charset="-122"/>
                  </a:rPr>
                  <a:t>对称操作</a:t>
                </a:r>
                <a:endParaRPr lang="en-US" altLang="zh-CN" sz="1600" kern="1200" dirty="0">
                  <a:latin typeface="微软雅黑" panose="020B0503020204020204" pitchFamily="34" charset="-122"/>
                  <a:ea typeface="微软雅黑" panose="020B0503020204020204" pitchFamily="34" charset="-122"/>
                </a:endParaRPr>
              </a:p>
              <a:p>
                <a:endParaRPr lang="zh-CN" altLang="en-US" dirty="0"/>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346834" y="1404181"/>
                <a:ext cx="7703471" cy="4506446"/>
              </a:xfrm>
              <a:blipFill rotWithShape="0">
                <a:blip r:embed="rId3"/>
                <a:stretch>
                  <a:fillRect t="-2027"/>
                </a:stretch>
              </a:blipFill>
            </p:spPr>
            <p:txBody>
              <a:bodyPr/>
              <a:lstStyle/>
              <a:p>
                <a:r>
                  <a:rPr lang="zh-CN" altLang="en-US">
                    <a:noFill/>
                  </a:rPr>
                  <a:t> </a:t>
                </a:r>
              </a:p>
            </p:txBody>
          </p:sp>
        </mc:Fallback>
      </mc:AlternateContent>
      <p:sp>
        <p:nvSpPr>
          <p:cNvPr id="110"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8/17</a:t>
            </a:r>
          </a:p>
        </p:txBody>
      </p:sp>
      <p:grpSp>
        <p:nvGrpSpPr>
          <p:cNvPr id="4" name="组合 3"/>
          <p:cNvGrpSpPr/>
          <p:nvPr/>
        </p:nvGrpSpPr>
        <p:grpSpPr>
          <a:xfrm>
            <a:off x="4198569" y="787585"/>
            <a:ext cx="4605442" cy="3390900"/>
            <a:chOff x="4041079" y="860257"/>
            <a:chExt cx="4943797" cy="3640025"/>
          </a:xfrm>
        </p:grpSpPr>
        <p:pic>
          <p:nvPicPr>
            <p:cNvPr id="117" name="图片 116" descr="D:\毕设\大四下\lunwen\图片\DDS改进架构.png">
              <a:extLst>
                <a:ext uri="{FF2B5EF4-FFF2-40B4-BE49-F238E27FC236}">
                  <a16:creationId xmlns:a16="http://schemas.microsoft.com/office/drawing/2014/main" xmlns="" id="{3EDD7146-5C7E-429D-8FC3-A0A66DD752D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41079" y="860257"/>
              <a:ext cx="4943797" cy="3640025"/>
            </a:xfrm>
            <a:prstGeom prst="rect">
              <a:avLst/>
            </a:prstGeom>
            <a:noFill/>
            <a:ln>
              <a:noFill/>
            </a:ln>
          </p:spPr>
        </p:pic>
        <p:sp>
          <p:nvSpPr>
            <p:cNvPr id="3" name="矩形 2"/>
            <p:cNvSpPr/>
            <p:nvPr/>
          </p:nvSpPr>
          <p:spPr>
            <a:xfrm>
              <a:off x="4688681" y="3161637"/>
              <a:ext cx="903238" cy="9341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888831" y="3161637"/>
              <a:ext cx="903238" cy="9341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367808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229600" cy="787585"/>
          </a:xfrm>
        </p:spPr>
        <p:txBody>
          <a:bodyPr/>
          <a:lstStyle/>
          <a:p>
            <a:r>
              <a:rPr lang="zh-CN" altLang="en-US" sz="3600" dirty="0">
                <a:latin typeface="黑体" panose="02010609060101010101" pitchFamily="49" charset="-122"/>
                <a:ea typeface="黑体" panose="02010609060101010101" pitchFamily="49" charset="-122"/>
              </a:rPr>
              <a:t>实施方案</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查找表压缩 </a:t>
            </a:r>
            <a:r>
              <a:rPr lang="en-US" altLang="zh-CN" sz="3600" dirty="0">
                <a:latin typeface="黑体" panose="02010609060101010101" pitchFamily="49" charset="-122"/>
                <a:ea typeface="黑体" panose="02010609060101010101" pitchFamily="49" charset="-122"/>
              </a:rPr>
              <a:t>&amp; </a:t>
            </a:r>
            <a:r>
              <a:rPr lang="zh-CN" altLang="en-US" sz="3600" dirty="0">
                <a:latin typeface="黑体" panose="02010609060101010101" pitchFamily="49" charset="-122"/>
                <a:ea typeface="黑体" panose="02010609060101010101" pitchFamily="49" charset="-122"/>
              </a:rPr>
              <a:t>角度旋转</a:t>
            </a:r>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355999" y="1045693"/>
                <a:ext cx="4318729" cy="2224644"/>
              </a:xfrm>
            </p:spPr>
            <p:txBody>
              <a:bodyPr/>
              <a:lstStyle/>
              <a:p>
                <a:pPr lvl="1">
                  <a:spcBef>
                    <a:spcPts val="600"/>
                  </a:spcBef>
                  <a:spcAft>
                    <a:spcPts val="600"/>
                  </a:spcAft>
                </a:pPr>
                <a:r>
                  <a:rPr lang="en-US" altLang="zh-CN" sz="2400" kern="12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400" i="1" kern="1200">
                            <a:latin typeface="Cambria Math" panose="02040503050406030204" pitchFamily="18" charset="0"/>
                            <a:ea typeface="微软雅黑" panose="020B0503020204020204" pitchFamily="34" charset="-122"/>
                          </a:rPr>
                        </m:ctrlPr>
                      </m:fPr>
                      <m:num>
                        <m:r>
                          <a:rPr lang="en-US" altLang="zh-CN" sz="2400" kern="1200">
                            <a:latin typeface="Cambria Math" panose="02040503050406030204" pitchFamily="18" charset="0"/>
                            <a:ea typeface="微软雅黑" panose="020B0503020204020204" pitchFamily="34" charset="-122"/>
                          </a:rPr>
                          <m:t>1</m:t>
                        </m:r>
                      </m:num>
                      <m:den>
                        <m:r>
                          <a:rPr lang="en-US" altLang="zh-CN" sz="2400" kern="1200">
                            <a:latin typeface="Cambria Math" panose="02040503050406030204" pitchFamily="18" charset="0"/>
                            <a:ea typeface="微软雅黑" panose="020B0503020204020204" pitchFamily="34" charset="-122"/>
                          </a:rPr>
                          <m:t>4</m:t>
                        </m:r>
                      </m:den>
                    </m:f>
                    <m:r>
                      <a:rPr lang="zh-CN" altLang="en-US" sz="2400" kern="1200">
                        <a:latin typeface="Cambria Math" panose="02040503050406030204" pitchFamily="18" charset="0"/>
                        <a:ea typeface="微软雅黑" panose="020B0503020204020204" pitchFamily="34" charset="-122"/>
                      </a:rPr>
                      <m:t>𝜋</m:t>
                    </m:r>
                    <m:r>
                      <a:rPr lang="zh-CN" altLang="en-US" sz="2400" kern="1200">
                        <a:latin typeface="Cambria Math" panose="02040503050406030204" pitchFamily="18" charset="0"/>
                        <a:ea typeface="微软雅黑" panose="020B0503020204020204" pitchFamily="34" charset="-122"/>
                      </a:rPr>
                      <m:t>压缩方法</m:t>
                    </m:r>
                  </m:oMath>
                </a14:m>
                <a:r>
                  <a:rPr lang="en-US" altLang="zh-CN" sz="2400" kern="1200" dirty="0">
                    <a:latin typeface="微软雅黑" panose="020B0503020204020204" pitchFamily="34" charset="-122"/>
                    <a:ea typeface="微软雅黑" panose="020B0503020204020204" pitchFamily="34" charset="-122"/>
                  </a:rPr>
                  <a:t>”</a:t>
                </a:r>
              </a:p>
              <a:p>
                <a:pPr lvl="2">
                  <a:spcBef>
                    <a:spcPts val="300"/>
                  </a:spcBef>
                  <a:spcAft>
                    <a:spcPts val="300"/>
                  </a:spcAft>
                </a:pPr>
                <a:r>
                  <a:rPr lang="zh-CN" altLang="en-US" sz="1600" kern="1200" dirty="0">
                    <a:latin typeface="微软雅黑" panose="020B0503020204020204" pitchFamily="34" charset="-122"/>
                    <a:ea typeface="微软雅黑" panose="020B0503020204020204" pitchFamily="34" charset="-122"/>
                  </a:rPr>
                  <a:t>将相位从 </a:t>
                </a:r>
                <a:r>
                  <a:rPr lang="en-US" altLang="zh-CN" sz="1600" kern="1200" dirty="0">
                    <a:latin typeface="微软雅黑" panose="020B0503020204020204" pitchFamily="34" charset="-122"/>
                    <a:ea typeface="微软雅黑" panose="020B0503020204020204" pitchFamily="34" charset="-122"/>
                  </a:rPr>
                  <a:t>(0, 2</a:t>
                </a:r>
                <a14:m>
                  <m:oMath xmlns:m="http://schemas.openxmlformats.org/officeDocument/2006/math">
                    <m:r>
                      <a:rPr lang="zh-CN" altLang="en-US" sz="1600" kern="1200">
                        <a:latin typeface="Cambria Math" panose="02040503050406030204" pitchFamily="18" charset="0"/>
                        <a:ea typeface="微软雅黑" panose="020B0503020204020204" pitchFamily="34" charset="-122"/>
                      </a:rPr>
                      <m:t>𝜋</m:t>
                    </m:r>
                  </m:oMath>
                </a14:m>
                <a:r>
                  <a:rPr lang="en-US" altLang="zh-CN" sz="1600" kern="1200" dirty="0">
                    <a:latin typeface="微软雅黑" panose="020B0503020204020204" pitchFamily="34" charset="-122"/>
                    <a:ea typeface="微软雅黑" panose="020B0503020204020204" pitchFamily="34" charset="-122"/>
                  </a:rPr>
                  <a:t>) </a:t>
                </a:r>
                <a:r>
                  <a:rPr lang="zh-CN" altLang="en-US" sz="1600" kern="1200" dirty="0">
                    <a:latin typeface="微软雅黑" panose="020B0503020204020204" pitchFamily="34" charset="-122"/>
                    <a:ea typeface="微软雅黑" panose="020B0503020204020204" pitchFamily="34" charset="-122"/>
                  </a:rPr>
                  <a:t>映射到 </a:t>
                </a:r>
                <a:r>
                  <a:rPr lang="en-US" altLang="zh-CN" sz="1600" kern="1200" dirty="0">
                    <a:latin typeface="微软雅黑" panose="020B0503020204020204" pitchFamily="34" charset="-122"/>
                    <a:ea typeface="微软雅黑" panose="020B0503020204020204" pitchFamily="34" charset="-122"/>
                  </a:rPr>
                  <a:t>(0, </a:t>
                </a:r>
                <a14:m>
                  <m:oMath xmlns:m="http://schemas.openxmlformats.org/officeDocument/2006/math">
                    <m:f>
                      <m:fPr>
                        <m:ctrlPr>
                          <a:rPr lang="en-US" altLang="zh-CN" sz="1600" i="1" kern="1200">
                            <a:latin typeface="Cambria Math" panose="02040503050406030204" pitchFamily="18" charset="0"/>
                            <a:ea typeface="微软雅黑" panose="020B0503020204020204" pitchFamily="34" charset="-122"/>
                          </a:rPr>
                        </m:ctrlPr>
                      </m:fPr>
                      <m:num>
                        <m:r>
                          <a:rPr lang="en-US" altLang="zh-CN" sz="1600" kern="1200">
                            <a:latin typeface="Cambria Math" panose="02040503050406030204" pitchFamily="18" charset="0"/>
                            <a:ea typeface="微软雅黑" panose="020B0503020204020204" pitchFamily="34" charset="-122"/>
                          </a:rPr>
                          <m:t>1</m:t>
                        </m:r>
                      </m:num>
                      <m:den>
                        <m:r>
                          <a:rPr lang="en-US" altLang="zh-CN" sz="1600" kern="1200">
                            <a:latin typeface="Cambria Math" panose="02040503050406030204" pitchFamily="18" charset="0"/>
                            <a:ea typeface="微软雅黑" panose="020B0503020204020204" pitchFamily="34" charset="-122"/>
                          </a:rPr>
                          <m:t>4</m:t>
                        </m:r>
                      </m:den>
                    </m:f>
                    <m:r>
                      <a:rPr lang="zh-CN" altLang="en-US" sz="1600" kern="1200">
                        <a:latin typeface="Cambria Math" panose="02040503050406030204" pitchFamily="18" charset="0"/>
                        <a:ea typeface="微软雅黑" panose="020B0503020204020204" pitchFamily="34" charset="-122"/>
                      </a:rPr>
                      <m:t>𝜋</m:t>
                    </m:r>
                  </m:oMath>
                </a14:m>
                <a:r>
                  <a:rPr lang="en-US" altLang="zh-CN" sz="1600" kern="1200" dirty="0">
                    <a:latin typeface="微软雅黑" panose="020B0503020204020204" pitchFamily="34" charset="-122"/>
                    <a:ea typeface="微软雅黑" panose="020B0503020204020204" pitchFamily="34" charset="-122"/>
                  </a:rPr>
                  <a:t>)</a:t>
                </a:r>
              </a:p>
              <a:p>
                <a:pPr lvl="3">
                  <a:spcBef>
                    <a:spcPts val="300"/>
                  </a:spcBef>
                  <a:spcAft>
                    <a:spcPts val="300"/>
                  </a:spcAft>
                </a:pPr>
                <a:r>
                  <a:rPr lang="zh-CN" altLang="en-US" sz="1300" kern="1200" dirty="0" smtClean="0">
                    <a:latin typeface="微软雅黑" panose="020B0503020204020204" pitchFamily="34" charset="-122"/>
                    <a:ea typeface="微软雅黑" panose="020B0503020204020204" pitchFamily="34" charset="-122"/>
                  </a:rPr>
                  <a:t>存储器地址节省</a:t>
                </a:r>
                <a:r>
                  <a:rPr lang="en-US" altLang="zh-CN" sz="1300" kern="1200" dirty="0" smtClean="0">
                    <a:latin typeface="微软雅黑" panose="020B0503020204020204" pitchFamily="34" charset="-122"/>
                    <a:ea typeface="微软雅黑" panose="020B0503020204020204" pitchFamily="34" charset="-122"/>
                  </a:rPr>
                  <a:t>3bits</a:t>
                </a:r>
                <a:endParaRPr lang="en-US" altLang="zh-CN" sz="1300" kern="1200" dirty="0">
                  <a:latin typeface="微软雅黑" panose="020B0503020204020204" pitchFamily="34" charset="-122"/>
                  <a:ea typeface="微软雅黑" panose="020B0503020204020204" pitchFamily="34" charset="-122"/>
                </a:endParaRPr>
              </a:p>
              <a:p>
                <a:pPr lvl="2">
                  <a:spcBef>
                    <a:spcPts val="300"/>
                  </a:spcBef>
                  <a:spcAft>
                    <a:spcPts val="300"/>
                  </a:spcAft>
                </a:pPr>
                <a:r>
                  <a:rPr lang="en-US" altLang="zh-CN" sz="1600" kern="1200" dirty="0" smtClean="0">
                    <a:latin typeface="微软雅黑" panose="020B0503020204020204" pitchFamily="34" charset="-122"/>
                    <a:ea typeface="微软雅黑" panose="020B0503020204020204" pitchFamily="34" charset="-122"/>
                  </a:rPr>
                  <a:t>PC</a:t>
                </a:r>
                <a:r>
                  <a:rPr lang="zh-CN" altLang="en-US" sz="1600" kern="1200" dirty="0" smtClean="0">
                    <a:latin typeface="微软雅黑" panose="020B0503020204020204" pitchFamily="34" charset="-122"/>
                    <a:ea typeface="微软雅黑" panose="020B0503020204020204" pitchFamily="34" charset="-122"/>
                  </a:rPr>
                  <a:t>索引的分配</a:t>
                </a:r>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355999" y="1045693"/>
                <a:ext cx="4318729" cy="2224644"/>
              </a:xfrm>
              <a:blipFill rotWithShape="0">
                <a:blip r:embed="rId3"/>
                <a:stretch>
                  <a:fillRect t="-824"/>
                </a:stretch>
              </a:blipFill>
            </p:spPr>
            <p:txBody>
              <a:bodyPr/>
              <a:lstStyle/>
              <a:p>
                <a:r>
                  <a:rPr lang="zh-CN" altLang="en-US">
                    <a:noFill/>
                  </a:rPr>
                  <a:t> </a:t>
                </a:r>
              </a:p>
            </p:txBody>
          </p:sp>
        </mc:Fallback>
      </mc:AlternateContent>
      <p:graphicFrame>
        <p:nvGraphicFramePr>
          <p:cNvPr id="164" name="表格 163"/>
          <p:cNvGraphicFramePr>
            <a:graphicFrameLocks noGrp="1"/>
          </p:cNvGraphicFramePr>
          <p:nvPr>
            <p:extLst>
              <p:ext uri="{D42A27DB-BD31-4B8C-83A1-F6EECF244321}">
                <p14:modId xmlns:p14="http://schemas.microsoft.com/office/powerpoint/2010/main" val="977857362"/>
              </p:ext>
            </p:extLst>
          </p:nvPr>
        </p:nvGraphicFramePr>
        <p:xfrm>
          <a:off x="5251596" y="2500088"/>
          <a:ext cx="3694305" cy="301692"/>
        </p:xfrm>
        <a:graphic>
          <a:graphicData uri="http://schemas.openxmlformats.org/drawingml/2006/table">
            <a:tbl>
              <a:tblPr firstRow="1" bandRow="1">
                <a:tableStyleId>{5C22544A-7EE6-4342-B048-85BDC9FD1C3A}</a:tableStyleId>
              </a:tblPr>
              <a:tblGrid>
                <a:gridCol w="369345">
                  <a:extLst>
                    <a:ext uri="{9D8B030D-6E8A-4147-A177-3AD203B41FA5}">
                      <a16:colId xmlns:a16="http://schemas.microsoft.com/office/drawing/2014/main" xmlns="" val="20000"/>
                    </a:ext>
                  </a:extLst>
                </a:gridCol>
                <a:gridCol w="369345">
                  <a:extLst>
                    <a:ext uri="{9D8B030D-6E8A-4147-A177-3AD203B41FA5}">
                      <a16:colId xmlns:a16="http://schemas.microsoft.com/office/drawing/2014/main" xmlns="" val="20001"/>
                    </a:ext>
                  </a:extLst>
                </a:gridCol>
                <a:gridCol w="369345">
                  <a:extLst>
                    <a:ext uri="{9D8B030D-6E8A-4147-A177-3AD203B41FA5}">
                      <a16:colId xmlns:a16="http://schemas.microsoft.com/office/drawing/2014/main" xmlns="" val="20002"/>
                    </a:ext>
                  </a:extLst>
                </a:gridCol>
                <a:gridCol w="369345">
                  <a:extLst>
                    <a:ext uri="{9D8B030D-6E8A-4147-A177-3AD203B41FA5}">
                      <a16:colId xmlns:a16="http://schemas.microsoft.com/office/drawing/2014/main" xmlns="" val="20003"/>
                    </a:ext>
                  </a:extLst>
                </a:gridCol>
                <a:gridCol w="369345">
                  <a:extLst>
                    <a:ext uri="{9D8B030D-6E8A-4147-A177-3AD203B41FA5}">
                      <a16:colId xmlns:a16="http://schemas.microsoft.com/office/drawing/2014/main" xmlns="" val="20004"/>
                    </a:ext>
                  </a:extLst>
                </a:gridCol>
                <a:gridCol w="369345">
                  <a:extLst>
                    <a:ext uri="{9D8B030D-6E8A-4147-A177-3AD203B41FA5}">
                      <a16:colId xmlns:a16="http://schemas.microsoft.com/office/drawing/2014/main" xmlns="" val="20005"/>
                    </a:ext>
                  </a:extLst>
                </a:gridCol>
                <a:gridCol w="369345">
                  <a:extLst>
                    <a:ext uri="{9D8B030D-6E8A-4147-A177-3AD203B41FA5}">
                      <a16:colId xmlns:a16="http://schemas.microsoft.com/office/drawing/2014/main" xmlns="" val="20006"/>
                    </a:ext>
                  </a:extLst>
                </a:gridCol>
                <a:gridCol w="369345">
                  <a:extLst>
                    <a:ext uri="{9D8B030D-6E8A-4147-A177-3AD203B41FA5}">
                      <a16:colId xmlns:a16="http://schemas.microsoft.com/office/drawing/2014/main" xmlns="" val="20007"/>
                    </a:ext>
                  </a:extLst>
                </a:gridCol>
                <a:gridCol w="355483">
                  <a:extLst>
                    <a:ext uri="{9D8B030D-6E8A-4147-A177-3AD203B41FA5}">
                      <a16:colId xmlns:a16="http://schemas.microsoft.com/office/drawing/2014/main" xmlns="" val="20008"/>
                    </a:ext>
                  </a:extLst>
                </a:gridCol>
                <a:gridCol w="384062">
                  <a:extLst>
                    <a:ext uri="{9D8B030D-6E8A-4147-A177-3AD203B41FA5}">
                      <a16:colId xmlns:a16="http://schemas.microsoft.com/office/drawing/2014/main" xmlns="" val="20009"/>
                    </a:ext>
                  </a:extLst>
                </a:gridCol>
              </a:tblGrid>
              <a:tr h="301692">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l" defTabSz="685800" rtl="0" eaLnBrk="1" latinLnBrk="0" hangingPunct="1"/>
                      <a:endParaRPr lang="zh-CN" altLang="en-US" sz="1100" b="1" kern="1200" dirty="0">
                        <a:solidFill>
                          <a:schemeClr val="lt1"/>
                        </a:solidFill>
                        <a:latin typeface="+mn-lt"/>
                        <a:ea typeface="+mn-ea"/>
                        <a:cs typeface="+mn-cs"/>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l" defTabSz="685800" rtl="0" eaLnBrk="1" latinLnBrk="0" hangingPunct="1"/>
                      <a:endParaRPr lang="zh-CN" altLang="en-US" sz="1100" b="1" kern="1200" dirty="0">
                        <a:solidFill>
                          <a:schemeClr val="lt1"/>
                        </a:solidFill>
                        <a:latin typeface="+mn-lt"/>
                        <a:ea typeface="+mn-ea"/>
                        <a:cs typeface="+mn-cs"/>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1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zh-CN" altLang="en-US" sz="1300" dirty="0"/>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bl>
          </a:graphicData>
        </a:graphic>
      </p:graphicFrame>
      <p:grpSp>
        <p:nvGrpSpPr>
          <p:cNvPr id="165" name="组合 164"/>
          <p:cNvGrpSpPr/>
          <p:nvPr/>
        </p:nvGrpSpPr>
        <p:grpSpPr>
          <a:xfrm>
            <a:off x="5241983" y="2862626"/>
            <a:ext cx="3726623" cy="414607"/>
            <a:chOff x="824759" y="5437291"/>
            <a:chExt cx="3670888" cy="408405"/>
          </a:xfrm>
        </p:grpSpPr>
        <p:sp>
          <p:nvSpPr>
            <p:cNvPr id="166" name="左大括号 165"/>
            <p:cNvSpPr/>
            <p:nvPr/>
          </p:nvSpPr>
          <p:spPr>
            <a:xfrm rot="16200000">
              <a:off x="1312425" y="4967828"/>
              <a:ext cx="135371" cy="1074297"/>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左大括号 166"/>
            <p:cNvSpPr/>
            <p:nvPr/>
          </p:nvSpPr>
          <p:spPr>
            <a:xfrm rot="16200000">
              <a:off x="2405224" y="4967529"/>
              <a:ext cx="135372" cy="1074897"/>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左大括号 167"/>
            <p:cNvSpPr/>
            <p:nvPr/>
          </p:nvSpPr>
          <p:spPr>
            <a:xfrm rot="16200000">
              <a:off x="3680057" y="4786746"/>
              <a:ext cx="135373" cy="1438969"/>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文本框 168"/>
            <p:cNvSpPr txBox="1"/>
            <p:nvPr/>
          </p:nvSpPr>
          <p:spPr>
            <a:xfrm>
              <a:off x="824759" y="5566048"/>
              <a:ext cx="1092499" cy="272855"/>
            </a:xfrm>
            <a:prstGeom prst="rect">
              <a:avLst/>
            </a:prstGeom>
            <a:noFill/>
          </p:spPr>
          <p:txBody>
            <a:bodyPr wrap="square" rtlCol="0">
              <a:spAutoFit/>
            </a:bodyPr>
            <a:lstStyle/>
            <a:p>
              <a:pPr algn="ctr">
                <a:spcAft>
                  <a:spcPts val="300"/>
                </a:spcAft>
              </a:pPr>
              <a:r>
                <a:rPr lang="zh-CN" altLang="en-US" sz="1200" dirty="0">
                  <a:latin typeface="Cambria Math" panose="02040503050406030204" pitchFamily="18" charset="0"/>
                </a:rPr>
                <a:t>对称索引</a:t>
              </a:r>
              <a:endParaRPr lang="zh-CN" altLang="en-US" sz="1000" dirty="0"/>
            </a:p>
          </p:txBody>
        </p:sp>
        <p:sp>
          <p:nvSpPr>
            <p:cNvPr id="170" name="文本框 169"/>
            <p:cNvSpPr txBox="1"/>
            <p:nvPr/>
          </p:nvSpPr>
          <p:spPr>
            <a:xfrm>
              <a:off x="1934872" y="5566047"/>
              <a:ext cx="1075485" cy="276999"/>
            </a:xfrm>
            <a:prstGeom prst="rect">
              <a:avLst/>
            </a:prstGeom>
            <a:noFill/>
          </p:spPr>
          <p:txBody>
            <a:bodyPr wrap="square" rtlCol="0">
              <a:spAutoFit/>
            </a:bodyPr>
            <a:lstStyle/>
            <a:p>
              <a:pPr algn="ctr">
                <a:spcAft>
                  <a:spcPts val="300"/>
                </a:spcAft>
              </a:pPr>
              <a:r>
                <a:rPr lang="zh-CN" altLang="en-US" sz="1200" dirty="0">
                  <a:latin typeface="Cambria Math" panose="02040503050406030204" pitchFamily="18" charset="0"/>
                </a:rPr>
                <a:t>查找表索引</a:t>
              </a:r>
            </a:p>
          </p:txBody>
        </p:sp>
        <p:sp>
          <p:nvSpPr>
            <p:cNvPr id="171" name="文本框 170"/>
            <p:cNvSpPr txBox="1"/>
            <p:nvPr/>
          </p:nvSpPr>
          <p:spPr>
            <a:xfrm>
              <a:off x="3027974" y="5568697"/>
              <a:ext cx="1467673" cy="276999"/>
            </a:xfrm>
            <a:prstGeom prst="rect">
              <a:avLst/>
            </a:prstGeom>
            <a:noFill/>
          </p:spPr>
          <p:txBody>
            <a:bodyPr wrap="square" rtlCol="0">
              <a:spAutoFit/>
            </a:bodyPr>
            <a:lstStyle/>
            <a:p>
              <a:pPr algn="ctr">
                <a:spcAft>
                  <a:spcPts val="300"/>
                </a:spcAft>
              </a:pPr>
              <a:r>
                <a:rPr lang="zh-CN" altLang="en-US" sz="1200" dirty="0">
                  <a:latin typeface="Cambria Math" panose="02040503050406030204" pitchFamily="18" charset="0"/>
                </a:rPr>
                <a:t>旋转索引</a:t>
              </a:r>
            </a:p>
          </p:txBody>
        </p:sp>
      </p:grpSp>
      <p:sp>
        <p:nvSpPr>
          <p:cNvPr id="180" name="文本框 179"/>
          <p:cNvSpPr txBox="1"/>
          <p:nvPr/>
        </p:nvSpPr>
        <p:spPr>
          <a:xfrm>
            <a:off x="4348602" y="2405041"/>
            <a:ext cx="1219042" cy="523220"/>
          </a:xfrm>
          <a:prstGeom prst="rect">
            <a:avLst/>
          </a:prstGeom>
          <a:noFill/>
        </p:spPr>
        <p:txBody>
          <a:bodyPr wrap="square" rtlCol="0">
            <a:spAutoFit/>
          </a:bodyPr>
          <a:lstStyle/>
          <a:p>
            <a:pPr algn="ctr"/>
            <a:r>
              <a:rPr lang="en-US" altLang="zh-CN" sz="1400" dirty="0"/>
              <a:t>Index</a:t>
            </a:r>
          </a:p>
          <a:p>
            <a:pPr algn="ctr"/>
            <a:r>
              <a:rPr lang="en-US" altLang="zh-CN" sz="1400" dirty="0"/>
              <a:t>(PC)</a:t>
            </a:r>
            <a:endParaRPr lang="zh-CN" altLang="en-US" sz="1400" dirty="0"/>
          </a:p>
        </p:txBody>
      </p:sp>
      <p:sp>
        <p:nvSpPr>
          <p:cNvPr id="110" name="页脚占位符 4"/>
          <p:cNvSpPr>
            <a:spLocks noGrp="1"/>
          </p:cNvSpPr>
          <p:nvPr>
            <p:ph type="ftr" sz="quarter" idx="4294967295"/>
          </p:nvPr>
        </p:nvSpPr>
        <p:spPr>
          <a:xfrm>
            <a:off x="3048000" y="6527223"/>
            <a:ext cx="2895600" cy="476250"/>
          </a:xfrm>
          <a:prstGeom prst="rect">
            <a:avLst/>
          </a:prstGeom>
        </p:spPr>
        <p:txBody>
          <a:bodyPr/>
          <a:lstStyle/>
          <a:p>
            <a:pPr algn="ctr"/>
            <a:r>
              <a:rPr lang="en-US" altLang="zh-CN" sz="1200" dirty="0">
                <a:solidFill>
                  <a:srgbClr val="000000"/>
                </a:solidFill>
              </a:rPr>
              <a:t>9/17</a:t>
            </a:r>
          </a:p>
        </p:txBody>
      </p:sp>
      <p:graphicFrame>
        <p:nvGraphicFramePr>
          <p:cNvPr id="203" name="表格 202"/>
          <p:cNvGraphicFramePr>
            <a:graphicFrameLocks noGrp="1"/>
          </p:cNvGraphicFramePr>
          <p:nvPr>
            <p:extLst>
              <p:ext uri="{D42A27DB-BD31-4B8C-83A1-F6EECF244321}">
                <p14:modId xmlns:p14="http://schemas.microsoft.com/office/powerpoint/2010/main" val="102107384"/>
              </p:ext>
            </p:extLst>
          </p:nvPr>
        </p:nvGraphicFramePr>
        <p:xfrm>
          <a:off x="5251596" y="1335549"/>
          <a:ext cx="3694305" cy="301692"/>
        </p:xfrm>
        <a:graphic>
          <a:graphicData uri="http://schemas.openxmlformats.org/drawingml/2006/table">
            <a:tbl>
              <a:tblPr firstRow="1" bandRow="1">
                <a:tableStyleId>{5C22544A-7EE6-4342-B048-85BDC9FD1C3A}</a:tableStyleId>
              </a:tblPr>
              <a:tblGrid>
                <a:gridCol w="369345">
                  <a:extLst>
                    <a:ext uri="{9D8B030D-6E8A-4147-A177-3AD203B41FA5}">
                      <a16:colId xmlns:a16="http://schemas.microsoft.com/office/drawing/2014/main" xmlns="" val="20000"/>
                    </a:ext>
                  </a:extLst>
                </a:gridCol>
                <a:gridCol w="369345">
                  <a:extLst>
                    <a:ext uri="{9D8B030D-6E8A-4147-A177-3AD203B41FA5}">
                      <a16:colId xmlns:a16="http://schemas.microsoft.com/office/drawing/2014/main" xmlns="" val="20001"/>
                    </a:ext>
                  </a:extLst>
                </a:gridCol>
                <a:gridCol w="369345">
                  <a:extLst>
                    <a:ext uri="{9D8B030D-6E8A-4147-A177-3AD203B41FA5}">
                      <a16:colId xmlns:a16="http://schemas.microsoft.com/office/drawing/2014/main" xmlns="" val="20002"/>
                    </a:ext>
                  </a:extLst>
                </a:gridCol>
                <a:gridCol w="369345">
                  <a:extLst>
                    <a:ext uri="{9D8B030D-6E8A-4147-A177-3AD203B41FA5}">
                      <a16:colId xmlns:a16="http://schemas.microsoft.com/office/drawing/2014/main" xmlns="" val="20003"/>
                    </a:ext>
                  </a:extLst>
                </a:gridCol>
                <a:gridCol w="369345">
                  <a:extLst>
                    <a:ext uri="{9D8B030D-6E8A-4147-A177-3AD203B41FA5}">
                      <a16:colId xmlns:a16="http://schemas.microsoft.com/office/drawing/2014/main" xmlns="" val="20004"/>
                    </a:ext>
                  </a:extLst>
                </a:gridCol>
                <a:gridCol w="369345">
                  <a:extLst>
                    <a:ext uri="{9D8B030D-6E8A-4147-A177-3AD203B41FA5}">
                      <a16:colId xmlns:a16="http://schemas.microsoft.com/office/drawing/2014/main" xmlns="" val="20005"/>
                    </a:ext>
                  </a:extLst>
                </a:gridCol>
                <a:gridCol w="369345">
                  <a:extLst>
                    <a:ext uri="{9D8B030D-6E8A-4147-A177-3AD203B41FA5}">
                      <a16:colId xmlns:a16="http://schemas.microsoft.com/office/drawing/2014/main" xmlns="" val="20006"/>
                    </a:ext>
                  </a:extLst>
                </a:gridCol>
                <a:gridCol w="369345">
                  <a:extLst>
                    <a:ext uri="{9D8B030D-6E8A-4147-A177-3AD203B41FA5}">
                      <a16:colId xmlns:a16="http://schemas.microsoft.com/office/drawing/2014/main" xmlns="" val="20007"/>
                    </a:ext>
                  </a:extLst>
                </a:gridCol>
                <a:gridCol w="355483">
                  <a:extLst>
                    <a:ext uri="{9D8B030D-6E8A-4147-A177-3AD203B41FA5}">
                      <a16:colId xmlns:a16="http://schemas.microsoft.com/office/drawing/2014/main" xmlns="" val="20008"/>
                    </a:ext>
                  </a:extLst>
                </a:gridCol>
                <a:gridCol w="384062">
                  <a:extLst>
                    <a:ext uri="{9D8B030D-6E8A-4147-A177-3AD203B41FA5}">
                      <a16:colId xmlns:a16="http://schemas.microsoft.com/office/drawing/2014/main" xmlns="" val="20009"/>
                    </a:ext>
                  </a:extLst>
                </a:gridCol>
              </a:tblGrid>
              <a:tr h="301692">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1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endParaRPr lang="zh-CN" altLang="en-US" sz="1300" dirty="0">
                        <a:solidFill>
                          <a:schemeClr val="bg1"/>
                        </a:solidFill>
                      </a:endParaRPr>
                    </a:p>
                  </a:txBody>
                  <a:tcPr marL="92828" marR="92828" marT="46415" marB="464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xmlns="" val="10000"/>
                  </a:ext>
                </a:extLst>
              </a:tr>
            </a:tbl>
          </a:graphicData>
        </a:graphic>
      </p:graphicFrame>
      <p:grpSp>
        <p:nvGrpSpPr>
          <p:cNvPr id="206" name="组合 205"/>
          <p:cNvGrpSpPr/>
          <p:nvPr/>
        </p:nvGrpSpPr>
        <p:grpSpPr>
          <a:xfrm>
            <a:off x="5245444" y="1700132"/>
            <a:ext cx="3723163" cy="418590"/>
            <a:chOff x="828168" y="5437290"/>
            <a:chExt cx="3667479" cy="412329"/>
          </a:xfrm>
        </p:grpSpPr>
        <p:sp>
          <p:nvSpPr>
            <p:cNvPr id="207" name="左大括号 206"/>
            <p:cNvSpPr/>
            <p:nvPr/>
          </p:nvSpPr>
          <p:spPr>
            <a:xfrm rot="16200000">
              <a:off x="1312426" y="4967827"/>
              <a:ext cx="135371" cy="1074298"/>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左大括号 207"/>
            <p:cNvSpPr/>
            <p:nvPr/>
          </p:nvSpPr>
          <p:spPr>
            <a:xfrm rot="16200000">
              <a:off x="2406680" y="4968984"/>
              <a:ext cx="135372" cy="1071988"/>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左大括号 208"/>
            <p:cNvSpPr/>
            <p:nvPr/>
          </p:nvSpPr>
          <p:spPr>
            <a:xfrm rot="16200000">
              <a:off x="3680057" y="4786746"/>
              <a:ext cx="135373" cy="1438969"/>
            </a:xfrm>
            <a:prstGeom prst="leftBrace">
              <a:avLst>
                <a:gd name="adj1" fmla="val 3043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文本框 209"/>
            <p:cNvSpPr txBox="1"/>
            <p:nvPr/>
          </p:nvSpPr>
          <p:spPr>
            <a:xfrm>
              <a:off x="828168" y="5550250"/>
              <a:ext cx="1089092" cy="276999"/>
            </a:xfrm>
            <a:prstGeom prst="rect">
              <a:avLst/>
            </a:prstGeom>
            <a:noFill/>
          </p:spPr>
          <p:txBody>
            <a:bodyPr wrap="square" rtlCol="0">
              <a:spAutoFit/>
            </a:bodyPr>
            <a:lstStyle/>
            <a:p>
              <a:pPr algn="ctr">
                <a:spcAft>
                  <a:spcPts val="300"/>
                </a:spcAft>
              </a:pPr>
              <a:r>
                <a:rPr lang="en-US" altLang="zh-CN" sz="1200" i="1" dirty="0">
                  <a:latin typeface="Cambria Math" panose="02040503050406030204" pitchFamily="18" charset="0"/>
                </a:rPr>
                <a:t>Quadrant</a:t>
              </a:r>
            </a:p>
          </p:txBody>
        </p:sp>
        <mc:AlternateContent xmlns:mc="http://schemas.openxmlformats.org/markup-compatibility/2006" xmlns:a14="http://schemas.microsoft.com/office/drawing/2010/main">
          <mc:Choice Requires="a14">
            <p:sp>
              <p:nvSpPr>
                <p:cNvPr id="211" name="文本框 210"/>
                <p:cNvSpPr txBox="1"/>
                <p:nvPr/>
              </p:nvSpPr>
              <p:spPr>
                <a:xfrm>
                  <a:off x="1935463" y="5534148"/>
                  <a:ext cx="1074895" cy="315471"/>
                </a:xfrm>
                <a:prstGeom prst="rect">
                  <a:avLst/>
                </a:prstGeom>
                <a:noFill/>
              </p:spPr>
              <p:txBody>
                <a:bodyPr wrap="square" rtlCol="0">
                  <a:spAutoFit/>
                </a:bodyPr>
                <a:lstStyle/>
                <a:p>
                  <a:pPr algn="ctr">
                    <a:spcAft>
                      <a:spcPts val="300"/>
                    </a:spcAft>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𝑀</m:t>
                            </m:r>
                          </m:sub>
                        </m:sSub>
                      </m:oMath>
                    </m:oMathPara>
                  </a14:m>
                  <a:endParaRPr lang="en-US" altLang="zh-CN" sz="1200" dirty="0"/>
                </a:p>
              </p:txBody>
            </p:sp>
          </mc:Choice>
          <mc:Fallback xmlns="">
            <p:sp>
              <p:nvSpPr>
                <p:cNvPr id="211" name="文本框 210"/>
                <p:cNvSpPr txBox="1">
                  <a:spLocks noRot="1" noChangeAspect="1" noMove="1" noResize="1" noEditPoints="1" noAdjustHandles="1" noChangeArrowheads="1" noChangeShapeType="1" noTextEdit="1"/>
                </p:cNvSpPr>
                <p:nvPr/>
              </p:nvSpPr>
              <p:spPr>
                <a:xfrm>
                  <a:off x="1935463" y="5534148"/>
                  <a:ext cx="1074895" cy="31547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文本框 211"/>
                <p:cNvSpPr txBox="1"/>
                <p:nvPr/>
              </p:nvSpPr>
              <p:spPr>
                <a:xfrm>
                  <a:off x="3027974" y="5534147"/>
                  <a:ext cx="1467673" cy="315471"/>
                </a:xfrm>
                <a:prstGeom prst="rect">
                  <a:avLst/>
                </a:prstGeom>
                <a:noFill/>
              </p:spPr>
              <p:txBody>
                <a:bodyPr wrap="square" rtlCol="0">
                  <a:spAutoFit/>
                </a:bodyPr>
                <a:lstStyle/>
                <a:p>
                  <a:pPr algn="ctr">
                    <a:spcAft>
                      <a:spcPts val="300"/>
                    </a:spcAft>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𝜃</m:t>
                            </m:r>
                          </m:e>
                          <m:sub>
                            <m:r>
                              <a:rPr lang="en-US" altLang="zh-CN" sz="1200" i="1">
                                <a:latin typeface="Cambria Math" panose="02040503050406030204" pitchFamily="18" charset="0"/>
                              </a:rPr>
                              <m:t>𝑅</m:t>
                            </m:r>
                          </m:sub>
                        </m:sSub>
                      </m:oMath>
                    </m:oMathPara>
                  </a14:m>
                  <a:endParaRPr lang="en-US" altLang="zh-CN" sz="1200" dirty="0"/>
                </a:p>
              </p:txBody>
            </p:sp>
          </mc:Choice>
          <mc:Fallback xmlns="">
            <p:sp>
              <p:nvSpPr>
                <p:cNvPr id="212" name="文本框 211"/>
                <p:cNvSpPr txBox="1">
                  <a:spLocks noRot="1" noChangeAspect="1" noMove="1" noResize="1" noEditPoints="1" noAdjustHandles="1" noChangeArrowheads="1" noChangeShapeType="1" noTextEdit="1"/>
                </p:cNvSpPr>
                <p:nvPr/>
              </p:nvSpPr>
              <p:spPr>
                <a:xfrm>
                  <a:off x="3027974" y="5534147"/>
                  <a:ext cx="1467673" cy="315471"/>
                </a:xfrm>
                <a:prstGeom prst="rect">
                  <a:avLst/>
                </a:prstGeom>
                <a:blipFill rotWithShape="0">
                  <a:blip r:embed="rId14"/>
                  <a:stretch>
                    <a:fillRect/>
                  </a:stretch>
                </a:blipFill>
              </p:spPr>
              <p:txBody>
                <a:bodyPr/>
                <a:lstStyle/>
                <a:p>
                  <a:r>
                    <a:rPr lang="zh-CN" altLang="en-US">
                      <a:noFill/>
                    </a:rPr>
                    <a:t> </a:t>
                  </a:r>
                </a:p>
              </p:txBody>
            </p:sp>
          </mc:Fallback>
        </mc:AlternateContent>
      </p:grpSp>
      <p:sp>
        <p:nvSpPr>
          <p:cNvPr id="213" name="文本框 212"/>
          <p:cNvSpPr txBox="1"/>
          <p:nvPr/>
        </p:nvSpPr>
        <p:spPr>
          <a:xfrm>
            <a:off x="4326055" y="1263445"/>
            <a:ext cx="1219042" cy="523220"/>
          </a:xfrm>
          <a:prstGeom prst="rect">
            <a:avLst/>
          </a:prstGeom>
          <a:noFill/>
        </p:spPr>
        <p:txBody>
          <a:bodyPr wrap="square" rtlCol="0">
            <a:spAutoFit/>
          </a:bodyPr>
          <a:lstStyle/>
          <a:p>
            <a:pPr algn="ctr"/>
            <a:r>
              <a:rPr lang="en-US" altLang="zh-CN" sz="1400" dirty="0"/>
              <a:t>Phase</a:t>
            </a:r>
          </a:p>
          <a:p>
            <a:pPr algn="ctr"/>
            <a:r>
              <a:rPr lang="en-US" altLang="zh-CN" sz="1400" dirty="0"/>
              <a:t>(PA)</a:t>
            </a:r>
            <a:endParaRPr lang="zh-CN" altLang="en-US" sz="1400" dirty="0"/>
          </a:p>
        </p:txBody>
      </p:sp>
      <p:cxnSp>
        <p:nvCxnSpPr>
          <p:cNvPr id="214" name="直接箭头连接符 213"/>
          <p:cNvCxnSpPr>
            <a:cxnSpLocks/>
          </p:cNvCxnSpPr>
          <p:nvPr/>
        </p:nvCxnSpPr>
        <p:spPr>
          <a:xfrm flipH="1">
            <a:off x="5805766" y="2033184"/>
            <a:ext cx="1" cy="4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5" name="直接箭头连接符 214"/>
          <p:cNvCxnSpPr>
            <a:cxnSpLocks/>
          </p:cNvCxnSpPr>
          <p:nvPr/>
        </p:nvCxnSpPr>
        <p:spPr>
          <a:xfrm flipH="1">
            <a:off x="6911394" y="2033184"/>
            <a:ext cx="1" cy="4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6" name="直接箭头连接符 215"/>
          <p:cNvCxnSpPr>
            <a:cxnSpLocks/>
          </p:cNvCxnSpPr>
          <p:nvPr/>
        </p:nvCxnSpPr>
        <p:spPr>
          <a:xfrm flipH="1">
            <a:off x="8203263" y="2058251"/>
            <a:ext cx="1" cy="4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内容占位符 2"/>
          <p:cNvSpPr txBox="1">
            <a:spLocks/>
          </p:cNvSpPr>
          <p:nvPr/>
        </p:nvSpPr>
        <p:spPr bwMode="auto">
          <a:xfrm>
            <a:off x="355999" y="3370209"/>
            <a:ext cx="3963807" cy="27150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57175" indent="-257175" algn="l" rtl="0" fontAlgn="base">
              <a:spcBef>
                <a:spcPct val="20000"/>
              </a:spcBef>
              <a:spcAft>
                <a:spcPct val="0"/>
              </a:spcAft>
              <a:buChar char="•"/>
              <a:defRPr sz="2400">
                <a:solidFill>
                  <a:schemeClr val="tx1"/>
                </a:solidFill>
                <a:latin typeface="Arial Unicode MS" pitchFamily="34" charset="-122"/>
                <a:ea typeface="Arial Unicode MS" pitchFamily="34" charset="-122"/>
                <a:cs typeface="Arial Unicode MS" pitchFamily="34" charset="-122"/>
              </a:defRPr>
            </a:lvl1pPr>
            <a:lvl2pPr marL="557213" indent="-214313" algn="l" rtl="0" fontAlgn="base">
              <a:spcBef>
                <a:spcPct val="20000"/>
              </a:spcBef>
              <a:spcAft>
                <a:spcPct val="0"/>
              </a:spcAft>
              <a:buChar char="–"/>
              <a:defRPr sz="2100">
                <a:solidFill>
                  <a:schemeClr val="tx1"/>
                </a:solidFill>
                <a:latin typeface="Arial Unicode MS" pitchFamily="34" charset="-122"/>
                <a:ea typeface="Arial Unicode MS" pitchFamily="34" charset="-122"/>
                <a:cs typeface="Arial Unicode MS" pitchFamily="34" charset="-122"/>
              </a:defRPr>
            </a:lvl2pPr>
            <a:lvl3pPr marL="857250" indent="-171450" algn="l" rtl="0" fontAlgn="base">
              <a:spcBef>
                <a:spcPct val="20000"/>
              </a:spcBef>
              <a:spcAft>
                <a:spcPct val="0"/>
              </a:spcAft>
              <a:buChar char="•"/>
              <a:defRPr sz="1800">
                <a:solidFill>
                  <a:schemeClr val="tx1"/>
                </a:solidFill>
                <a:latin typeface="Arial Unicode MS" pitchFamily="34" charset="-122"/>
                <a:ea typeface="Arial Unicode MS" pitchFamily="34" charset="-122"/>
                <a:cs typeface="Arial Unicode MS" pitchFamily="34" charset="-122"/>
              </a:defRPr>
            </a:lvl3pPr>
            <a:lvl4pPr marL="12001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4pPr>
            <a:lvl5pPr marL="1543050" indent="-171450" algn="l" rtl="0" fontAlgn="base">
              <a:spcBef>
                <a:spcPct val="20000"/>
              </a:spcBef>
              <a:spcAft>
                <a:spcPct val="0"/>
              </a:spcAft>
              <a:buChar char="»"/>
              <a:defRPr sz="1500">
                <a:solidFill>
                  <a:schemeClr val="tx1"/>
                </a:solidFill>
                <a:latin typeface="Arial Unicode MS" pitchFamily="34" charset="-122"/>
                <a:ea typeface="Arial Unicode MS" pitchFamily="34" charset="-122"/>
                <a:cs typeface="Arial Unicode MS" pitchFamily="34" charset="-122"/>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a:lstStyle>
          <a:p>
            <a:pPr lvl="1">
              <a:spcBef>
                <a:spcPts val="600"/>
              </a:spcBef>
              <a:spcAft>
                <a:spcPts val="600"/>
              </a:spcAft>
            </a:pPr>
            <a:r>
              <a:rPr lang="zh-CN" altLang="en-US" sz="2200" kern="0" dirty="0">
                <a:latin typeface="微软雅黑" panose="020B0503020204020204" pitchFamily="34" charset="-122"/>
                <a:ea typeface="微软雅黑" panose="020B0503020204020204" pitchFamily="34" charset="-122"/>
              </a:rPr>
              <a:t>相位</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幅度转换器</a:t>
            </a:r>
            <a:r>
              <a:rPr lang="en-US" altLang="zh-CN" sz="2200" kern="0" dirty="0">
                <a:latin typeface="微软雅黑" panose="020B0503020204020204" pitchFamily="34" charset="-122"/>
                <a:ea typeface="微软雅黑" panose="020B0503020204020204" pitchFamily="34" charset="-122"/>
              </a:rPr>
              <a:t>(PAC)</a:t>
            </a:r>
          </a:p>
          <a:p>
            <a:pPr lvl="2">
              <a:spcBef>
                <a:spcPts val="300"/>
              </a:spcBef>
              <a:spcAft>
                <a:spcPts val="300"/>
              </a:spcAft>
            </a:pPr>
            <a:r>
              <a:rPr lang="zh-CN" altLang="en-US" kern="0" dirty="0">
                <a:latin typeface="微软雅黑" panose="020B0503020204020204" pitchFamily="34" charset="-122"/>
                <a:ea typeface="微软雅黑" panose="020B0503020204020204" pitchFamily="34" charset="-122"/>
              </a:rPr>
              <a:t>地址查找</a:t>
            </a:r>
            <a:endParaRPr lang="en-US" altLang="zh-CN" kern="0" dirty="0">
              <a:latin typeface="微软雅黑" panose="020B0503020204020204" pitchFamily="34" charset="-122"/>
              <a:ea typeface="微软雅黑" panose="020B0503020204020204" pitchFamily="34" charset="-122"/>
            </a:endParaRPr>
          </a:p>
          <a:p>
            <a:pPr lvl="3">
              <a:spcBef>
                <a:spcPts val="300"/>
              </a:spcBef>
              <a:spcAft>
                <a:spcPts val="300"/>
              </a:spcAft>
            </a:pPr>
            <a:r>
              <a:rPr lang="zh-CN" altLang="en-US" sz="1300" dirty="0">
                <a:latin typeface="微软雅黑" panose="020B0503020204020204" pitchFamily="34" charset="-122"/>
                <a:ea typeface="微软雅黑" panose="020B0503020204020204" pitchFamily="34" charset="-122"/>
              </a:rPr>
              <a:t>查表信号</a:t>
            </a:r>
            <a:endParaRPr lang="en-US" altLang="zh-CN" sz="13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kern="0" dirty="0">
                <a:latin typeface="微软雅黑" panose="020B0503020204020204" pitchFamily="34" charset="-122"/>
                <a:ea typeface="微软雅黑" panose="020B0503020204020204" pitchFamily="34" charset="-122"/>
              </a:rPr>
              <a:t>角度</a:t>
            </a:r>
            <a:r>
              <a:rPr lang="zh-CN" altLang="en-US" kern="0" dirty="0" smtClean="0">
                <a:latin typeface="微软雅黑" panose="020B0503020204020204" pitchFamily="34" charset="-122"/>
                <a:ea typeface="微软雅黑" panose="020B0503020204020204" pitchFamily="34" charset="-122"/>
              </a:rPr>
              <a:t>旋转</a:t>
            </a:r>
            <a:endParaRPr lang="en-US" altLang="zh-CN" kern="0" dirty="0">
              <a:latin typeface="微软雅黑" panose="020B0503020204020204" pitchFamily="34" charset="-122"/>
              <a:ea typeface="微软雅黑" panose="020B0503020204020204" pitchFamily="34" charset="-122"/>
            </a:endParaRPr>
          </a:p>
          <a:p>
            <a:pPr lvl="3">
              <a:spcBef>
                <a:spcPts val="300"/>
              </a:spcBef>
              <a:spcAft>
                <a:spcPts val="300"/>
              </a:spcAft>
            </a:pPr>
            <a:r>
              <a:rPr lang="zh-CN" altLang="en-US" sz="1300" dirty="0">
                <a:latin typeface="微软雅黑" panose="020B0503020204020204" pitchFamily="34" charset="-122"/>
                <a:ea typeface="微软雅黑" panose="020B0503020204020204" pitchFamily="34" charset="-122"/>
              </a:rPr>
              <a:t>旋转信号</a:t>
            </a:r>
            <a:endParaRPr lang="en-US" altLang="zh-CN" sz="1300" dirty="0">
              <a:latin typeface="微软雅黑" panose="020B0503020204020204" pitchFamily="34" charset="-122"/>
              <a:ea typeface="微软雅黑" panose="020B0503020204020204" pitchFamily="34" charset="-122"/>
            </a:endParaRPr>
          </a:p>
          <a:p>
            <a:pPr lvl="2">
              <a:spcBef>
                <a:spcPts val="300"/>
              </a:spcBef>
              <a:spcAft>
                <a:spcPts val="300"/>
              </a:spcAft>
            </a:pPr>
            <a:r>
              <a:rPr lang="zh-CN" altLang="en-US" kern="0" dirty="0">
                <a:latin typeface="微软雅黑" panose="020B0503020204020204" pitchFamily="34" charset="-122"/>
                <a:ea typeface="微软雅黑" panose="020B0503020204020204" pitchFamily="34" charset="-122"/>
              </a:rPr>
              <a:t>对称操作</a:t>
            </a:r>
            <a:endParaRPr lang="en-US" altLang="zh-CN" kern="0" dirty="0">
              <a:latin typeface="微软雅黑" panose="020B0503020204020204" pitchFamily="34" charset="-122"/>
              <a:ea typeface="微软雅黑" panose="020B0503020204020204" pitchFamily="34" charset="-122"/>
            </a:endParaRPr>
          </a:p>
          <a:p>
            <a:pPr lvl="3">
              <a:spcBef>
                <a:spcPts val="300"/>
              </a:spcBef>
              <a:spcAft>
                <a:spcPts val="300"/>
              </a:spcAft>
            </a:pPr>
            <a:r>
              <a:rPr lang="zh-CN" altLang="en-US" sz="1300" dirty="0">
                <a:latin typeface="微软雅黑" panose="020B0503020204020204" pitchFamily="34" charset="-122"/>
                <a:ea typeface="微软雅黑" panose="020B0503020204020204" pitchFamily="34" charset="-122"/>
              </a:rPr>
              <a:t>输出信号</a:t>
            </a:r>
            <a:endParaRPr lang="en-US" altLang="zh-CN" sz="1300" dirty="0">
              <a:latin typeface="微软雅黑" panose="020B0503020204020204" pitchFamily="34" charset="-122"/>
              <a:ea typeface="微软雅黑" panose="020B0503020204020204" pitchFamily="34" charset="-122"/>
            </a:endParaRPr>
          </a:p>
          <a:p>
            <a:endParaRPr lang="zh-CN" altLang="en-US" kern="0" dirty="0"/>
          </a:p>
        </p:txBody>
      </p:sp>
      <p:grpSp>
        <p:nvGrpSpPr>
          <p:cNvPr id="59" name="组合 58"/>
          <p:cNvGrpSpPr/>
          <p:nvPr/>
        </p:nvGrpSpPr>
        <p:grpSpPr>
          <a:xfrm>
            <a:off x="5037621" y="3672165"/>
            <a:ext cx="3887163" cy="2533132"/>
            <a:chOff x="4522563" y="1540724"/>
            <a:chExt cx="3789353" cy="2469393"/>
          </a:xfrm>
        </p:grpSpPr>
        <p:grpSp>
          <p:nvGrpSpPr>
            <p:cNvPr id="60" name="组合 59"/>
            <p:cNvGrpSpPr/>
            <p:nvPr/>
          </p:nvGrpSpPr>
          <p:grpSpPr>
            <a:xfrm>
              <a:off x="4522563" y="1540724"/>
              <a:ext cx="3789353" cy="2469393"/>
              <a:chOff x="4864102" y="3493044"/>
              <a:chExt cx="3789353" cy="2469393"/>
            </a:xfrm>
          </p:grpSpPr>
          <p:grpSp>
            <p:nvGrpSpPr>
              <p:cNvPr id="62" name="组合 61"/>
              <p:cNvGrpSpPr/>
              <p:nvPr/>
            </p:nvGrpSpPr>
            <p:grpSpPr>
              <a:xfrm>
                <a:off x="4864102" y="3493044"/>
                <a:ext cx="3789353" cy="2469393"/>
                <a:chOff x="4905652" y="3436065"/>
                <a:chExt cx="4080277" cy="2658979"/>
              </a:xfrm>
            </p:grpSpPr>
            <p:grpSp>
              <p:nvGrpSpPr>
                <p:cNvPr id="64" name="组合 63"/>
                <p:cNvGrpSpPr/>
                <p:nvPr/>
              </p:nvGrpSpPr>
              <p:grpSpPr>
                <a:xfrm>
                  <a:off x="4905652" y="3436065"/>
                  <a:ext cx="4080277" cy="2658979"/>
                  <a:chOff x="4715190" y="3436065"/>
                  <a:chExt cx="4080277" cy="2658979"/>
                </a:xfrm>
              </p:grpSpPr>
              <p:sp>
                <p:nvSpPr>
                  <p:cNvPr id="69" name="饼形 68"/>
                  <p:cNvSpPr/>
                  <p:nvPr/>
                </p:nvSpPr>
                <p:spPr>
                  <a:xfrm rot="10800000">
                    <a:off x="4721341" y="3436065"/>
                    <a:ext cx="2643614" cy="2647414"/>
                  </a:xfrm>
                  <a:prstGeom prst="pie">
                    <a:avLst>
                      <a:gd name="adj1" fmla="val 10812998"/>
                      <a:gd name="adj2" fmla="val 16200000"/>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饼形 69"/>
                  <p:cNvSpPr/>
                  <p:nvPr/>
                </p:nvSpPr>
                <p:spPr>
                  <a:xfrm rot="5400000">
                    <a:off x="4717089" y="3443375"/>
                    <a:ext cx="2643614" cy="2647412"/>
                  </a:xfrm>
                  <a:prstGeom prst="pie">
                    <a:avLst>
                      <a:gd name="adj1" fmla="val 10812998"/>
                      <a:gd name="adj2" fmla="val 16200000"/>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饼形 70"/>
                  <p:cNvSpPr/>
                  <p:nvPr/>
                </p:nvSpPr>
                <p:spPr>
                  <a:xfrm>
                    <a:off x="4721340" y="3447630"/>
                    <a:ext cx="2643614" cy="2647414"/>
                  </a:xfrm>
                  <a:prstGeom prst="pie">
                    <a:avLst>
                      <a:gd name="adj1" fmla="val 10812998"/>
                      <a:gd name="adj2" fmla="val 16200000"/>
                    </a:avLst>
                  </a:prstGeom>
                  <a:solidFill>
                    <a:srgbClr val="C7E7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2" name="组合 71"/>
                  <p:cNvGrpSpPr/>
                  <p:nvPr/>
                </p:nvGrpSpPr>
                <p:grpSpPr>
                  <a:xfrm>
                    <a:off x="4719289" y="3445276"/>
                    <a:ext cx="4076178" cy="2643614"/>
                    <a:chOff x="4605412" y="3445276"/>
                    <a:chExt cx="4076178" cy="2643614"/>
                  </a:xfrm>
                </p:grpSpPr>
                <p:grpSp>
                  <p:nvGrpSpPr>
                    <p:cNvPr id="73" name="组合 72"/>
                    <p:cNvGrpSpPr/>
                    <p:nvPr/>
                  </p:nvGrpSpPr>
                  <p:grpSpPr>
                    <a:xfrm>
                      <a:off x="4605412" y="3445276"/>
                      <a:ext cx="4076178" cy="2643614"/>
                      <a:chOff x="4605412" y="3445276"/>
                      <a:chExt cx="4076178" cy="2643614"/>
                    </a:xfrm>
                  </p:grpSpPr>
                  <p:grpSp>
                    <p:nvGrpSpPr>
                      <p:cNvPr id="78" name="组合 77"/>
                      <p:cNvGrpSpPr/>
                      <p:nvPr/>
                    </p:nvGrpSpPr>
                    <p:grpSpPr>
                      <a:xfrm>
                        <a:off x="4605412" y="3445276"/>
                        <a:ext cx="4076178" cy="2643614"/>
                        <a:chOff x="5441132" y="3662324"/>
                        <a:chExt cx="4076178" cy="2643614"/>
                      </a:xfrm>
                    </p:grpSpPr>
                    <p:grpSp>
                      <p:nvGrpSpPr>
                        <p:cNvPr id="80" name="组合 79"/>
                        <p:cNvGrpSpPr/>
                        <p:nvPr/>
                      </p:nvGrpSpPr>
                      <p:grpSpPr>
                        <a:xfrm>
                          <a:off x="5441132" y="3662324"/>
                          <a:ext cx="2643614" cy="2643614"/>
                          <a:chOff x="5441132" y="3181399"/>
                          <a:chExt cx="2643614" cy="2643614"/>
                        </a:xfrm>
                      </p:grpSpPr>
                      <p:sp>
                        <p:nvSpPr>
                          <p:cNvPr id="83" name="椭圆 82"/>
                          <p:cNvSpPr/>
                          <p:nvPr/>
                        </p:nvSpPr>
                        <p:spPr>
                          <a:xfrm>
                            <a:off x="5441132" y="3181399"/>
                            <a:ext cx="2643614" cy="2643614"/>
                          </a:xfrm>
                          <a:prstGeom prst="ellipse">
                            <a:avLst/>
                          </a:prstGeom>
                          <a:noFill/>
                          <a:ln w="12700">
                            <a:solidFill>
                              <a:schemeClr val="bg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p:cNvCxnSpPr>
                            <a:stCxn id="83" idx="2"/>
                            <a:endCxn id="83" idx="6"/>
                          </p:cNvCxnSpPr>
                          <p:nvPr/>
                        </p:nvCxnSpPr>
                        <p:spPr>
                          <a:xfrm>
                            <a:off x="5441132" y="4503206"/>
                            <a:ext cx="26436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3" idx="0"/>
                            <a:endCxn id="83" idx="4"/>
                          </p:cNvCxnSpPr>
                          <p:nvPr/>
                        </p:nvCxnSpPr>
                        <p:spPr>
                          <a:xfrm>
                            <a:off x="6762939" y="3181399"/>
                            <a:ext cx="0" cy="2643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6762939" y="3371402"/>
                            <a:ext cx="693393" cy="112956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V="1">
                            <a:off x="6762938" y="3224517"/>
                            <a:ext cx="311375" cy="127645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弧形 87"/>
                          <p:cNvSpPr/>
                          <p:nvPr/>
                        </p:nvSpPr>
                        <p:spPr>
                          <a:xfrm>
                            <a:off x="5756909" y="3497178"/>
                            <a:ext cx="2012061" cy="2012057"/>
                          </a:xfrm>
                          <a:prstGeom prst="arc">
                            <a:avLst>
                              <a:gd name="adj1" fmla="val 17013449"/>
                              <a:gd name="adj2" fmla="val 18056348"/>
                            </a:avLst>
                          </a:prstGeom>
                          <a:ln w="12700">
                            <a:solidFill>
                              <a:srgbClr val="00B0F0"/>
                            </a:solidFill>
                            <a:prstDash val="sysDash"/>
                            <a:head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文本框 80"/>
                        <p:cNvSpPr txBox="1"/>
                        <p:nvPr/>
                      </p:nvSpPr>
                      <p:spPr>
                        <a:xfrm>
                          <a:off x="8268085" y="3950088"/>
                          <a:ext cx="1230786" cy="298265"/>
                        </a:xfrm>
                        <a:prstGeom prst="rect">
                          <a:avLst/>
                        </a:prstGeom>
                        <a:noFill/>
                      </p:spPr>
                      <p:txBody>
                        <a:bodyPr wrap="square" rtlCol="0">
                          <a:spAutoFit/>
                        </a:bodyPr>
                        <a:lstStyle/>
                        <a:p>
                          <a:pPr algn="ctr"/>
                          <a:r>
                            <a:rPr lang="zh-CN" altLang="en-US" sz="1200" b="0" dirty="0">
                              <a:latin typeface="Cambria Math" panose="02040503050406030204" pitchFamily="18" charset="0"/>
                            </a:rPr>
                            <a:t>查表信号</a:t>
                          </a:r>
                          <a:endParaRPr lang="en-US" altLang="zh-CN" sz="1200" b="0" dirty="0">
                            <a:latin typeface="Cambria Math" panose="02040503050406030204" pitchFamily="18" charset="0"/>
                          </a:endParaRPr>
                        </a:p>
                      </p:txBody>
                    </p:sp>
                    <p:sp>
                      <p:nvSpPr>
                        <p:cNvPr id="82" name="文本框 81"/>
                        <p:cNvSpPr txBox="1"/>
                        <p:nvPr/>
                      </p:nvSpPr>
                      <p:spPr>
                        <a:xfrm>
                          <a:off x="8274119" y="4831789"/>
                          <a:ext cx="1243191" cy="298265"/>
                        </a:xfrm>
                        <a:prstGeom prst="rect">
                          <a:avLst/>
                        </a:prstGeom>
                        <a:noFill/>
                      </p:spPr>
                      <p:txBody>
                        <a:bodyPr wrap="square" rtlCol="0">
                          <a:spAutoFit/>
                        </a:bodyPr>
                        <a:lstStyle/>
                        <a:p>
                          <a:pPr algn="ctr"/>
                          <a:r>
                            <a:rPr lang="zh-CN" altLang="en-US" sz="1200" dirty="0">
                              <a:latin typeface="Cambria Math" panose="02040503050406030204" pitchFamily="18" charset="0"/>
                            </a:rPr>
                            <a:t>旋转信号</a:t>
                          </a:r>
                          <a:endParaRPr lang="en-US" altLang="zh-CN" sz="1200" dirty="0">
                            <a:latin typeface="Cambria Math" panose="02040503050406030204" pitchFamily="18" charset="0"/>
                          </a:endParaRPr>
                        </a:p>
                      </p:txBody>
                    </p:sp>
                  </p:grpSp>
                  <p:sp>
                    <p:nvSpPr>
                      <p:cNvPr id="79" name="文本框 78"/>
                      <p:cNvSpPr txBox="1"/>
                      <p:nvPr/>
                    </p:nvSpPr>
                    <p:spPr>
                      <a:xfrm>
                        <a:off x="7432367" y="5499693"/>
                        <a:ext cx="1230786" cy="298265"/>
                      </a:xfrm>
                      <a:prstGeom prst="rect">
                        <a:avLst/>
                      </a:prstGeom>
                      <a:noFill/>
                    </p:spPr>
                    <p:txBody>
                      <a:bodyPr wrap="square" rtlCol="0">
                        <a:spAutoFit/>
                      </a:bodyPr>
                      <a:lstStyle/>
                      <a:p>
                        <a:pPr algn="ctr"/>
                        <a:r>
                          <a:rPr lang="zh-CN" altLang="en-US" sz="1200" dirty="0">
                            <a:latin typeface="Cambria Math" panose="02040503050406030204" pitchFamily="18" charset="0"/>
                          </a:rPr>
                          <a:t>输出信号</a:t>
                        </a:r>
                        <a:endParaRPr lang="en-US" altLang="zh-CN" sz="1200" dirty="0">
                          <a:latin typeface="Cambria Math" panose="02040503050406030204" pitchFamily="18" charset="0"/>
                        </a:endParaRPr>
                      </a:p>
                    </p:txBody>
                  </p:sp>
                </p:grpSp>
                <p:cxnSp>
                  <p:nvCxnSpPr>
                    <p:cNvPr id="74" name="直接箭头连接符 73"/>
                    <p:cNvCxnSpPr/>
                    <p:nvPr/>
                  </p:nvCxnSpPr>
                  <p:spPr>
                    <a:xfrm flipV="1">
                      <a:off x="7641611" y="5499693"/>
                      <a:ext cx="782320" cy="17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7613232" y="4611230"/>
                      <a:ext cx="782321" cy="175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7613232" y="3733040"/>
                      <a:ext cx="782320" cy="17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432366" y="3585717"/>
                      <a:ext cx="1230786" cy="2405095"/>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5" name="文本框 64"/>
                <p:cNvSpPr txBox="1"/>
                <p:nvPr/>
              </p:nvSpPr>
              <p:spPr>
                <a:xfrm>
                  <a:off x="5048921" y="4125277"/>
                  <a:ext cx="1019504" cy="542114"/>
                </a:xfrm>
                <a:prstGeom prst="rect">
                  <a:avLst/>
                </a:prstGeom>
                <a:noFill/>
              </p:spPr>
              <p:txBody>
                <a:bodyPr wrap="square" rtlCol="0">
                  <a:spAutoFit/>
                </a:bodyPr>
                <a:lstStyle/>
                <a:p>
                  <a:pPr algn="ctr"/>
                  <a:r>
                    <a:rPr lang="en-US" altLang="zh-CN" sz="1200" i="1" dirty="0">
                      <a:latin typeface="Cambria Math" panose="02040503050406030204" pitchFamily="18" charset="0"/>
                    </a:rPr>
                    <a:t>Quadrant1</a:t>
                  </a:r>
                </a:p>
              </p:txBody>
            </p:sp>
            <p:sp>
              <p:nvSpPr>
                <p:cNvPr id="66" name="文本框 65"/>
                <p:cNvSpPr txBox="1"/>
                <p:nvPr/>
              </p:nvSpPr>
              <p:spPr>
                <a:xfrm>
                  <a:off x="6415200" y="4125200"/>
                  <a:ext cx="1019504" cy="542114"/>
                </a:xfrm>
                <a:prstGeom prst="rect">
                  <a:avLst/>
                </a:prstGeom>
                <a:noFill/>
              </p:spPr>
              <p:txBody>
                <a:bodyPr wrap="square" rtlCol="0">
                  <a:spAutoFit/>
                </a:bodyPr>
                <a:lstStyle/>
                <a:p>
                  <a:pPr algn="ctr"/>
                  <a:r>
                    <a:rPr lang="en-US" altLang="zh-CN" sz="1200" i="1" dirty="0">
                      <a:latin typeface="Cambria Math" panose="02040503050406030204" pitchFamily="18" charset="0"/>
                    </a:rPr>
                    <a:t>Quadrant0</a:t>
                  </a:r>
                </a:p>
              </p:txBody>
            </p:sp>
            <p:sp>
              <p:nvSpPr>
                <p:cNvPr id="67" name="文本框 66"/>
                <p:cNvSpPr txBox="1"/>
                <p:nvPr/>
              </p:nvSpPr>
              <p:spPr>
                <a:xfrm>
                  <a:off x="5056856" y="5103569"/>
                  <a:ext cx="1016581" cy="542114"/>
                </a:xfrm>
                <a:prstGeom prst="rect">
                  <a:avLst/>
                </a:prstGeom>
                <a:noFill/>
              </p:spPr>
              <p:txBody>
                <a:bodyPr wrap="square" rtlCol="0">
                  <a:spAutoFit/>
                </a:bodyPr>
                <a:lstStyle/>
                <a:p>
                  <a:pPr algn="ctr"/>
                  <a:r>
                    <a:rPr lang="en-US" altLang="zh-CN" sz="1200" i="1" dirty="0">
                      <a:latin typeface="Cambria Math" panose="02040503050406030204" pitchFamily="18" charset="0"/>
                    </a:rPr>
                    <a:t>Quadrant2</a:t>
                  </a:r>
                </a:p>
              </p:txBody>
            </p:sp>
            <p:sp>
              <p:nvSpPr>
                <p:cNvPr id="68" name="文本框 67"/>
                <p:cNvSpPr txBox="1"/>
                <p:nvPr/>
              </p:nvSpPr>
              <p:spPr>
                <a:xfrm>
                  <a:off x="6416050" y="5109656"/>
                  <a:ext cx="1019504" cy="542114"/>
                </a:xfrm>
                <a:prstGeom prst="rect">
                  <a:avLst/>
                </a:prstGeom>
                <a:noFill/>
              </p:spPr>
              <p:txBody>
                <a:bodyPr wrap="square" rtlCol="0">
                  <a:spAutoFit/>
                </a:bodyPr>
                <a:lstStyle/>
                <a:p>
                  <a:pPr algn="ctr"/>
                  <a:r>
                    <a:rPr lang="en-US" altLang="zh-CN" sz="1200" i="1" dirty="0">
                      <a:latin typeface="Cambria Math" panose="02040503050406030204" pitchFamily="18" charset="0"/>
                    </a:rPr>
                    <a:t>Quadrant3</a:t>
                  </a:r>
                </a:p>
              </p:txBody>
            </p:sp>
          </p:grpSp>
          <p:sp>
            <p:nvSpPr>
              <p:cNvPr id="63" name="弧形 62"/>
              <p:cNvSpPr/>
              <p:nvPr/>
            </p:nvSpPr>
            <p:spPr>
              <a:xfrm>
                <a:off x="5394072" y="4027737"/>
                <a:ext cx="1401154" cy="1401154"/>
              </a:xfrm>
              <a:prstGeom prst="arc">
                <a:avLst>
                  <a:gd name="adj1" fmla="val 15349512"/>
                  <a:gd name="adj2" fmla="val 17033442"/>
                </a:avLst>
              </a:prstGeom>
              <a:ln w="12700">
                <a:solidFill>
                  <a:srgbClr val="FF0000"/>
                </a:solidFill>
                <a:headEnd type="arrow"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61" name="直接箭头连接符 60"/>
            <p:cNvCxnSpPr/>
            <p:nvPr/>
          </p:nvCxnSpPr>
          <p:spPr>
            <a:xfrm flipH="1" flipV="1">
              <a:off x="5468986" y="1581789"/>
              <a:ext cx="282764" cy="11932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109930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11244</TotalTime>
  <Words>3024</Words>
  <Application>Microsoft Office PowerPoint</Application>
  <PresentationFormat>全屏显示(4:3)</PresentationFormat>
  <Paragraphs>411</Paragraphs>
  <Slides>17</Slides>
  <Notes>17</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17</vt:i4>
      </vt:variant>
    </vt:vector>
  </HeadingPairs>
  <TitlesOfParts>
    <vt:vector size="32" baseType="lpstr">
      <vt:lpstr>Arial Unicode MS</vt:lpstr>
      <vt:lpstr>黑体</vt:lpstr>
      <vt:lpstr>华文细黑</vt:lpstr>
      <vt:lpstr>华文新魏</vt:lpstr>
      <vt:lpstr>宋体</vt:lpstr>
      <vt:lpstr>微软雅黑</vt:lpstr>
      <vt:lpstr>Arial</vt:lpstr>
      <vt:lpstr>Berlin Sans FB Demi</vt:lpstr>
      <vt:lpstr>Calibri</vt:lpstr>
      <vt:lpstr>Calibri Light</vt:lpstr>
      <vt:lpstr>Cambria Math</vt:lpstr>
      <vt:lpstr>Times New Roman</vt:lpstr>
      <vt:lpstr>Office 主题</vt:lpstr>
      <vt:lpstr>默认设计模板</vt:lpstr>
      <vt:lpstr>1_默认设计模板</vt:lpstr>
      <vt:lpstr>超高速、高精度数控振荡器(NCO)设计</vt:lpstr>
      <vt:lpstr>报告提纲</vt:lpstr>
      <vt:lpstr>课题背景——NCO定义和应用</vt:lpstr>
      <vt:lpstr>课题背景——直接数字合成</vt:lpstr>
      <vt:lpstr>课题背景——高速高精度挑战</vt:lpstr>
      <vt:lpstr>课题背景——以往工作</vt:lpstr>
      <vt:lpstr>实施方案——改进点</vt:lpstr>
      <vt:lpstr>实施方案——系统构架</vt:lpstr>
      <vt:lpstr>实施方案—查找表压缩 &amp; 角度旋转</vt:lpstr>
      <vt:lpstr>实施方案——噪声平衡</vt:lpstr>
      <vt:lpstr>实施方案——流水线结构</vt:lpstr>
      <vt:lpstr>进展情况——功能性仿真</vt:lpstr>
      <vt:lpstr>进展情况——前后端结果</vt:lpstr>
      <vt:lpstr>进展情况——结果和总结</vt:lpstr>
      <vt:lpstr>参考文献</vt:lpstr>
      <vt:lpstr>附录——改进算法推导</vt:lpstr>
      <vt:lpstr>谢谢！欢迎提问！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报告提纲</dc:title>
  <dc:creator>孙文钰</dc:creator>
  <cp:lastModifiedBy>win7</cp:lastModifiedBy>
  <cp:revision>1611</cp:revision>
  <dcterms:created xsi:type="dcterms:W3CDTF">2016-01-04T08:50:27Z</dcterms:created>
  <dcterms:modified xsi:type="dcterms:W3CDTF">2017-06-10T14:36:25Z</dcterms:modified>
</cp:coreProperties>
</file>