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79" r:id="rId4"/>
    <p:sldId id="259" r:id="rId5"/>
    <p:sldId id="307" r:id="rId6"/>
    <p:sldId id="306" r:id="rId7"/>
    <p:sldId id="308" r:id="rId8"/>
    <p:sldId id="297" r:id="rId9"/>
    <p:sldId id="298" r:id="rId10"/>
    <p:sldId id="301" r:id="rId11"/>
    <p:sldId id="300" r:id="rId12"/>
    <p:sldId id="303" r:id="rId13"/>
    <p:sldId id="309" r:id="rId14"/>
    <p:sldId id="305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4" autoAdjust="0"/>
  </p:normalViewPr>
  <p:slideViewPr>
    <p:cSldViewPr snapToGrid="0">
      <p:cViewPr varScale="1">
        <p:scale>
          <a:sx n="102" d="100"/>
          <a:sy n="102" d="100"/>
        </p:scale>
        <p:origin x="18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号杨一雄。我的毕业设计选题是超高速、高精度数控振荡器。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我的报告分为五个部分：课题背景、课题目标、实施方案、进展情况、后续计划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对数控振荡器的描述如左上方图所示，数控振荡器需根据给定的频率控制字，输出对应周期的正弦波信号。</a:t>
            </a:r>
            <a:endParaRPr lang="en-US" altLang="zh-CN" dirty="0"/>
          </a:p>
          <a:p>
            <a:r>
              <a:rPr lang="zh-CN" altLang="en-US" dirty="0"/>
              <a:t>数控振荡器的应用主要分两大块，一块是无线通信系系统、军用雷达；另一块包括计算平台和网络设备等</a:t>
            </a:r>
            <a:endParaRPr lang="en-US" altLang="zh-CN" dirty="0"/>
          </a:p>
          <a:p>
            <a:r>
              <a:rPr lang="zh-CN" altLang="en-US" dirty="0"/>
              <a:t>我实现数控振荡器的方法是直接数字式</a:t>
            </a:r>
            <a:r>
              <a:rPr lang="en-US" altLang="zh-CN" dirty="0"/>
              <a:t>DDS</a:t>
            </a:r>
            <a:r>
              <a:rPr lang="zh-CN" altLang="en-US" dirty="0"/>
              <a:t>，包括生成相位的相位累加器</a:t>
            </a:r>
            <a:r>
              <a:rPr lang="en-US" altLang="zh-CN" dirty="0"/>
              <a:t>(PA)</a:t>
            </a:r>
            <a:r>
              <a:rPr lang="zh-CN" altLang="en-US" dirty="0"/>
              <a:t>模块，将相位转化为正弦波幅度的相位幅度转换器</a:t>
            </a:r>
            <a:r>
              <a:rPr lang="en-US" altLang="zh-CN" dirty="0"/>
              <a:t>(PAC)</a:t>
            </a:r>
            <a:r>
              <a:rPr lang="zh-CN" altLang="en-US" dirty="0"/>
              <a:t>模块，以及连接</a:t>
            </a:r>
            <a:r>
              <a:rPr lang="en-US" altLang="zh-CN" dirty="0"/>
              <a:t>PA/PAC</a:t>
            </a:r>
            <a:r>
              <a:rPr lang="zh-CN" altLang="en-US" dirty="0"/>
              <a:t>，进行相位压缩的</a:t>
            </a:r>
            <a:r>
              <a:rPr lang="en-US" altLang="zh-CN" dirty="0"/>
              <a:t>PC</a:t>
            </a:r>
            <a:r>
              <a:rPr lang="zh-CN" altLang="en-US" dirty="0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如右上图所示，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为实现高精度，必须提高索引位数和量化位数。同时索引的分配也需要注意，否则可能会增大噪声</a:t>
            </a:r>
            <a:r>
              <a:rPr lang="zh-CN" altLang="en-US" baseline="0" dirty="0"/>
              <a:t>。</a:t>
            </a:r>
            <a:endParaRPr lang="en-US" altLang="zh-CN" dirty="0"/>
          </a:p>
          <a:p>
            <a:r>
              <a:rPr lang="zh-CN" altLang="en-US" dirty="0"/>
              <a:t>下表显示了两种版本的差别，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4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15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论文答辩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>
                <a:solidFill>
                  <a:srgbClr val="000000"/>
                </a:solidFill>
              </a:rPr>
              <a:t>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7400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前后端结果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00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对关键路径上的电路进行了优化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综合时钟频率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前仿时序、波形正确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10/13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0145" y="5283666"/>
            <a:ext cx="40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Fig11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综合结果时序约束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C:\Users\win7\AppData\Local\Temp\1495293424(1).png">
            <a:extLst>
              <a:ext uri="{FF2B5EF4-FFF2-40B4-BE49-F238E27FC236}">
                <a16:creationId xmlns:a16="http://schemas.microsoft.com/office/drawing/2014/main" xmlns="" id="{2D2BA207-2233-4ACA-82FE-835DED8C63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" y="3298950"/>
            <a:ext cx="4025655" cy="1781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1A92C2A-9F8A-44C9-8AF2-6E0A6BBDE87A}"/>
              </a:ext>
            </a:extLst>
          </p:cNvPr>
          <p:cNvSpPr txBox="1"/>
          <p:nvPr/>
        </p:nvSpPr>
        <p:spPr>
          <a:xfrm>
            <a:off x="4429125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ICC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添加了电源、时钟树、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接口等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布局布线后时钟频率可达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后仿时序、波形正确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DD62E0AC-DF65-42C7-AC0B-2992FA46EE8A}"/>
              </a:ext>
            </a:extLst>
          </p:cNvPr>
          <p:cNvSpPr txBox="1"/>
          <p:nvPr/>
        </p:nvSpPr>
        <p:spPr>
          <a:xfrm>
            <a:off x="4980615" y="5283665"/>
            <a:ext cx="362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Fig12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数字后端版图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F9456A7B-D389-4434-B493-B98BC9629D0B}"/>
              </a:ext>
            </a:extLst>
          </p:cNvPr>
          <p:cNvPicPr/>
          <p:nvPr/>
        </p:nvPicPr>
        <p:blipFill rotWithShape="1">
          <a:blip r:embed="rId4"/>
          <a:srcRect l="17977" t="26123" r="17887" b="25914"/>
          <a:stretch/>
        </p:blipFill>
        <p:spPr bwMode="auto">
          <a:xfrm>
            <a:off x="4980614" y="3217928"/>
            <a:ext cx="3629986" cy="185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结果比较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006F415-CC0A-4D2C-B1BF-6E04DAA3F10F}"/>
              </a:ext>
            </a:extLst>
          </p:cNvPr>
          <p:cNvSpPr txBox="1"/>
          <p:nvPr/>
        </p:nvSpPr>
        <p:spPr>
          <a:xfrm>
            <a:off x="190500" y="1163519"/>
            <a:ext cx="7594600" cy="224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毕业设计最终结果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65nm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工艺，实现一个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bits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,16 bits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输出的数控振荡器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后端仿真时钟达到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 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Ghz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，可生成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2.6kHz ~ 0.85GHz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的正余弦信号，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dBc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89 dB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，功耗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23.4 mW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本设计仿真得到的时钟频率、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、系统功耗三项指标，在近几年的研究中均表现优异，综合性能领先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B8C7FB25-E5EF-45FD-A921-2588A404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05311"/>
              </p:ext>
            </p:extLst>
          </p:nvPr>
        </p:nvGraphicFramePr>
        <p:xfrm>
          <a:off x="740378" y="3708544"/>
          <a:ext cx="7479697" cy="19636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5175">
                  <a:extLst>
                    <a:ext uri="{9D8B030D-6E8A-4147-A177-3AD203B41FA5}">
                      <a16:colId xmlns:a16="http://schemas.microsoft.com/office/drawing/2014/main" xmlns="" val="2858620335"/>
                    </a:ext>
                  </a:extLst>
                </a:gridCol>
                <a:gridCol w="2002597">
                  <a:extLst>
                    <a:ext uri="{9D8B030D-6E8A-4147-A177-3AD203B41FA5}">
                      <a16:colId xmlns:a16="http://schemas.microsoft.com/office/drawing/2014/main" xmlns="" val="35661281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xmlns="" val="34430468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xmlns="" val="33837797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xmlns="" val="763895054"/>
                    </a:ext>
                  </a:extLst>
                </a:gridCol>
                <a:gridCol w="727709">
                  <a:extLst>
                    <a:ext uri="{9D8B030D-6E8A-4147-A177-3AD203B41FA5}">
                      <a16:colId xmlns:a16="http://schemas.microsoft.com/office/drawing/2014/main" xmlns="" val="3722313938"/>
                    </a:ext>
                  </a:extLst>
                </a:gridCol>
                <a:gridCol w="681991">
                  <a:extLst>
                    <a:ext uri="{9D8B030D-6E8A-4147-A177-3AD203B41FA5}">
                      <a16:colId xmlns:a16="http://schemas.microsoft.com/office/drawing/2014/main" xmlns="" val="3933127361"/>
                    </a:ext>
                  </a:extLst>
                </a:gridCol>
              </a:tblGrid>
              <a:tr h="569882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CMOS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工艺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时钟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[MHz]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相位截断</a:t>
                      </a:r>
                      <a:endParaRPr lang="zh-CN" sz="13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[bits]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SFDR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[dBc]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功耗</a:t>
                      </a:r>
                      <a:endParaRPr lang="zh-CN" sz="1300" kern="10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[mW]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2054570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2007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Hybrid-CORDIC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12967550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2011 JSSC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Excess-four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193307071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 ISCAS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Multiplier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FPGA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120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54.9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1368412510"/>
                  </a:ext>
                </a:extLst>
              </a:tr>
              <a:tr h="249395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 JSSC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Nonlinear DAC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 nm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351626364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本设计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ROM-CORDIC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1700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23.4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:a16="http://schemas.microsoft.com/office/drawing/2014/main" xmlns="" val="3083826517"/>
                  </a:ext>
                </a:extLst>
              </a:tr>
            </a:tbl>
          </a:graphicData>
        </a:graphic>
      </p:graphicFrame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11/13</a:t>
            </a:r>
          </a:p>
        </p:txBody>
      </p:sp>
    </p:spTree>
    <p:extLst>
      <p:ext uri="{BB962C8B-B14F-4D97-AF65-F5344CB8AC3E}">
        <p14:creationId xmlns:p14="http://schemas.microsoft.com/office/powerpoint/2010/main" val="69589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Appendix——</a:t>
            </a:r>
            <a:r>
              <a:rPr lang="zh-CN" altLang="en-US" sz="3600" dirty="0"/>
              <a:t>改进</a:t>
            </a:r>
            <a:r>
              <a:rPr lang="en-US" altLang="zh-CN" sz="3600" dirty="0" err="1"/>
              <a:t>Cordic</a:t>
            </a:r>
            <a:r>
              <a:rPr lang="zh-CN" altLang="en-US" sz="3600" dirty="0"/>
              <a:t>算法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2102"/>
          </a:xfrm>
        </p:spPr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进展情况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2/13</a:t>
            </a: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668"/>
          </a:xfrm>
        </p:spPr>
        <p:txBody>
          <a:bodyPr/>
          <a:lstStyle/>
          <a:p>
            <a:r>
              <a:rPr lang="zh-CN" altLang="en-US" sz="3600" dirty="0"/>
              <a:t>课题背景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2321" y="894307"/>
            <a:ext cx="3533775" cy="530462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数控振荡器定义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3/13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020854"/>
            <a:ext cx="4344136" cy="176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无线通信基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endParaRPr lang="en-US" altLang="zh-CN" sz="15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军用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5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5180" y="2603631"/>
            <a:ext cx="3205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数控振荡器系统框图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814430" y="4741379"/>
            <a:ext cx="4016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Fig2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数控振荡器应用场景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92974" y="1483152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24942" y="1483152"/>
            <a:ext cx="3356984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629084"/>
                <a:ext cx="3205958" cy="869427"/>
                <a:chOff x="-249945" y="5026749"/>
                <a:chExt cx="3205958" cy="86942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5026749"/>
                  <a:ext cx="103867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300" b="1" dirty="0"/>
                    <a:t>频率控制字</a:t>
                  </a:r>
                  <a:r>
                    <a:rPr lang="en-US" altLang="zh-CN" sz="1300" b="1" dirty="0" smtClean="0"/>
                    <a:t>(</a:t>
                  </a:r>
                  <a:r>
                    <a:rPr lang="en-US" altLang="zh-CN" sz="1300" b="1" dirty="0" err="1" smtClean="0"/>
                    <a:t>fcw</a:t>
                  </a:r>
                  <a:r>
                    <a:rPr lang="en-US" altLang="zh-CN" sz="1300" b="1" dirty="0" smtClean="0"/>
                    <a:t>) </a:t>
                  </a:r>
                  <a:endParaRPr lang="zh-CN" altLang="en-US" sz="13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2073" y="1562240"/>
              <a:ext cx="598686" cy="454672"/>
            </a:xfrm>
            <a:prstGeom prst="rect">
              <a:avLst/>
            </a:prstGeom>
          </p:spPr>
        </p:pic>
      </p:grp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374909" y="4963006"/>
            <a:ext cx="7323853" cy="176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利用高精度的频率控制字，输出正弦信号</a:t>
            </a:r>
            <a:r>
              <a:rPr lang="zh-CN" altLang="en-US" sz="15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频率精确度极高</a:t>
            </a:r>
            <a:endParaRPr lang="en-US" altLang="zh-CN" sz="15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相比模拟方法数控系统</a:t>
            </a:r>
            <a:r>
              <a:rPr lang="zh-CN" altLang="en-US" sz="15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更稳定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，相位变化可具有连续性</a:t>
            </a:r>
            <a:endParaRPr lang="en-US" altLang="zh-CN" sz="15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5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/>
              <a:t>课题背景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2766285"/>
            <a:ext cx="4028492" cy="1712177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的高速、高精度挑战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精度评价指标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SNR &amp; SFDR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访存速度限制时钟频率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4/13</a:t>
            </a:r>
          </a:p>
        </p:txBody>
      </p:sp>
      <p:pic>
        <p:nvPicPr>
          <p:cNvPr id="57" name="图片 56" descr="D:\毕设\大四下\lunwen\图片\底噪和杂散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3457" b="2784"/>
          <a:stretch/>
        </p:blipFill>
        <p:spPr bwMode="auto">
          <a:xfrm>
            <a:off x="4193125" y="2796111"/>
            <a:ext cx="4698488" cy="18017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77916"/>
              </p:ext>
            </p:extLst>
          </p:nvPr>
        </p:nvGraphicFramePr>
        <p:xfrm>
          <a:off x="3563328" y="5098695"/>
          <a:ext cx="5328285" cy="1270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DDS</a:t>
                      </a:r>
                      <a:r>
                        <a:rPr lang="zh-CN" sz="1300" kern="0" dirty="0">
                          <a:effectLst/>
                        </a:rPr>
                        <a:t>结构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年份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工艺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时钟频率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SFDR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功耗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</a:rPr>
                        <a:t>Nicholas</a:t>
                      </a:r>
                      <a:r>
                        <a:rPr lang="en-US" sz="1300" kern="100" baseline="30000" dirty="0">
                          <a:effectLst/>
                        </a:rPr>
                        <a:t>[6]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1998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0.8 um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150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 dBc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0.5 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非线性内插</a:t>
                      </a:r>
                      <a:r>
                        <a:rPr lang="en-US" sz="1300" kern="0" baseline="30000">
                          <a:effectLst/>
                        </a:rPr>
                        <a:t>[8]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0.13 um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1.0 GHz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63 dBc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8.2 mW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角度旋转</a:t>
                      </a:r>
                      <a:r>
                        <a:rPr lang="en-US" sz="1300" kern="0" baseline="30000">
                          <a:effectLst/>
                        </a:rPr>
                        <a:t>[13]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2011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0.18 um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260 MHz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113 dBc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16.5 mW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非线性</a:t>
                      </a:r>
                      <a:r>
                        <a:rPr lang="en-US" sz="1300" kern="0">
                          <a:effectLst/>
                        </a:rPr>
                        <a:t>DAC</a:t>
                      </a:r>
                      <a:r>
                        <a:rPr lang="en-US" sz="1300" kern="0" baseline="30000">
                          <a:effectLst/>
                        </a:rPr>
                        <a:t>[12]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2.0 GHz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dBc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130 </a:t>
                      </a:r>
                      <a:r>
                        <a:rPr lang="en-US" sz="1300" kern="0" dirty="0" err="1">
                          <a:effectLst/>
                        </a:rPr>
                        <a:t>mW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63328" y="4805715"/>
            <a:ext cx="5328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889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近年代表性工作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173EE2C7-4115-41F7-9A14-07F65F3BB05E}"/>
              </a:ext>
            </a:extLst>
          </p:cNvPr>
          <p:cNvSpPr txBox="1">
            <a:spLocks/>
          </p:cNvSpPr>
          <p:nvPr/>
        </p:nvSpPr>
        <p:spPr bwMode="auto">
          <a:xfrm>
            <a:off x="114301" y="836758"/>
            <a:ext cx="4542156" cy="57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使用直接数字合成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(DDS)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D:\毕设\大四下\lunwen\图片\DDS传统架构.png">
            <a:extLst>
              <a:ext uri="{FF2B5EF4-FFF2-40B4-BE49-F238E27FC236}">
                <a16:creationId xmlns:a16="http://schemas.microsoft.com/office/drawing/2014/main" xmlns="" id="{2C5E50B7-3E70-460B-A338-BD70B411DA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06" y="1323628"/>
            <a:ext cx="5958901" cy="111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1" y="4597875"/>
            <a:ext cx="4028492" cy="171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主要优化方法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查找表压缩方法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52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改进点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940357"/>
            <a:ext cx="8924924" cy="3374468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ISCAS2014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/>
              <a:t>A 1-GHz Direct Digital Frequency Synthesizer in an FPGA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位相位累加器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使用查找表和角度旋转混合方法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中的冗余，减少乘法次数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的乘法器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/>
              <a:t>可在</a:t>
            </a:r>
            <a:r>
              <a:rPr lang="en-US" altLang="zh-CN" sz="1500" dirty="0"/>
              <a:t>1GHz </a:t>
            </a:r>
            <a:r>
              <a:rPr lang="zh-CN" altLang="en-US" sz="1500" dirty="0"/>
              <a:t>下实现</a:t>
            </a:r>
            <a:r>
              <a:rPr lang="en-US" altLang="zh-CN" sz="1500" dirty="0"/>
              <a:t>120 dBc </a:t>
            </a:r>
            <a:r>
              <a:rPr lang="zh-CN" altLang="en-US" sz="1500" dirty="0"/>
              <a:t>输出正弦波</a:t>
            </a:r>
            <a:endParaRPr lang="en-US" altLang="zh-CN" sz="15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5/13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66A4827-A107-4E76-9AFA-A332527FB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1767" y="1538706"/>
            <a:ext cx="3568833" cy="267566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D7EAE30E-6355-4F16-A9DF-D3AB86615C57}"/>
              </a:ext>
            </a:extLst>
          </p:cNvPr>
          <p:cNvSpPr txBox="1">
            <a:spLocks/>
          </p:cNvSpPr>
          <p:nvPr/>
        </p:nvSpPr>
        <p:spPr bwMode="auto">
          <a:xfrm>
            <a:off x="114301" y="4388421"/>
            <a:ext cx="8924924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本次毕设的主要改进点</a:t>
            </a:r>
            <a:endParaRPr lang="en-US" altLang="zh-CN" sz="15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使用级联的角度旋转单元替换乘法器，流水线加速实现路径延时减少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讨论改进算法中缩放因子</a:t>
            </a:r>
            <a:r>
              <a:rPr lang="en-US" altLang="zh-CN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的近似，给出抑制噪声的约束条件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endParaRPr lang="en-US" altLang="zh-CN" sz="1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2504" y="1005745"/>
            <a:ext cx="5186295" cy="2715066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相位累加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相位压缩和编码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41175"/>
              </p:ext>
            </p:extLst>
          </p:nvPr>
        </p:nvGraphicFramePr>
        <p:xfrm>
          <a:off x="5189404" y="2614607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035000" y="2875389"/>
            <a:ext cx="3871415" cy="496232"/>
            <a:chOff x="682133" y="5437291"/>
            <a:chExt cx="3813514" cy="488809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82133" y="5566048"/>
              <a:ext cx="1040114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对称索引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571617" y="5566047"/>
              <a:ext cx="1438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查找表索引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旋转索引</a:t>
              </a: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131245" y="2519560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6/13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838127" y="6276041"/>
            <a:ext cx="403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Fig5 PAC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原理示意图</a:t>
            </a:r>
          </a:p>
        </p:txBody>
      </p: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84032"/>
              </p:ext>
            </p:extLst>
          </p:nvPr>
        </p:nvGraphicFramePr>
        <p:xfrm>
          <a:off x="5189404" y="1450068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035000" y="1723465"/>
            <a:ext cx="3871415" cy="418589"/>
            <a:chOff x="682133" y="5437291"/>
            <a:chExt cx="3813514" cy="412328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682133" y="5550250"/>
              <a:ext cx="1040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108698" y="1377964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>
            <a:cxnSpLocks/>
          </p:cNvCxnSpPr>
          <p:nvPr/>
        </p:nvCxnSpPr>
        <p:spPr>
          <a:xfrm flipH="1">
            <a:off x="5566740" y="2084648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cxnSpLocks/>
          </p:cNvCxnSpPr>
          <p:nvPr/>
        </p:nvCxnSpPr>
        <p:spPr>
          <a:xfrm flipH="1">
            <a:off x="6655316" y="2101493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cxnSpLocks/>
          </p:cNvCxnSpPr>
          <p:nvPr/>
        </p:nvCxnSpPr>
        <p:spPr>
          <a:xfrm flipH="1">
            <a:off x="8141071" y="2109715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452505" y="6276041"/>
            <a:ext cx="4150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Fig4 Proposed Architecture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" name="图片 116" descr="D:\毕设\大四下\lunwen\图片\DDS改进架构.png">
            <a:extLst>
              <a:ext uri="{FF2B5EF4-FFF2-40B4-BE49-F238E27FC236}">
                <a16:creationId xmlns:a16="http://schemas.microsoft.com/office/drawing/2014/main" xmlns="" id="{3EDD7146-5C7E-429D-8FC3-A0A66DD752D7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3533337"/>
            <a:ext cx="3638550" cy="267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图片 117" descr="D:\毕设\大四下\lunwen\图片\翻转.png">
            <a:extLst>
              <a:ext uri="{FF2B5EF4-FFF2-40B4-BE49-F238E27FC236}">
                <a16:creationId xmlns:a16="http://schemas.microsoft.com/office/drawing/2014/main" xmlns="" id="{B0BE2E15-2878-4CDF-BE22-9BCD2E2B0597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06" y="3848882"/>
            <a:ext cx="3676970" cy="2273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0291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抑制噪声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119408" y="3215850"/>
            <a:ext cx="5617425" cy="459500"/>
            <a:chOff x="745438" y="5437288"/>
            <a:chExt cx="6164414" cy="555527"/>
          </a:xfrm>
        </p:grpSpPr>
        <p:sp>
          <p:nvSpPr>
            <p:cNvPr id="78" name="左大括号 77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左大括号 7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左大括号 79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50171"/>
              </p:ext>
            </p:extLst>
          </p:nvPr>
        </p:nvGraphicFramePr>
        <p:xfrm>
          <a:off x="2234514" y="2786141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686455" y="2765469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bit</a:t>
            </a:r>
            <a:r>
              <a:rPr lang="zh-CN" altLang="en-US" sz="1600" dirty="0"/>
              <a:t>索引</a:t>
            </a:r>
            <a:endParaRPr lang="en-US" altLang="zh-CN" sz="1600" dirty="0"/>
          </a:p>
        </p:txBody>
      </p:sp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140314"/>
            <a:ext cx="4528908" cy="1222242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增加索引位数和量化位数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噪声，影响杂散性能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噪声，影响底噪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7/13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4DD9D7DF-D2A9-48F0-8613-66CCA440EF90}"/>
              </a:ext>
            </a:extLst>
          </p:cNvPr>
          <p:cNvGrpSpPr/>
          <p:nvPr/>
        </p:nvGrpSpPr>
        <p:grpSpPr>
          <a:xfrm>
            <a:off x="4942334" y="1092555"/>
            <a:ext cx="3514003" cy="1270001"/>
            <a:chOff x="4942334" y="1092555"/>
            <a:chExt cx="3514003" cy="1270001"/>
          </a:xfrm>
        </p:grpSpPr>
        <p:grpSp>
          <p:nvGrpSpPr>
            <p:cNvPr id="9" name="组合 8"/>
            <p:cNvGrpSpPr/>
            <p:nvPr/>
          </p:nvGrpSpPr>
          <p:grpSpPr>
            <a:xfrm>
              <a:off x="5004315" y="1092555"/>
              <a:ext cx="3452022" cy="1270001"/>
              <a:chOff x="5400531" y="1092555"/>
              <a:chExt cx="3452022" cy="127000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400531" y="1092555"/>
                <a:ext cx="3452022" cy="1270001"/>
                <a:chOff x="5349084" y="1247734"/>
                <a:chExt cx="3452022" cy="127000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5399911" y="1288461"/>
                  <a:ext cx="3401194" cy="1225950"/>
                  <a:chOff x="5518572" y="1228017"/>
                  <a:chExt cx="3401194" cy="1225950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5518572" y="1228017"/>
                    <a:ext cx="3346918" cy="1012027"/>
                    <a:chOff x="6391950" y="1668269"/>
                    <a:chExt cx="3346918" cy="1012027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7152539" y="1932296"/>
                      <a:ext cx="522879" cy="74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箭头: 右 26"/>
                    <p:cNvSpPr/>
                    <p:nvPr/>
                  </p:nvSpPr>
                  <p:spPr>
                    <a:xfrm>
                      <a:off x="6391950" y="2239161"/>
                      <a:ext cx="674274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7" name="图片 2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408877" y="1668269"/>
                      <a:ext cx="640842" cy="4577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418753" y="1922013"/>
                      <a:ext cx="537044" cy="7582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PAC</a:t>
                      </a:r>
                    </a:p>
                  </p:txBody>
                </p:sp>
                <p:sp>
                  <p:nvSpPr>
                    <p:cNvPr id="29" name="箭头: 右 29"/>
                    <p:cNvSpPr/>
                    <p:nvPr/>
                  </p:nvSpPr>
                  <p:spPr>
                    <a:xfrm>
                      <a:off x="7727968" y="2234441"/>
                      <a:ext cx="640038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" name="箭头: 右 30"/>
                    <p:cNvSpPr/>
                    <p:nvPr/>
                  </p:nvSpPr>
                  <p:spPr>
                    <a:xfrm>
                      <a:off x="9032641" y="2234441"/>
                      <a:ext cx="706227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31" name="图片 30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073641" y="1668269"/>
                      <a:ext cx="562459" cy="45774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742003" y="1869192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索引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压缩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048312" y="1863193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量化</a:t>
                    </a:r>
                  </a:p>
                </p:txBody>
              </p:sp>
            </p:grpSp>
            <p:sp>
              <p:nvSpPr>
                <p:cNvPr id="40" name="矩形 39"/>
                <p:cNvSpPr/>
                <p:nvPr/>
              </p:nvSpPr>
              <p:spPr>
                <a:xfrm>
                  <a:off x="5349084" y="1247734"/>
                  <a:ext cx="3452022" cy="127000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842187" y="1289099"/>
                <a:ext cx="478929" cy="299509"/>
                <a:chOff x="6800667" y="1437994"/>
                <a:chExt cx="325747" cy="203713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800667" y="1441116"/>
                  <a:ext cx="162108" cy="200591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964306" y="1437994"/>
                  <a:ext cx="162108" cy="200591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文本框 48"/>
            <p:cNvSpPr txBox="1"/>
            <p:nvPr/>
          </p:nvSpPr>
          <p:spPr>
            <a:xfrm>
              <a:off x="4942334" y="1745170"/>
              <a:ext cx="871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16bit</a:t>
              </a: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xmlns="" id="{046C888F-2A1E-465C-80A4-AACC140F0E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7111" y="3821033"/>
                <a:ext cx="7130964" cy="2303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合理分配索引</a:t>
                </a:r>
                <a:endParaRPr lang="en-US" altLang="zh-CN" sz="2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旋转操作累加的截断噪声</a:t>
                </a:r>
                <a:endParaRPr lang="en-US" altLang="zh-CN" sz="15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旋转索引位数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不宜过大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缩放因子</a:t>
                </a:r>
                <a:r>
                  <a: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产生的近似</a:t>
                </a:r>
                <a:endParaRPr lang="en-US" altLang="zh-CN" sz="15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近似条件：</a:t>
                </a: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1400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400" i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(常数)</m:t>
                    </m:r>
                  </m:oMath>
                </a14:m>
                <a:r>
                  <a:rPr lang="en-US" altLang="zh-CN" sz="11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3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dirty="0"/>
                  <a:t>约束条件：查找表索引 </a:t>
                </a:r>
                <a:r>
                  <a:rPr lang="en-US" altLang="zh-CN" dirty="0"/>
                  <a:t>+ 2 &gt; </a:t>
                </a:r>
                <a:r>
                  <a:rPr lang="zh-CN" altLang="en-US" dirty="0"/>
                  <a:t>旋转索引</a:t>
                </a:r>
                <a:endParaRPr lang="zh-CN" altLang="en-US" sz="1400" dirty="0"/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endParaRPr lang="en-US" altLang="zh-CN" sz="13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id="{046C888F-2A1E-465C-80A4-AACC140F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111" y="3821033"/>
                <a:ext cx="7130964" cy="2303896"/>
              </a:xfrm>
              <a:prstGeom prst="rect">
                <a:avLst/>
              </a:prstGeom>
              <a:blipFill>
                <a:blip r:embed="rId5"/>
                <a:stretch>
                  <a:fillRect t="-343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9387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3188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流水线加速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3364952" y="6304027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551079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zh-CN" altLang="en-US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旋转单元</a:t>
                  </a:r>
                  <a:endPara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移位器、加法器组成迭代单元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>
                  <a:blip r:embed="rId3"/>
                  <a:stretch>
                    <a:fillRect t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8/13</a:t>
            </a:r>
          </a:p>
        </p:txBody>
      </p:sp>
      <p:grpSp>
        <p:nvGrpSpPr>
          <p:cNvPr id="367" name="组合 366"/>
          <p:cNvGrpSpPr/>
          <p:nvPr/>
        </p:nvGrpSpPr>
        <p:grpSpPr>
          <a:xfrm>
            <a:off x="4830930" y="3229344"/>
            <a:ext cx="2319384" cy="2937032"/>
            <a:chOff x="2934253" y="4097106"/>
            <a:chExt cx="1865074" cy="2390408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097106"/>
              <a:ext cx="1865074" cy="2390408"/>
              <a:chOff x="2799943" y="3921595"/>
              <a:chExt cx="1385645" cy="2390408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3921595"/>
                <a:ext cx="1385645" cy="2390408"/>
                <a:chOff x="2928228" y="3912969"/>
                <a:chExt cx="1385645" cy="2390408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zh-CN" altLang="en-US" sz="1600" dirty="0"/>
                            <a:t>旋转单元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2" y="3912969"/>
                  <a:ext cx="335039" cy="5520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06470" y="3916502"/>
                  <a:ext cx="393375" cy="547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2" name="图片 141" descr="D:\毕设\大四下\lunwen\图片\流水线.png">
            <a:extLst>
              <a:ext uri="{FF2B5EF4-FFF2-40B4-BE49-F238E27FC236}">
                <a16:creationId xmlns:a16="http://schemas.microsoft.com/office/drawing/2014/main" xmlns="" id="{88C1B2C6-F47C-4F39-858E-CE78EBF991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5" y="835362"/>
            <a:ext cx="7674260" cy="244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6563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功能性仿真结果</a:t>
                  </a:r>
                  <a:endPara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99880"/>
                <a:ext cx="347932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</a:t>
              </a:r>
              <a:r>
                <a:rPr lang="en-US" altLang="zh-CN" sz="10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fft</a:t>
              </a: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9/13</a:t>
            </a: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10018</TotalTime>
  <Words>1648</Words>
  <Application>Microsoft Office PowerPoint</Application>
  <PresentationFormat>全屏显示(4:3)</PresentationFormat>
  <Paragraphs>307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Times New Roman</vt:lpstr>
      <vt:lpstr>Office 主题</vt:lpstr>
      <vt:lpstr>默认设计模板</vt:lpstr>
      <vt:lpstr>1_默认设计模板</vt:lpstr>
      <vt:lpstr>超高速高精度数控振荡器(NCO)设计 </vt:lpstr>
      <vt:lpstr>报告提纲</vt:lpstr>
      <vt:lpstr>课题背景</vt:lpstr>
      <vt:lpstr>课题背景</vt:lpstr>
      <vt:lpstr>实施方案——改进点</vt:lpstr>
      <vt:lpstr>实施方案——系统构架</vt:lpstr>
      <vt:lpstr>实施方案——抑制噪声</vt:lpstr>
      <vt:lpstr>实施方案——流水线加速</vt:lpstr>
      <vt:lpstr>进展情况——功能性仿真</vt:lpstr>
      <vt:lpstr>进展情况——前后端结果</vt:lpstr>
      <vt:lpstr>进展情况——结果比较</vt:lpstr>
      <vt:lpstr>Appendix——改进Cordic算法</vt:lpstr>
      <vt:lpstr>谢谢！欢迎提问！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win7</cp:lastModifiedBy>
  <cp:revision>1485</cp:revision>
  <dcterms:created xsi:type="dcterms:W3CDTF">2016-01-04T08:50:27Z</dcterms:created>
  <dcterms:modified xsi:type="dcterms:W3CDTF">2017-06-08T03:39:24Z</dcterms:modified>
</cp:coreProperties>
</file>