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53D5B-90F3-4FC7-A981-7F5E6CE3A81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A606-5FFF-4BDF-B8F0-DE22C5A68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4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78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37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59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vCredit/Project_1_Team6/blob/master/Final%20Code/VG_Twitter_analysis.ipynb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github.com/MarkovCredit/Project_1_Team6/blob/master/Final%20Code/VG_Hashtag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kovCredit/Project_1_Team6/blob/master/Final%20Code/Team%206%20Video%20Game%20Analytics.ipynb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3434-B26B-474C-9734-0971F707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535" y="2514600"/>
            <a:ext cx="10416466" cy="2262781"/>
          </a:xfrm>
        </p:spPr>
        <p:txBody>
          <a:bodyPr/>
          <a:lstStyle/>
          <a:p>
            <a:r>
              <a:rPr lang="en-US" dirty="0"/>
              <a:t>Video Game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EC9FC-B495-4C86-B9DE-53888F6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5" y="4777380"/>
            <a:ext cx="9729077" cy="487348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+mj-lt"/>
                <a:cs typeface="Calibri" panose="020F0502020204030204" pitchFamily="34" charset="0"/>
              </a:rPr>
              <a:t>Team: Mark Levine, Richa Singh, John Yun, Miguel Gomez</a:t>
            </a:r>
            <a:br>
              <a:rPr lang="en-US" sz="1100" dirty="0">
                <a:latin typeface="+mj-lt"/>
                <a:cs typeface="Calibri" panose="020F0502020204030204" pitchFamily="34" charset="0"/>
              </a:rPr>
            </a:br>
            <a:r>
              <a:rPr lang="en-US" sz="1100" dirty="0">
                <a:latin typeface="+mj-lt"/>
                <a:cs typeface="Calibri" panose="020F0502020204030204" pitchFamily="34" charset="0"/>
              </a:rPr>
              <a:t>Data source "Kaggle.com" </a:t>
            </a:r>
            <a:r>
              <a:rPr lang="en-US" sz="1100" u="sng" dirty="0">
                <a:latin typeface="+mj-lt"/>
                <a:cs typeface="Calibri" panose="020F0502020204030204" pitchFamily="34" charset="0"/>
                <a:hlinkClick r:id="rId2"/>
              </a:rPr>
              <a:t>https://www.kaggle.com/gregorut/videogamesales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3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15827"/>
            <a:ext cx="10693228" cy="46809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2C317937-E7AF-4924-9B1F-E8FBF9CF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9" y="1150592"/>
            <a:ext cx="5039294" cy="5707408"/>
          </a:xfrm>
        </p:spPr>
        <p:txBody>
          <a:bodyPr>
            <a:normAutofit/>
          </a:bodyPr>
          <a:lstStyle/>
          <a:p>
            <a:r>
              <a:rPr lang="en-US" dirty="0"/>
              <a:t>Next, we actually predict North American sales using sales from the other regions (EU, Japan and Other countries). X-axis is our prediction and Y-axis is the actual NA Sales. </a:t>
            </a:r>
          </a:p>
          <a:p>
            <a:r>
              <a:rPr lang="en-US" dirty="0"/>
              <a:t>As we can see from the plot of the residuals, we were off on quite a few predictions but we also got some right. </a:t>
            </a:r>
            <a:r>
              <a:rPr lang="en-US" b="1" dirty="0"/>
              <a:t>Our Root-mean-squared-error (RMSE) was 59.8 units (million USD).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B6CF2-961A-481D-B073-45C6D5F5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12" y="599215"/>
            <a:ext cx="6749254" cy="121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768E56-BAC7-449B-8A96-18E008B9FCA3}"/>
              </a:ext>
            </a:extLst>
          </p:cNvPr>
          <p:cNvSpPr/>
          <p:nvPr/>
        </p:nvSpPr>
        <p:spPr>
          <a:xfrm>
            <a:off x="1550292" y="781260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80C50-DC6F-4CD2-9990-94FA86EF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12" y="1867927"/>
            <a:ext cx="6749254" cy="46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034269C-B8E4-4A4F-B3FC-C594AC14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F3F5C7-EC1B-4E19-BF4D-1069F7E80BB8}"/>
              </a:ext>
            </a:extLst>
          </p:cNvPr>
          <p:cNvSpPr txBox="1">
            <a:spLocks/>
          </p:cNvSpPr>
          <p:nvPr/>
        </p:nvSpPr>
        <p:spPr>
          <a:xfrm>
            <a:off x="176444" y="49490"/>
            <a:ext cx="613199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Twitter / Sentiment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53F79-E3E0-4353-98B2-64CA7B79F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4072F75D-7C8A-4639-8ED8-A30012815B4E}"/>
              </a:ext>
            </a:extLst>
          </p:cNvPr>
          <p:cNvSpPr txBox="1">
            <a:spLocks/>
          </p:cNvSpPr>
          <p:nvPr/>
        </p:nvSpPr>
        <p:spPr>
          <a:xfrm>
            <a:off x="176444" y="645105"/>
            <a:ext cx="5909596" cy="5567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VADER sentiment analysis of tweets from the top four publishers "@PlayStation", "@Activision", "@</a:t>
            </a:r>
            <a:r>
              <a:rPr lang="en-US" sz="1400" dirty="0" err="1"/>
              <a:t>NintendoAmerica</a:t>
            </a:r>
            <a:r>
              <a:rPr lang="en-US" sz="1400" dirty="0"/>
              <a:t>", "@EA.” The sentiment score from the top publishers is very close in scores showing its largely positive and similar.</a:t>
            </a:r>
          </a:p>
          <a:p>
            <a:r>
              <a:rPr lang="en-US" sz="1400" dirty="0"/>
              <a:t>Hashtag Analysis of tweets about the top video games "#Nintendo", "#PS4", "#</a:t>
            </a:r>
            <a:r>
              <a:rPr lang="en-US" sz="1400" dirty="0" err="1"/>
              <a:t>XBone</a:t>
            </a:r>
            <a:r>
              <a:rPr lang="en-US" sz="1400" dirty="0"/>
              <a:t>", "#Wii", "#PS3", "#DS"</a:t>
            </a:r>
          </a:p>
          <a:p>
            <a:r>
              <a:rPr lang="en-US" sz="1400" dirty="0"/>
              <a:t>Time between tweets for the top selling Video games</a:t>
            </a:r>
          </a:p>
          <a:p>
            <a:pPr lvl="1"/>
            <a:r>
              <a:rPr lang="en-US" sz="1200" dirty="0"/>
              <a:t>PS4 has the shortest interval between tweets of 3.5 seconds followed by Nintendo</a:t>
            </a:r>
          </a:p>
          <a:p>
            <a:pPr lvl="1"/>
            <a:r>
              <a:rPr lang="en-US" sz="1200" dirty="0" err="1"/>
              <a:t>XBone</a:t>
            </a:r>
            <a:r>
              <a:rPr lang="en-US" sz="1200" dirty="0"/>
              <a:t> has the highest gap between tweets followed by Wii</a:t>
            </a:r>
          </a:p>
          <a:p>
            <a:r>
              <a:rPr lang="en-US" sz="1400" dirty="0"/>
              <a:t>VADER analysis of Tweets regarding the top selling Video games</a:t>
            </a:r>
          </a:p>
          <a:p>
            <a:pPr lvl="1"/>
            <a:r>
              <a:rPr lang="en-US" sz="1200" dirty="0"/>
              <a:t>Average compound figure is positive for all the video  games</a:t>
            </a:r>
          </a:p>
          <a:p>
            <a:pPr lvl="1"/>
            <a:r>
              <a:rPr lang="en-US" sz="1200" dirty="0"/>
              <a:t>PS3 has the lowest compound with Wii and PS4 higher compound scores</a:t>
            </a:r>
            <a:endParaRPr lang="en-US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Link to </a:t>
            </a:r>
            <a:r>
              <a:rPr lang="en-US" sz="1300" dirty="0" err="1"/>
              <a:t>Jupyter</a:t>
            </a:r>
            <a:r>
              <a:rPr lang="en-US" sz="1300" dirty="0"/>
              <a:t> Notebook on </a:t>
            </a:r>
            <a:r>
              <a:rPr lang="en-US" sz="1300" dirty="0" err="1"/>
              <a:t>Github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hlinkClick r:id="rId2"/>
              </a:rPr>
              <a:t>https://github.com/MarkovCredit/Project_1_Team6/blob/master/Final%20Code/VG_Hashtag.ipynb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https://github.com/MarkovCredit/Project_1_Team6/blob/master/Final%20Code/VG_Twitter_analysis.ipynb</a:t>
            </a:r>
            <a:endParaRPr lang="en-US" sz="1300" dirty="0"/>
          </a:p>
          <a:p>
            <a:pPr marL="0" indent="0">
              <a:buNone/>
            </a:pPr>
            <a:br>
              <a:rPr lang="en-US" sz="1300" dirty="0"/>
            </a:br>
            <a:br>
              <a:rPr lang="en-US" sz="1300" u="sng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3D8A7-E8E9-4C03-B2A7-527E7237A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83EA39E-868E-4F52-B147-C3DBDF187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D1736-D8E8-4874-A444-84DF9871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633" y="904841"/>
            <a:ext cx="2425700" cy="1891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41F77E-B81B-4E68-BF08-9A042D0039C9}"/>
              </a:ext>
            </a:extLst>
          </p:cNvPr>
          <p:cNvSpPr txBox="1"/>
          <p:nvPr/>
        </p:nvSpPr>
        <p:spPr>
          <a:xfrm>
            <a:off x="6096000" y="5184967"/>
            <a:ext cx="501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Citation:</a:t>
            </a:r>
          </a:p>
          <a:p>
            <a:r>
              <a:rPr lang="en-US" sz="800" dirty="0"/>
              <a:t>VADER (Valence Aware Dictionary and </a:t>
            </a:r>
            <a:r>
              <a:rPr lang="en-US" sz="800" dirty="0" err="1"/>
              <a:t>sEntiment</a:t>
            </a:r>
            <a:r>
              <a:rPr lang="en-US" sz="800" dirty="0"/>
              <a:t> Reasoner) Sentiment Analysis "Hutto, C.J. &amp; Gilbert, E.E. (2014). </a:t>
            </a:r>
          </a:p>
          <a:p>
            <a:r>
              <a:rPr lang="en-US" sz="800" dirty="0"/>
              <a:t>VADER: A Parsimonious Rule-based Model for Sentiment Analysis of Social Media Text. Eighth International Conference on Weblogs and Social Media (ICWSM-14). Ann Arbor, MI, June 2014."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5297CF-ECD2-447D-ABE0-E2396A88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688" y="3315274"/>
            <a:ext cx="2598727" cy="1719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201026-374D-4601-A70E-2954FE2EF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525" y="3268979"/>
            <a:ext cx="2634031" cy="1719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5306EF-9AA6-45C3-B6FF-7FA622ABD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1853" y="885411"/>
            <a:ext cx="2219980" cy="20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D7FB-EDD0-4B2E-AD03-6D9FF77C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Discussion / 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28CFB-C373-4FB1-9903-6DF3FE4E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264555"/>
            <a:ext cx="8915400" cy="5303520"/>
          </a:xfrm>
        </p:spPr>
        <p:txBody>
          <a:bodyPr>
            <a:normAutofit/>
          </a:bodyPr>
          <a:lstStyle/>
          <a:p>
            <a:r>
              <a:rPr lang="en-US" dirty="0"/>
              <a:t>Findings qualify the general understanding that regional tastes can drive sales.</a:t>
            </a:r>
          </a:p>
          <a:p>
            <a:pPr lvl="1"/>
            <a:r>
              <a:rPr lang="en-US" dirty="0"/>
              <a:t>This qualifies the argument that North Americans consume different genres of games, than their Japanese/European counterparts</a:t>
            </a:r>
          </a:p>
          <a:p>
            <a:pPr lvl="1"/>
            <a:r>
              <a:rPr lang="en-US" dirty="0"/>
              <a:t>Also proves why publishers release specific games in certain areas (Action/Shooters in America &amp; RPG/Puzzle in Japan)</a:t>
            </a:r>
          </a:p>
          <a:p>
            <a:pPr lvl="1"/>
            <a:endParaRPr lang="en-US" dirty="0"/>
          </a:p>
          <a:p>
            <a:r>
              <a:rPr lang="en-US" dirty="0"/>
              <a:t>Additional data gathered through Twitter’s API and sentiment analysis also qualifies the assumptions we made during our research</a:t>
            </a:r>
          </a:p>
          <a:p>
            <a:pPr lvl="1"/>
            <a:r>
              <a:rPr lang="en-US" dirty="0"/>
              <a:t>Publishers sending outgoing tweets show similar values, while tweets about platforms show varying degree of “time between tweets”</a:t>
            </a:r>
          </a:p>
          <a:p>
            <a:pPr lvl="1"/>
            <a:endParaRPr lang="en-US" dirty="0"/>
          </a:p>
          <a:p>
            <a:r>
              <a:rPr lang="en-US" dirty="0"/>
              <a:t>Interesting Fact: Wii Sports is the greatest selling game of all time, doubling the performance of Super Mario Bros. Wii Sports Resort also takes 4</a:t>
            </a:r>
            <a:r>
              <a:rPr lang="en-US" baseline="30000" dirty="0"/>
              <a:t>th</a:t>
            </a:r>
            <a:r>
              <a:rPr lang="en-US" dirty="0"/>
              <a:t> place just behind Mario Kart</a:t>
            </a:r>
          </a:p>
        </p:txBody>
      </p:sp>
    </p:spTree>
    <p:extLst>
      <p:ext uri="{BB962C8B-B14F-4D97-AF65-F5344CB8AC3E}">
        <p14:creationId xmlns:p14="http://schemas.microsoft.com/office/powerpoint/2010/main" val="16601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AFF-5F93-4C74-9DFB-AF1C37E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1056"/>
            <a:ext cx="8911687" cy="1280890"/>
          </a:xfrm>
        </p:spPr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E484-1F28-4842-99B8-B3328360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01501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the core message or hypothesis of your project</a:t>
            </a:r>
          </a:p>
          <a:p>
            <a:pPr lvl="1"/>
            <a:r>
              <a:rPr lang="en-US" dirty="0"/>
              <a:t>Does region play a role in the revenue of video games based upon various factors?</a:t>
            </a:r>
          </a:p>
          <a:p>
            <a:r>
              <a:rPr lang="en-US" dirty="0"/>
              <a:t>Describe the questions you asked, and why you asked them</a:t>
            </a:r>
          </a:p>
          <a:p>
            <a:pPr lvl="1"/>
            <a:r>
              <a:rPr lang="en-US" dirty="0"/>
              <a:t>Are North American sales vs EU/JP/Other sales different</a:t>
            </a:r>
          </a:p>
          <a:p>
            <a:pPr lvl="1"/>
            <a:r>
              <a:rPr lang="en-US" dirty="0"/>
              <a:t>Does genre play a role in this result?</a:t>
            </a:r>
          </a:p>
          <a:p>
            <a:pPr lvl="1"/>
            <a:r>
              <a:rPr lang="en-US" dirty="0"/>
              <a:t>Does platform play a role?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pPr lvl="1"/>
            <a:r>
              <a:rPr lang="en-US" dirty="0"/>
              <a:t>Yes, they were answered to our satisfaction, and corroborated assumptions that we already had regarding the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7C0-A7E7-43B1-B65A-BBE07A5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1819"/>
            <a:ext cx="8911687" cy="1280890"/>
          </a:xfrm>
        </p:spPr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C22E-B31C-41EF-B193-5DA136EE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37619"/>
            <a:ext cx="8915400" cy="3777622"/>
          </a:xfrm>
        </p:spPr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pPr lvl="1"/>
            <a:r>
              <a:rPr lang="en-US" dirty="0"/>
              <a:t>Due to the regional releases of games, their differing genres, changing platforms, and independent tastes we needed representative data that encompassed all these different attributes. Out data was a web scrape featuring Year, Genre, Platform, and Regional Sales.</a:t>
            </a:r>
          </a:p>
          <a:p>
            <a:pPr lvl="1"/>
            <a:r>
              <a:rPr lang="en-US" dirty="0"/>
              <a:t>The data was constructed using a web scrape utilizing Beautiful Soup and scraping VGCHARTZ.com</a:t>
            </a:r>
          </a:p>
        </p:txBody>
      </p:sp>
    </p:spTree>
    <p:extLst>
      <p:ext uri="{BB962C8B-B14F-4D97-AF65-F5344CB8AC3E}">
        <p14:creationId xmlns:p14="http://schemas.microsoft.com/office/powerpoint/2010/main" val="14106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BB8-853C-4C21-898E-A597968F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80" y="62411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2E43-1BB2-4DB9-92E9-8567B214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9FEA7D9-49B3-433A-9149-EF3FAA42C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CC747C-B69B-4546-AF7A-4A2B250532F9}"/>
              </a:ext>
            </a:extLst>
          </p:cNvPr>
          <p:cNvSpPr txBox="1">
            <a:spLocks/>
          </p:cNvSpPr>
          <p:nvPr/>
        </p:nvSpPr>
        <p:spPr>
          <a:xfrm>
            <a:off x="649224" y="645106"/>
            <a:ext cx="512265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8AB70-20FE-4A28-B0AC-150E09D7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62820AC5-D5D2-467E-9BEB-8F693C442D16}"/>
              </a:ext>
            </a:extLst>
          </p:cNvPr>
          <p:cNvSpPr txBox="1">
            <a:spLocks/>
          </p:cNvSpPr>
          <p:nvPr/>
        </p:nvSpPr>
        <p:spPr>
          <a:xfrm>
            <a:off x="665752" y="1264555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Overview for any cleanup requirements was done by an initial count to determine discrepancies </a:t>
            </a:r>
          </a:p>
          <a:p>
            <a:r>
              <a:rPr lang="en-US" dirty="0"/>
              <a:t>Counts for Year and Publisher column did not match up. </a:t>
            </a:r>
          </a:p>
          <a:p>
            <a:r>
              <a:rPr lang="en-US" dirty="0"/>
              <a:t>Dropped the N/A</a:t>
            </a:r>
          </a:p>
          <a:p>
            <a:r>
              <a:rPr lang="en-US" dirty="0"/>
              <a:t>Checked the datatype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F86B9-C7D0-44BA-8405-989B7D37E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46A5B-EAA2-4A6E-8C59-C78BC515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76" y="2291148"/>
            <a:ext cx="2483190" cy="207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41A85-2A31-4B85-9648-2A1F7527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711" y="2294327"/>
            <a:ext cx="2483190" cy="1949303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ECA41D43-1F97-4335-9C76-E0BD6DEE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00" y="766027"/>
            <a:ext cx="5112423" cy="1367573"/>
          </a:xfrm>
          <a:prstGeom prst="rect">
            <a:avLst/>
          </a:prstGeom>
        </p:spPr>
      </p:pic>
      <p:sp>
        <p:nvSpPr>
          <p:cNvPr id="12" name="Freeform 12">
            <a:extLst>
              <a:ext uri="{FF2B5EF4-FFF2-40B4-BE49-F238E27FC236}">
                <a16:creationId xmlns:a16="http://schemas.microsoft.com/office/drawing/2014/main" id="{69E75918-92D6-4AD7-95E0-D9F7C3A2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D3EDF-267A-4034-9F94-3A596204C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00" y="4528365"/>
            <a:ext cx="2486366" cy="981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57C03C-AA43-480B-AE71-4D7173EAC7C1}"/>
              </a:ext>
            </a:extLst>
          </p:cNvPr>
          <p:cNvSpPr/>
          <p:nvPr/>
        </p:nvSpPr>
        <p:spPr>
          <a:xfrm>
            <a:off x="335062" y="4590930"/>
            <a:ext cx="5402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hlinkClick r:id="rId6"/>
              </a:rPr>
              <a:t>https://github.com/MarkovCredit/Project_1_Team6/blob/master/Final%20Code/Team%206%20Video%20Game%20Analytics.ipynb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63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4D8-5F02-4206-B65A-A46CF48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7856"/>
            <a:ext cx="8911687" cy="1280890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3426328"/>
            <a:ext cx="4242292" cy="2828195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82" y="3558386"/>
            <a:ext cx="4174832" cy="2783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82" y="516393"/>
            <a:ext cx="4253084" cy="2835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10551" y="1320457"/>
            <a:ext cx="4888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cleaned data the following graphs were created: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Pie graph to compare total sales percentage by Region.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 to show games by Genre.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well as the distribution of platforms used.</a:t>
            </a:r>
          </a:p>
        </p:txBody>
      </p:sp>
    </p:spTree>
    <p:extLst>
      <p:ext uri="{BB962C8B-B14F-4D97-AF65-F5344CB8AC3E}">
        <p14:creationId xmlns:p14="http://schemas.microsoft.com/office/powerpoint/2010/main" val="17336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North America 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33154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0156" y="1220928"/>
            <a:ext cx="694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graphs show North American specific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scatter plot shows video game sales by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histogram depicts North American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 American Sales by genre shows favored genres.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72" y="2421257"/>
            <a:ext cx="4994991" cy="3329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4" y="2421257"/>
            <a:ext cx="3487748" cy="39746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14" y="2421257"/>
            <a:ext cx="3464586" cy="36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3" y="0"/>
            <a:ext cx="5122652" cy="618836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Analysis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DB8327-3DC7-4173-9557-00786D04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351392"/>
            <a:ext cx="3928333" cy="55066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Generally, chi-square tests are useful when looking at differences within categorical variables and testing differences in populations. In our analysis, we are using one-way Goodness of Fit (discussed during lecture).</a:t>
            </a:r>
          </a:p>
          <a:p>
            <a:r>
              <a:rPr lang="en-US" dirty="0"/>
              <a:t>NULL hypothesis is that video game sales are the same when specifically comparing North America versus the Rest of the World. </a:t>
            </a:r>
          </a:p>
          <a:p>
            <a:r>
              <a:rPr lang="en-US" dirty="0"/>
              <a:t>Roadblock: divide by zero error. Make sure that very small values and 0s are removed from data.</a:t>
            </a:r>
          </a:p>
          <a:p>
            <a:r>
              <a:rPr lang="en-US" dirty="0"/>
              <a:t>Results from running chi square on each of the four sub data sets confirm rejection of the NULL hypothesis: video game sales are different when analyzing by Name, Platform, Genre and Publisher.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8359B-9541-4B5D-886B-3D7D0899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70" y="0"/>
            <a:ext cx="744163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C5AE3-D1EF-42B3-ADF2-69C3F4BBD792}"/>
              </a:ext>
            </a:extLst>
          </p:cNvPr>
          <p:cNvSpPr txBox="1"/>
          <p:nvPr/>
        </p:nvSpPr>
        <p:spPr>
          <a:xfrm>
            <a:off x="1613485" y="772740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Chi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Squared</a:t>
            </a:r>
          </a:p>
        </p:txBody>
      </p:sp>
    </p:spTree>
    <p:extLst>
      <p:ext uri="{BB962C8B-B14F-4D97-AF65-F5344CB8AC3E}">
        <p14:creationId xmlns:p14="http://schemas.microsoft.com/office/powerpoint/2010/main" val="19729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5" y="15826"/>
            <a:ext cx="10842915" cy="1259894"/>
          </a:xfrm>
        </p:spPr>
        <p:txBody>
          <a:bodyPr>
            <a:normAutofit/>
          </a:bodyPr>
          <a:lstStyle/>
          <a:p>
            <a:r>
              <a:rPr lang="en-US" sz="4400" dirty="0"/>
              <a:t>Analysis</a:t>
            </a:r>
            <a:endParaRPr lang="en-US" sz="48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DB8327-3DC7-4173-9557-00786D04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381" y="1218688"/>
            <a:ext cx="4887057" cy="563931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Linear Regression using Stats Models (Ordinary Least Squares: y = mx1+…</a:t>
            </a:r>
            <a:r>
              <a:rPr lang="en-US" sz="1600" dirty="0" err="1"/>
              <a:t>mxN</a:t>
            </a:r>
            <a:r>
              <a:rPr lang="en-US" sz="1600" dirty="0"/>
              <a:t> + B</a:t>
            </a:r>
          </a:p>
          <a:p>
            <a:r>
              <a:rPr lang="en-US" sz="1600" dirty="0"/>
              <a:t>Our dependent variable, North American sales; independent variables are all other countries’ sales in USD million. This data is specifically looking at Platform</a:t>
            </a:r>
          </a:p>
          <a:p>
            <a:r>
              <a:rPr lang="en-US" sz="1600" dirty="0"/>
              <a:t>Interpreting our results: </a:t>
            </a:r>
          </a:p>
          <a:p>
            <a:pPr lvl="1"/>
            <a:r>
              <a:rPr lang="en-US" sz="1400" dirty="0"/>
              <a:t>Intercept $9.53 million </a:t>
            </a:r>
          </a:p>
          <a:p>
            <a:pPr lvl="1"/>
            <a:r>
              <a:rPr lang="en-US" sz="1400" dirty="0"/>
              <a:t>Slope for EU = 1.66; for every $1 million in EU sales, US sales will go up by $1.66 million (data set adjusts all sales to USD)</a:t>
            </a:r>
          </a:p>
          <a:p>
            <a:pPr lvl="1"/>
            <a:r>
              <a:rPr lang="en-US" sz="1400" dirty="0"/>
              <a:t>Slope for Japan = 0.30; for every $1 million dollars in Japanese sales, US sales for this platform will go up by ~ $296k</a:t>
            </a:r>
          </a:p>
          <a:p>
            <a:pPr lvl="1"/>
            <a:r>
              <a:rPr lang="en-US" sz="1400" dirty="0"/>
              <a:t>Slope for All Other Countries = -0.45; for every $1 million in sales, US sales are expected to drop by $450k. Sales cannot be negative, but our intercept (starting point) at $9.53M prevents sales being negative.</a:t>
            </a:r>
          </a:p>
          <a:p>
            <a:pPr lvl="1"/>
            <a:r>
              <a:rPr lang="en-US" sz="1400" dirty="0"/>
              <a:t>R-squared = 0.88: this denotes the linear relationship fits our data well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35E80-0A2F-4916-B81E-549C8866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39" y="1238143"/>
            <a:ext cx="5346316" cy="459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95A1E-3FAA-490B-971B-6FDB7AC7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22" y="686593"/>
            <a:ext cx="5346316" cy="53209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AD5B85-2B3B-4CD6-8BF0-A1F665957BF8}"/>
              </a:ext>
            </a:extLst>
          </p:cNvPr>
          <p:cNvSpPr/>
          <p:nvPr/>
        </p:nvSpPr>
        <p:spPr>
          <a:xfrm>
            <a:off x="9093667" y="1275720"/>
            <a:ext cx="2398471" cy="1023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ED1D6D-F153-41FE-A0A5-7989FC47582A}"/>
              </a:ext>
            </a:extLst>
          </p:cNvPr>
          <p:cNvSpPr/>
          <p:nvPr/>
        </p:nvSpPr>
        <p:spPr>
          <a:xfrm>
            <a:off x="6493069" y="1275721"/>
            <a:ext cx="2534199" cy="2417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E2E3D7-23EB-4940-9F37-82D476DE2B90}"/>
              </a:ext>
            </a:extLst>
          </p:cNvPr>
          <p:cNvSpPr/>
          <p:nvPr/>
        </p:nvSpPr>
        <p:spPr>
          <a:xfrm>
            <a:off x="6254885" y="3791941"/>
            <a:ext cx="4949849" cy="1023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D45D7-B94B-4B91-8075-17D3BA393B56}"/>
              </a:ext>
            </a:extLst>
          </p:cNvPr>
          <p:cNvSpPr/>
          <p:nvPr/>
        </p:nvSpPr>
        <p:spPr>
          <a:xfrm>
            <a:off x="1642656" y="767975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22371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5" y="9236"/>
            <a:ext cx="10693228" cy="468097"/>
          </a:xfrm>
        </p:spPr>
        <p:txBody>
          <a:bodyPr>
            <a:noAutofit/>
          </a:bodyPr>
          <a:lstStyle/>
          <a:p>
            <a:r>
              <a:rPr lang="en-US" sz="4400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3C3E-FAD5-405D-82F1-19A879B8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62" y="516538"/>
            <a:ext cx="6984459" cy="6083576"/>
          </a:xfrm>
          <a:prstGeom prst="rect">
            <a:avLst/>
          </a:prstGeom>
        </p:spPr>
      </p:pic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2C317937-E7AF-4924-9B1F-E8FBF9CF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249372"/>
            <a:ext cx="4204706" cy="5599391"/>
          </a:xfrm>
        </p:spPr>
        <p:txBody>
          <a:bodyPr>
            <a:normAutofit/>
          </a:bodyPr>
          <a:lstStyle/>
          <a:p>
            <a:r>
              <a:rPr lang="en-US" dirty="0"/>
              <a:t>Plotting the existing relationships between countries’ sales before making any predictions; </a:t>
            </a:r>
          </a:p>
          <a:p>
            <a:r>
              <a:rPr lang="en-US" dirty="0"/>
              <a:t>Upper left-hand plot is intercept only</a:t>
            </a:r>
          </a:p>
          <a:p>
            <a:r>
              <a:rPr lang="en-US" dirty="0"/>
              <a:t>EU and US (top right) sales depict a strong positive relationship</a:t>
            </a:r>
          </a:p>
          <a:p>
            <a:r>
              <a:rPr lang="en-US" dirty="0"/>
              <a:t>Japan and US (bottom left) sales are positive but much lower vis-à-vis EU</a:t>
            </a:r>
          </a:p>
          <a:p>
            <a:r>
              <a:rPr lang="en-US" dirty="0"/>
              <a:t>Other Countries and US (bottom right) sales have a negative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B1790-41E7-4A48-9B7C-1542AA6C3D12}"/>
              </a:ext>
            </a:extLst>
          </p:cNvPr>
          <p:cNvSpPr/>
          <p:nvPr/>
        </p:nvSpPr>
        <p:spPr>
          <a:xfrm>
            <a:off x="1541800" y="781260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075107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1263</Words>
  <Application>Microsoft Office PowerPoint</Application>
  <PresentationFormat>Widescreen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Video Game Data Analysis</vt:lpstr>
      <vt:lpstr>Motivation &amp; Summary</vt:lpstr>
      <vt:lpstr>Questions &amp; Data</vt:lpstr>
      <vt:lpstr>PowerPoint Presentation</vt:lpstr>
      <vt:lpstr>Visualizations</vt:lpstr>
      <vt:lpstr>North America Data Visualizations</vt:lpstr>
      <vt:lpstr>Analysis</vt:lpstr>
      <vt:lpstr>Analysis</vt:lpstr>
      <vt:lpstr>Analysis</vt:lpstr>
      <vt:lpstr>Analysis</vt:lpstr>
      <vt:lpstr>PowerPoint Presentation</vt:lpstr>
      <vt:lpstr>Discussion /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yun</dc:creator>
  <cp:lastModifiedBy>Mark Levine</cp:lastModifiedBy>
  <cp:revision>20</cp:revision>
  <dcterms:created xsi:type="dcterms:W3CDTF">2018-09-22T18:02:31Z</dcterms:created>
  <dcterms:modified xsi:type="dcterms:W3CDTF">2018-09-25T01:25:00Z</dcterms:modified>
</cp:coreProperties>
</file>