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5" r:id="rId1"/>
  </p:sldMasterIdLst>
  <p:sldIdLst>
    <p:sldId id="256" r:id="rId2"/>
    <p:sldId id="263" r:id="rId3"/>
    <p:sldId id="278" r:id="rId4"/>
    <p:sldId id="268" r:id="rId5"/>
    <p:sldId id="267" r:id="rId6"/>
    <p:sldId id="271" r:id="rId7"/>
    <p:sldId id="273" r:id="rId8"/>
    <p:sldId id="26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1FF"/>
    <a:srgbClr val="D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5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5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5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80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6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2FD4-DF1D-7041-A4B9-6E7CD46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796" y="1521040"/>
            <a:ext cx="9969910" cy="242246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Data Analytics Jobs Portal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D4C2-472B-C54B-AE9C-F1EA71FFB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796" y="4521377"/>
            <a:ext cx="7081024" cy="2080143"/>
          </a:xfrm>
        </p:spPr>
        <p:txBody>
          <a:bodyPr>
            <a:normAutofit fontScale="55000" lnSpcReduction="20000"/>
          </a:bodyPr>
          <a:lstStyle/>
          <a:p>
            <a:r>
              <a:rPr lang="en-US" sz="8000" b="1" dirty="0">
                <a:latin typeface="+mj-lt"/>
                <a:cs typeface="Calibri" panose="020F0502020204030204" pitchFamily="34" charset="0"/>
              </a:rPr>
              <a:t>Team 6</a:t>
            </a:r>
          </a:p>
          <a:p>
            <a:r>
              <a:rPr lang="en-US" sz="6400" dirty="0" err="1">
                <a:latin typeface="+mj-lt"/>
                <a:cs typeface="Calibri" panose="020F0502020204030204" pitchFamily="34" charset="0"/>
              </a:rPr>
              <a:t>Dristhi</a:t>
            </a:r>
            <a:r>
              <a:rPr lang="en-US" sz="6400" dirty="0">
                <a:latin typeface="+mj-lt"/>
                <a:cs typeface="Calibri" panose="020F0502020204030204" pitchFamily="34" charset="0"/>
              </a:rPr>
              <a:t> Yadav, Mark Levine, Richa Singh, </a:t>
            </a:r>
            <a:r>
              <a:rPr lang="en-US" sz="6400" dirty="0" err="1">
                <a:latin typeface="+mj-lt"/>
                <a:cs typeface="Calibri" panose="020F0502020204030204" pitchFamily="34" charset="0"/>
              </a:rPr>
              <a:t>Sicong</a:t>
            </a:r>
            <a:r>
              <a:rPr lang="en-US" sz="6400" dirty="0">
                <a:latin typeface="+mj-lt"/>
                <a:cs typeface="Calibri" panose="020F0502020204030204" pitchFamily="34" charset="0"/>
              </a:rPr>
              <a:t> Wang </a:t>
            </a:r>
          </a:p>
          <a:p>
            <a:pPr algn="ctr"/>
            <a:br>
              <a:rPr lang="en-US" sz="2400" dirty="0">
                <a:latin typeface="+mj-lt"/>
                <a:cs typeface="Calibri" panose="020F0502020204030204" pitchFamily="34" charset="0"/>
              </a:rPr>
            </a:br>
            <a:endParaRPr lang="en-US" sz="2400" dirty="0">
              <a:latin typeface="+mj-lt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433686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Core concept 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To build a comprehensive and interactive resource for job seekers in the data science and analytics domain</a:t>
            </a:r>
          </a:p>
          <a:p>
            <a:r>
              <a:rPr lang="en-US" b="1" dirty="0"/>
              <a:t>Key Questions :</a:t>
            </a:r>
          </a:p>
          <a:p>
            <a:pPr lvl="1"/>
            <a:r>
              <a:rPr lang="en-US" dirty="0"/>
              <a:t>What are the key roles / opportunities available ?</a:t>
            </a:r>
          </a:p>
          <a:p>
            <a:pPr lvl="1"/>
            <a:r>
              <a:rPr lang="en-US" dirty="0"/>
              <a:t>Where are the opportunities concentrated geographically ?</a:t>
            </a:r>
          </a:p>
          <a:p>
            <a:pPr lvl="1"/>
            <a:r>
              <a:rPr lang="en-US" dirty="0"/>
              <a:t>Who are the primary employers/companies?</a:t>
            </a:r>
          </a:p>
          <a:p>
            <a:r>
              <a:rPr lang="en-US" b="1" dirty="0"/>
              <a:t>Data :</a:t>
            </a:r>
            <a:endParaRPr lang="en-US" dirty="0"/>
          </a:p>
          <a:p>
            <a:pPr lvl="1"/>
            <a:r>
              <a:rPr lang="en-US" dirty="0"/>
              <a:t>Data is drawn from 2 sources </a:t>
            </a:r>
          </a:p>
          <a:p>
            <a:pPr lvl="1"/>
            <a:r>
              <a:rPr lang="en-US" dirty="0"/>
              <a:t>Kaggle which is a compilation of 7,000 data scientist jobs, web scrapped from indeed website  in August 2018 </a:t>
            </a:r>
            <a:r>
              <a:rPr lang="en-US" dirty="0">
                <a:cs typeface="Calibri" panose="020F0502020204030204" pitchFamily="34" charset="0"/>
              </a:rPr>
              <a:t> ("</a:t>
            </a:r>
            <a:r>
              <a:rPr lang="en-US" dirty="0" err="1">
                <a:cs typeface="Calibri" panose="020F0502020204030204" pitchFamily="34" charset="0"/>
              </a:rPr>
              <a:t>Kaggle.com</a:t>
            </a:r>
            <a:r>
              <a:rPr lang="en-US" dirty="0">
                <a:cs typeface="Calibri" panose="020F0502020204030204" pitchFamily="34" charset="0"/>
              </a:rPr>
              <a:t>" </a:t>
            </a:r>
            <a:r>
              <a:rPr lang="en-US" u="sng" dirty="0">
                <a:cs typeface="Calibri" panose="020F0502020204030204" pitchFamily="34" charset="0"/>
              </a:rPr>
              <a:t>https://</a:t>
            </a:r>
            <a:r>
              <a:rPr lang="en-US" u="sng" dirty="0" err="1">
                <a:cs typeface="Calibri" panose="020F0502020204030204" pitchFamily="34" charset="0"/>
              </a:rPr>
              <a:t>www.kaggle.com</a:t>
            </a:r>
            <a:r>
              <a:rPr lang="en-US" u="sng" dirty="0">
                <a:cs typeface="Calibri" panose="020F0502020204030204" pitchFamily="34" charset="0"/>
              </a:rPr>
              <a:t>/sl6149/data-scientist-job-market-in-the-us)</a:t>
            </a:r>
            <a:endParaRPr lang="en-US" dirty="0"/>
          </a:p>
          <a:p>
            <a:pPr lvl="1"/>
            <a:r>
              <a:rPr lang="en-US" dirty="0"/>
              <a:t>Web scrapping from Glassdoor website supplements the Kaggle data with more recent postings and additional information on salary ranges (“</a:t>
            </a:r>
            <a:r>
              <a:rPr lang="en-US" dirty="0" err="1"/>
              <a:t>Glassdoor.com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65" y="527161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DE010B5-1EC2-714A-9D95-419E9DB97B96}"/>
              </a:ext>
            </a:extLst>
          </p:cNvPr>
          <p:cNvSpPr/>
          <p:nvPr/>
        </p:nvSpPr>
        <p:spPr>
          <a:xfrm>
            <a:off x="2384819" y="2632215"/>
            <a:ext cx="518271" cy="2425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9BF4D-4960-D040-94D8-4953A4CBB029}"/>
              </a:ext>
            </a:extLst>
          </p:cNvPr>
          <p:cNvSpPr/>
          <p:nvPr/>
        </p:nvSpPr>
        <p:spPr>
          <a:xfrm>
            <a:off x="1405047" y="22900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Kaggle CSV Formatting and Clean up </a:t>
            </a:r>
          </a:p>
          <a:p>
            <a:pPr algn="ctr"/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575DD-142A-4342-AD68-5B674BC780D0}"/>
              </a:ext>
            </a:extLst>
          </p:cNvPr>
          <p:cNvSpPr/>
          <p:nvPr/>
        </p:nvSpPr>
        <p:spPr>
          <a:xfrm>
            <a:off x="2951472" y="23164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Web-scrapping for additional data</a:t>
            </a:r>
          </a:p>
          <a:p>
            <a:pPr algn="ctr"/>
            <a:endParaRPr lang="en-US" sz="10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252F759-9581-1545-9574-42D32D7E86F5}"/>
              </a:ext>
            </a:extLst>
          </p:cNvPr>
          <p:cNvSpPr/>
          <p:nvPr/>
        </p:nvSpPr>
        <p:spPr>
          <a:xfrm>
            <a:off x="3941276" y="2632215"/>
            <a:ext cx="414913" cy="2311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4990E-8C30-A444-9075-39528B45C92C}"/>
              </a:ext>
            </a:extLst>
          </p:cNvPr>
          <p:cNvSpPr/>
          <p:nvPr/>
        </p:nvSpPr>
        <p:spPr>
          <a:xfrm>
            <a:off x="4380380" y="22997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loading in </a:t>
            </a:r>
            <a:r>
              <a:rPr lang="en-US" sz="1000" dirty="0" err="1"/>
              <a:t>Jupyter</a:t>
            </a:r>
            <a:r>
              <a:rPr lang="en-US" sz="1000" dirty="0"/>
              <a:t> Notebook</a:t>
            </a:r>
          </a:p>
          <a:p>
            <a:pPr algn="ctr"/>
            <a:endParaRPr lang="en-US" sz="1000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61CA3C4-DD81-F54E-9B89-220608ACDF2B}"/>
              </a:ext>
            </a:extLst>
          </p:cNvPr>
          <p:cNvSpPr/>
          <p:nvPr/>
        </p:nvSpPr>
        <p:spPr>
          <a:xfrm>
            <a:off x="5382824" y="2632215"/>
            <a:ext cx="437696" cy="2425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CF4DD-4EF7-1647-B1BB-231C1581D74C}"/>
              </a:ext>
            </a:extLst>
          </p:cNvPr>
          <p:cNvSpPr/>
          <p:nvPr/>
        </p:nvSpPr>
        <p:spPr>
          <a:xfrm>
            <a:off x="7424614" y="2305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Creating </a:t>
            </a:r>
            <a:r>
              <a:rPr lang="en-US" sz="1000" dirty="0" err="1"/>
              <a:t>App.py</a:t>
            </a:r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9B6271A-E7CA-ED4B-8DFC-9C781C431541}"/>
              </a:ext>
            </a:extLst>
          </p:cNvPr>
          <p:cNvSpPr/>
          <p:nvPr/>
        </p:nvSpPr>
        <p:spPr>
          <a:xfrm>
            <a:off x="9370892" y="3261775"/>
            <a:ext cx="196847" cy="4738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A87D18-4EF7-C745-8C87-9769A7301890}"/>
              </a:ext>
            </a:extLst>
          </p:cNvPr>
          <p:cNvSpPr/>
          <p:nvPr/>
        </p:nvSpPr>
        <p:spPr>
          <a:xfrm>
            <a:off x="9014053" y="37777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Visualizations</a:t>
            </a:r>
          </a:p>
          <a:p>
            <a:pPr algn="ctr"/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6A1D38-5B98-9E48-A846-86CAC539BC88}"/>
              </a:ext>
            </a:extLst>
          </p:cNvPr>
          <p:cNvSpPr/>
          <p:nvPr/>
        </p:nvSpPr>
        <p:spPr>
          <a:xfrm>
            <a:off x="9014053" y="2305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Creating </a:t>
            </a:r>
            <a:r>
              <a:rPr lang="en-US" sz="1000" dirty="0" err="1"/>
              <a:t>Index.html</a:t>
            </a:r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CAF4334-D408-584F-A9E2-90C6AE950B88}"/>
              </a:ext>
            </a:extLst>
          </p:cNvPr>
          <p:cNvSpPr/>
          <p:nvPr/>
        </p:nvSpPr>
        <p:spPr>
          <a:xfrm>
            <a:off x="8404860" y="2651505"/>
            <a:ext cx="560812" cy="21187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A14211-A57E-FD40-BDB7-63E7F1C5DFC3}"/>
              </a:ext>
            </a:extLst>
          </p:cNvPr>
          <p:cNvSpPr/>
          <p:nvPr/>
        </p:nvSpPr>
        <p:spPr>
          <a:xfrm>
            <a:off x="10283014" y="53456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Maps.js</a:t>
            </a:r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3ABA93-B261-2148-A537-CF9BD4F38159}"/>
              </a:ext>
            </a:extLst>
          </p:cNvPr>
          <p:cNvSpPr/>
          <p:nvPr/>
        </p:nvSpPr>
        <p:spPr>
          <a:xfrm>
            <a:off x="9026940" y="53456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Charts.js</a:t>
            </a:r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7A1B7F-B467-1C47-85EB-68B6FD2B786E}"/>
              </a:ext>
            </a:extLst>
          </p:cNvPr>
          <p:cNvSpPr/>
          <p:nvPr/>
        </p:nvSpPr>
        <p:spPr>
          <a:xfrm>
            <a:off x="7770866" y="53456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Table.js</a:t>
            </a:r>
            <a:endParaRPr lang="en-US" sz="1000" dirty="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9ACBB55-134E-E04A-9F21-9569DCD6B14C}"/>
              </a:ext>
            </a:extLst>
          </p:cNvPr>
          <p:cNvSpPr/>
          <p:nvPr/>
        </p:nvSpPr>
        <p:spPr>
          <a:xfrm>
            <a:off x="9370892" y="4762401"/>
            <a:ext cx="209936" cy="53949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7D31B7E3-7AF7-F64A-B54B-1461B9C54B6F}"/>
              </a:ext>
            </a:extLst>
          </p:cNvPr>
          <p:cNvSpPr/>
          <p:nvPr/>
        </p:nvSpPr>
        <p:spPr>
          <a:xfrm rot="2185482">
            <a:off x="8676202" y="4686498"/>
            <a:ext cx="225344" cy="6972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7BDD8307-CE97-CC49-B659-C5453529E46D}"/>
              </a:ext>
            </a:extLst>
          </p:cNvPr>
          <p:cNvSpPr/>
          <p:nvPr/>
        </p:nvSpPr>
        <p:spPr>
          <a:xfrm rot="19455321">
            <a:off x="10040640" y="4667230"/>
            <a:ext cx="226568" cy="7033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E7E6FC-3BA7-CD4C-A6D2-E2F6D54192A8}"/>
              </a:ext>
            </a:extLst>
          </p:cNvPr>
          <p:cNvSpPr/>
          <p:nvPr/>
        </p:nvSpPr>
        <p:spPr>
          <a:xfrm>
            <a:off x="5898436" y="22997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Creating Database in </a:t>
            </a:r>
            <a:r>
              <a:rPr lang="en-US" sz="1000" dirty="0" err="1"/>
              <a:t>Mongo.db</a:t>
            </a:r>
            <a:endParaRPr lang="en-US" sz="1000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97AF2D06-2528-BA4E-B861-AADE157E4DDF}"/>
              </a:ext>
            </a:extLst>
          </p:cNvPr>
          <p:cNvSpPr/>
          <p:nvPr/>
        </p:nvSpPr>
        <p:spPr>
          <a:xfrm>
            <a:off x="6916798" y="2615566"/>
            <a:ext cx="392541" cy="2453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Setup &amp; Clean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3997C-F31A-4B0A-BD51-46C9EABE8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71" y="2093976"/>
            <a:ext cx="4047173" cy="4177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47A1F-42F8-4D4C-85F5-B59FE936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70" y="2196316"/>
            <a:ext cx="7313357" cy="41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5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Visualizations -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002F0-1697-4693-9371-87FCAF4E2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2279675"/>
            <a:ext cx="10222992" cy="40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Visualizations -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Visualizations -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69C83-0085-4D9E-8377-370DC339D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04" y="2170167"/>
            <a:ext cx="10425176" cy="43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1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08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2016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156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Data Analytics Jobs Portal </vt:lpstr>
      <vt:lpstr>Project Concept</vt:lpstr>
      <vt:lpstr>Approach</vt:lpstr>
      <vt:lpstr>Data Setup &amp; Clean Up</vt:lpstr>
      <vt:lpstr>Visualizations - Table</vt:lpstr>
      <vt:lpstr>Visualizations - Graphs</vt:lpstr>
      <vt:lpstr>Visualizations - Map</vt:lpstr>
      <vt:lpstr>Summary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Jobs</dc:title>
  <dc:creator>Microsoft Office User</dc:creator>
  <cp:lastModifiedBy>Mark Levine</cp:lastModifiedBy>
  <cp:revision>16</cp:revision>
  <dcterms:created xsi:type="dcterms:W3CDTF">2018-12-03T03:24:01Z</dcterms:created>
  <dcterms:modified xsi:type="dcterms:W3CDTF">2018-12-08T03:28:03Z</dcterms:modified>
</cp:coreProperties>
</file>