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1" r:id="rId3"/>
    <p:sldId id="280" r:id="rId4"/>
    <p:sldId id="281" r:id="rId5"/>
    <p:sldId id="275" r:id="rId6"/>
    <p:sldId id="276" r:id="rId7"/>
    <p:sldId id="257" r:id="rId8"/>
    <p:sldId id="267" r:id="rId9"/>
    <p:sldId id="269" r:id="rId10"/>
    <p:sldId id="268" r:id="rId11"/>
    <p:sldId id="265" r:id="rId12"/>
    <p:sldId id="274" r:id="rId13"/>
    <p:sldId id="261" r:id="rId14"/>
    <p:sldId id="262" r:id="rId15"/>
    <p:sldId id="263" r:id="rId16"/>
    <p:sldId id="282" r:id="rId17"/>
    <p:sldId id="28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10" Type="http://schemas.openxmlformats.org/officeDocument/2006/relationships/image" Target="../media/image92.svg"/><Relationship Id="rId4" Type="http://schemas.openxmlformats.org/officeDocument/2006/relationships/image" Target="../media/image86.svg"/><Relationship Id="rId9" Type="http://schemas.openxmlformats.org/officeDocument/2006/relationships/image" Target="../media/image9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10" Type="http://schemas.openxmlformats.org/officeDocument/2006/relationships/image" Target="../media/image92.svg"/><Relationship Id="rId4" Type="http://schemas.openxmlformats.org/officeDocument/2006/relationships/image" Target="../media/image86.svg"/><Relationship Id="rId9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r>
            <a:rPr lang="tr-TR" dirty="0" err="1"/>
            <a:t>for</a:t>
          </a:r>
          <a:r>
            <a:rPr lang="tr-TR" dirty="0"/>
            <a:t> at </a:t>
          </a:r>
          <a:r>
            <a:rPr lang="tr-TR" dirty="0" err="1"/>
            <a:t>least</a:t>
          </a:r>
          <a:r>
            <a:rPr lang="tr-TR" dirty="0"/>
            <a:t> 2 </a:t>
          </a:r>
          <a:r>
            <a:rPr lang="tr-TR" dirty="0" err="1"/>
            <a:t>exchanges</a:t>
          </a:r>
          <a:r>
            <a:rPr lang="tr-TR" dirty="0"/>
            <a:t>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Apply</a:t>
          </a:r>
          <a:r>
            <a:rPr lang="tr-TR" dirty="0"/>
            <a:t> </a:t>
          </a:r>
          <a:r>
            <a:rPr lang="tr-TR" dirty="0" err="1"/>
            <a:t>Volatility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Correlation</a:t>
          </a:r>
          <a:r>
            <a:rPr lang="tr-TR" dirty="0"/>
            <a:t> </a:t>
          </a:r>
          <a:r>
            <a:rPr lang="tr-TR" dirty="0" err="1"/>
            <a:t>filters</a:t>
          </a:r>
          <a:endParaRPr lang="en-US" dirty="0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MHI &lt; -2, start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best</a:t>
          </a:r>
          <a:r>
            <a:rPr lang="tr-TR" dirty="0"/>
            <a:t> </a:t>
          </a:r>
          <a:r>
            <a:rPr lang="tr-TR" dirty="0" err="1"/>
            <a:t>performing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in </a:t>
          </a:r>
          <a:r>
            <a:rPr lang="tr-TR" dirty="0" err="1"/>
            <a:t>downtrend</a:t>
          </a:r>
          <a:r>
            <a:rPr lang="tr-TR" dirty="0"/>
            <a:t>,                       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MHI &gt; 4 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diverse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other</a:t>
          </a:r>
          <a:r>
            <a:rPr lang="tr-TR" dirty="0"/>
            <a:t> </a:t>
          </a:r>
          <a:r>
            <a:rPr lang="tr-TR" dirty="0" err="1"/>
            <a:t>exchange’s</a:t>
          </a:r>
          <a:r>
            <a:rPr lang="tr-TR" dirty="0"/>
            <a:t> MHI &lt; -2.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Calculate</a:t>
          </a:r>
          <a:r>
            <a:rPr lang="tr-TR" sz="1800" kern="1200" dirty="0"/>
            <a:t> </a:t>
          </a:r>
          <a:r>
            <a:rPr lang="tr-TR" sz="1800" kern="1200" dirty="0" err="1"/>
            <a:t>and</a:t>
          </a:r>
          <a:r>
            <a:rPr lang="tr-TR" sz="1800" kern="1200" dirty="0"/>
            <a:t> </a:t>
          </a:r>
          <a:r>
            <a:rPr lang="tr-TR" sz="1800" kern="1200" dirty="0" err="1"/>
            <a:t>plot</a:t>
          </a:r>
          <a:r>
            <a:rPr lang="tr-TR" sz="1800" kern="1200" dirty="0"/>
            <a:t> 5 </a:t>
          </a:r>
          <a:r>
            <a:rPr lang="tr-TR" sz="1800" kern="1200" dirty="0" err="1"/>
            <a:t>year</a:t>
          </a:r>
          <a:r>
            <a:rPr lang="tr-TR" sz="1800" kern="1200" dirty="0"/>
            <a:t>-MHI </a:t>
          </a:r>
          <a:r>
            <a:rPr lang="tr-TR" sz="1800" kern="1200" dirty="0" err="1"/>
            <a:t>for</a:t>
          </a:r>
          <a:r>
            <a:rPr lang="tr-TR" sz="1800" kern="1200" dirty="0"/>
            <a:t> at </a:t>
          </a:r>
          <a:r>
            <a:rPr lang="tr-TR" sz="1800" kern="1200" dirty="0" err="1"/>
            <a:t>least</a:t>
          </a:r>
          <a:r>
            <a:rPr lang="tr-TR" sz="1800" kern="1200" dirty="0"/>
            <a:t> 2 </a:t>
          </a:r>
          <a:r>
            <a:rPr lang="tr-TR" sz="1800" kern="1200" dirty="0" err="1"/>
            <a:t>exchanges</a:t>
          </a:r>
          <a:r>
            <a:rPr lang="tr-TR" sz="1800" kern="1200" dirty="0"/>
            <a:t> </a:t>
          </a:r>
          <a:endParaRPr lang="en-US" sz="18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Detect</a:t>
          </a:r>
          <a:r>
            <a:rPr lang="tr-TR" sz="1800" kern="1200" dirty="0"/>
            <a:t> </a:t>
          </a:r>
          <a:r>
            <a:rPr lang="tr-TR" sz="1800" kern="1200" dirty="0" err="1"/>
            <a:t>peaks</a:t>
          </a:r>
          <a:r>
            <a:rPr lang="tr-TR" sz="1800" kern="1200" dirty="0"/>
            <a:t> (MHI &gt; 4) </a:t>
          </a:r>
          <a:r>
            <a:rPr lang="tr-TR" sz="1800" kern="1200" dirty="0" err="1"/>
            <a:t>and</a:t>
          </a:r>
          <a:r>
            <a:rPr lang="tr-TR" sz="1800" kern="1200" dirty="0"/>
            <a:t> </a:t>
          </a:r>
          <a:r>
            <a:rPr lang="tr-TR" sz="1800" kern="1200" dirty="0" err="1"/>
            <a:t>valleys</a:t>
          </a:r>
          <a:r>
            <a:rPr lang="tr-TR" sz="1800" kern="1200" dirty="0"/>
            <a:t> (MHI &lt; -2)</a:t>
          </a:r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Apply</a:t>
          </a:r>
          <a:r>
            <a:rPr lang="tr-TR" sz="1800" kern="1200" dirty="0"/>
            <a:t> </a:t>
          </a:r>
          <a:r>
            <a:rPr lang="tr-TR" sz="1800" kern="1200" dirty="0" err="1"/>
            <a:t>Volatility</a:t>
          </a:r>
          <a:r>
            <a:rPr lang="tr-TR" sz="1800" kern="1200" dirty="0"/>
            <a:t> </a:t>
          </a:r>
          <a:r>
            <a:rPr lang="tr-TR" sz="1800" kern="1200" dirty="0" err="1"/>
            <a:t>and</a:t>
          </a:r>
          <a:r>
            <a:rPr lang="tr-TR" sz="1800" kern="1200" dirty="0"/>
            <a:t> </a:t>
          </a:r>
          <a:r>
            <a:rPr lang="tr-TR" sz="1800" kern="1200" dirty="0" err="1"/>
            <a:t>Correlation</a:t>
          </a:r>
          <a:r>
            <a:rPr lang="tr-TR" sz="1800" kern="1200" dirty="0"/>
            <a:t> </a:t>
          </a:r>
          <a:r>
            <a:rPr lang="tr-TR" sz="1800" kern="1200" dirty="0" err="1"/>
            <a:t>filters</a:t>
          </a:r>
          <a:endParaRPr lang="en-US" sz="1800" kern="1200" dirty="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At MHI &lt; -2, start </a:t>
          </a:r>
          <a:r>
            <a:rPr lang="tr-TR" sz="1800" kern="1200" dirty="0" err="1"/>
            <a:t>from</a:t>
          </a:r>
          <a:r>
            <a:rPr lang="tr-TR" sz="1800" kern="1200" dirty="0"/>
            <a:t> </a:t>
          </a:r>
          <a:r>
            <a:rPr lang="tr-TR" sz="1800" kern="1200" dirty="0" err="1"/>
            <a:t>latest</a:t>
          </a:r>
          <a:r>
            <a:rPr lang="tr-TR" sz="1800" kern="1200" dirty="0"/>
            <a:t> </a:t>
          </a:r>
          <a:r>
            <a:rPr lang="tr-TR" sz="1800" kern="1200" dirty="0" err="1"/>
            <a:t>peak</a:t>
          </a:r>
          <a:r>
            <a:rPr lang="tr-TR" sz="1800" kern="1200" dirty="0"/>
            <a:t>, </a:t>
          </a:r>
          <a:r>
            <a:rPr lang="tr-TR" sz="1800" kern="1200" dirty="0" err="1"/>
            <a:t>calculate</a:t>
          </a:r>
          <a:r>
            <a:rPr lang="tr-TR" sz="1800" kern="1200" dirty="0"/>
            <a:t> </a:t>
          </a:r>
          <a:r>
            <a:rPr lang="tr-TR" sz="1800" kern="1200" dirty="0" err="1"/>
            <a:t>best</a:t>
          </a:r>
          <a:r>
            <a:rPr lang="tr-TR" sz="1800" kern="1200" dirty="0"/>
            <a:t> </a:t>
          </a:r>
          <a:r>
            <a:rPr lang="tr-TR" sz="1800" kern="1200" dirty="0" err="1"/>
            <a:t>performing</a:t>
          </a:r>
          <a:r>
            <a:rPr lang="tr-TR" sz="1800" kern="1200" dirty="0"/>
            <a:t> </a:t>
          </a:r>
          <a:r>
            <a:rPr lang="tr-TR" sz="1800" kern="1200" dirty="0" err="1"/>
            <a:t>portfolio</a:t>
          </a:r>
          <a:r>
            <a:rPr lang="tr-TR" sz="1800" kern="1200" dirty="0"/>
            <a:t> in </a:t>
          </a:r>
          <a:r>
            <a:rPr lang="tr-TR" sz="1800" kern="1200" dirty="0" err="1"/>
            <a:t>downtrend</a:t>
          </a:r>
          <a:r>
            <a:rPr lang="tr-TR" sz="1800" kern="1200" dirty="0"/>
            <a:t>,                        </a:t>
          </a:r>
          <a:r>
            <a:rPr lang="tr-TR" sz="1800" kern="1200" dirty="0" err="1"/>
            <a:t>Enter</a:t>
          </a:r>
          <a:r>
            <a:rPr lang="tr-TR" sz="1800" kern="1200" dirty="0"/>
            <a:t> </a:t>
          </a:r>
          <a:r>
            <a:rPr lang="tr-TR" sz="1800" kern="1200" dirty="0" err="1"/>
            <a:t>that</a:t>
          </a:r>
          <a:r>
            <a:rPr lang="tr-TR" sz="1800" kern="1200" dirty="0"/>
            <a:t> </a:t>
          </a:r>
          <a:r>
            <a:rPr lang="tr-TR" sz="1800" kern="1200" dirty="0" err="1"/>
            <a:t>portfolio</a:t>
          </a:r>
          <a:endParaRPr lang="en-US" sz="18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At </a:t>
          </a:r>
          <a:r>
            <a:rPr lang="tr-TR" sz="1800" kern="1200" dirty="0" err="1"/>
            <a:t>the</a:t>
          </a:r>
          <a:r>
            <a:rPr lang="tr-TR" sz="1800" kern="1200" dirty="0"/>
            <a:t> </a:t>
          </a:r>
          <a:r>
            <a:rPr lang="tr-TR" sz="1800" kern="1200" dirty="0" err="1"/>
            <a:t>first</a:t>
          </a:r>
          <a:r>
            <a:rPr lang="tr-TR" sz="1800" kern="1200" dirty="0"/>
            <a:t> MHI &gt; 4 , </a:t>
          </a:r>
          <a:r>
            <a:rPr lang="tr-TR" sz="1800" kern="1200" dirty="0" err="1"/>
            <a:t>sell</a:t>
          </a:r>
          <a:r>
            <a:rPr lang="tr-TR" sz="1800" kern="1200" dirty="0"/>
            <a:t> </a:t>
          </a:r>
          <a:r>
            <a:rPr lang="tr-TR" sz="1800" kern="1200" dirty="0" err="1"/>
            <a:t>the</a:t>
          </a:r>
          <a:r>
            <a:rPr lang="tr-TR" sz="1800" kern="1200" dirty="0"/>
            <a:t> </a:t>
          </a:r>
          <a:r>
            <a:rPr lang="tr-TR" sz="1800" kern="1200" dirty="0" err="1"/>
            <a:t>portfolio</a:t>
          </a:r>
          <a:r>
            <a:rPr lang="tr-TR" sz="1800" kern="1200" dirty="0"/>
            <a:t> </a:t>
          </a:r>
          <a:r>
            <a:rPr lang="tr-TR" sz="1800" kern="1200" dirty="0" err="1"/>
            <a:t>and</a:t>
          </a:r>
          <a:r>
            <a:rPr lang="tr-TR" sz="1800" kern="1200" dirty="0"/>
            <a:t> </a:t>
          </a:r>
          <a:r>
            <a:rPr lang="tr-TR" sz="1800" kern="1200" dirty="0" err="1"/>
            <a:t>diverse</a:t>
          </a:r>
          <a:r>
            <a:rPr lang="tr-TR" sz="1800" kern="1200" dirty="0"/>
            <a:t> </a:t>
          </a:r>
          <a:r>
            <a:rPr lang="tr-TR" sz="1800" kern="1200" dirty="0" err="1"/>
            <a:t>to</a:t>
          </a:r>
          <a:r>
            <a:rPr lang="tr-TR" sz="1800" kern="1200" dirty="0"/>
            <a:t> </a:t>
          </a:r>
          <a:r>
            <a:rPr lang="tr-TR" sz="1800" kern="1200" dirty="0" err="1"/>
            <a:t>other</a:t>
          </a:r>
          <a:r>
            <a:rPr lang="tr-TR" sz="1800" kern="1200" dirty="0"/>
            <a:t> </a:t>
          </a:r>
          <a:r>
            <a:rPr lang="tr-TR" sz="1800" kern="1200" dirty="0" err="1"/>
            <a:t>exchange’s</a:t>
          </a:r>
          <a:r>
            <a:rPr lang="tr-TR" sz="1800" kern="1200" dirty="0"/>
            <a:t> MHI &lt; -2.</a:t>
          </a:r>
          <a:endParaRPr lang="en-US" sz="18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26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9" name="Group 269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: Shape 275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1" name="Group 271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62" name="Freeform: Shape 272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: Shape 273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Resim 16">
            <a:extLst>
              <a:ext uri="{FF2B5EF4-FFF2-40B4-BE49-F238E27FC236}">
                <a16:creationId xmlns:a16="http://schemas.microsoft.com/office/drawing/2014/main" id="{88F6A9CA-5057-A183-4958-9AA4916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91" y="2733525"/>
            <a:ext cx="4369112" cy="16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90961" y="5878993"/>
            <a:ext cx="1618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%120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5.66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%7.2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103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29929" y="6010183"/>
            <a:ext cx="217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%97.4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4.32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%17.4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30.5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654499" y="5409614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%73.7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%95.5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4350" y="5964173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%78.7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4.64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076937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32" y="4021359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%56.6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2.75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%80.4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%65.6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3.39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%64.3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3.96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%92.3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4.82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MDD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2" y="3536386"/>
            <a:ext cx="5997098" cy="314157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6071087" cy="31415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EBC9CEF-8CFA-83C0-ED2E-5AA872F7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580" y="1570785"/>
            <a:ext cx="5820955" cy="35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05513" cy="842143"/>
          </a:xfrm>
        </p:spPr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91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0726" cy="1155509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74" y="1155509"/>
            <a:ext cx="5670071" cy="557994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48274" cy="741593"/>
          </a:xfrm>
          <a:noFill/>
        </p:spPr>
        <p:txBody>
          <a:bodyPr wrap="square">
            <a:spAutoFit/>
          </a:bodyPr>
          <a:lstStyle/>
          <a:p>
            <a:r>
              <a:rPr lang="tr-TR" sz="36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tr-TR" sz="36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B2B Product: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48" y="1305161"/>
            <a:ext cx="5948977" cy="3647710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management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Entries-exits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of </a:t>
            </a:r>
            <a:r>
              <a:rPr lang="tr-TR" sz="2000" dirty="0" err="1">
                <a:solidFill>
                  <a:schemeClr val="bg1"/>
                </a:solidFill>
              </a:rPr>
              <a:t>that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exchange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</a:t>
            </a:r>
            <a:r>
              <a:rPr lang="tr-TR" sz="2000" dirty="0" err="1">
                <a:solidFill>
                  <a:schemeClr val="bg1"/>
                </a:solidFill>
              </a:rPr>
              <a:t>MinVAR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filtering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Multi-Exchange </a:t>
            </a:r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</a:t>
            </a:r>
            <a:endParaRPr lang="tr-T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tr-TR" sz="2000" dirty="0">
              <a:solidFill>
                <a:schemeClr val="bg1"/>
              </a:solidFill>
            </a:endParaRPr>
          </a:p>
          <a:p>
            <a:r>
              <a:rPr lang="tr-TR" sz="2400" dirty="0" err="1">
                <a:solidFill>
                  <a:schemeClr val="bg1"/>
                </a:solidFill>
              </a:rPr>
              <a:t>Customer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Positioning</a:t>
            </a:r>
            <a:r>
              <a:rPr lang="tr-T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Investors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 at </a:t>
            </a:r>
            <a:r>
              <a:rPr lang="tr-TR" sz="2000" dirty="0" err="1">
                <a:solidFill>
                  <a:schemeClr val="bg1"/>
                </a:solidFill>
              </a:rPr>
              <a:t>least</a:t>
            </a:r>
            <a:r>
              <a:rPr lang="tr-TR" sz="2000" dirty="0">
                <a:solidFill>
                  <a:schemeClr val="bg1"/>
                </a:solidFill>
              </a:rPr>
              <a:t> 16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patience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Insurance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retiree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funds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Retirees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6" y="1305161"/>
            <a:ext cx="6262164" cy="364771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DA67580-F4C2-F858-196A-BD8909A5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31" y="191630"/>
            <a:ext cx="2684822" cy="99082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7225D73-7C2F-8738-CDCB-B98FB10238C6}"/>
              </a:ext>
            </a:extLst>
          </p:cNvPr>
          <p:cNvSpPr txBox="1"/>
          <p:nvPr/>
        </p:nvSpPr>
        <p:spPr>
          <a:xfrm>
            <a:off x="742950" y="5374286"/>
            <a:ext cx="1137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FFFF00"/>
                </a:solidFill>
              </a:rPr>
              <a:t>MDD-</a:t>
            </a:r>
            <a:r>
              <a:rPr lang="tr-TR" sz="3600" dirty="0" err="1">
                <a:solidFill>
                  <a:srgbClr val="FFFF00"/>
                </a:solidFill>
              </a:rPr>
              <a:t>optimized</a:t>
            </a:r>
            <a:r>
              <a:rPr lang="tr-TR" sz="3600" dirty="0">
                <a:solidFill>
                  <a:srgbClr val="FFFF00"/>
                </a:solidFill>
              </a:rPr>
              <a:t> Multi-Exchange </a:t>
            </a:r>
            <a:r>
              <a:rPr lang="tr-TR" sz="3600" dirty="0" err="1">
                <a:solidFill>
                  <a:srgbClr val="FFFF00"/>
                </a:solidFill>
              </a:rPr>
              <a:t>Portfolios</a:t>
            </a:r>
            <a:r>
              <a:rPr lang="tr-TR" sz="3600" dirty="0">
                <a:solidFill>
                  <a:srgbClr val="FFFF00"/>
                </a:solidFill>
              </a:rPr>
              <a:t> </a:t>
            </a:r>
            <a:r>
              <a:rPr lang="tr-TR" sz="3600" dirty="0" err="1">
                <a:solidFill>
                  <a:srgbClr val="FFFF00"/>
                </a:solidFill>
              </a:rPr>
              <a:t>with</a:t>
            </a:r>
            <a:r>
              <a:rPr lang="tr-TR" sz="3600" dirty="0">
                <a:solidFill>
                  <a:srgbClr val="FFFF00"/>
                </a:solidFill>
              </a:rPr>
              <a:t> MHI </a:t>
            </a:r>
            <a:r>
              <a:rPr lang="tr-TR" sz="3600" dirty="0" err="1">
                <a:solidFill>
                  <a:srgbClr val="FFFF00"/>
                </a:solidFill>
              </a:rPr>
              <a:t>alert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9795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02395008-4806-FFF0-7929-8B4C8330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BCBF0F3-EC53-5A32-8B0B-9A0F6D8A3EBF}"/>
              </a:ext>
            </a:extLst>
          </p:cNvPr>
          <p:cNvSpPr txBox="1"/>
          <p:nvPr/>
        </p:nvSpPr>
        <p:spPr>
          <a:xfrm>
            <a:off x="10765588" y="6420959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08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42518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based</a:t>
            </a:r>
            <a:r>
              <a:rPr lang="tr-TR" sz="5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MDD </a:t>
            </a:r>
            <a:r>
              <a:rPr lang="tr-TR" sz="5000" b="1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optimized</a:t>
            </a:r>
            <a:r>
              <a:rPr lang="tr-TR" sz="5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5000" b="1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2C97AC-2813-F493-4DA5-1A435BF3B4BB}"/>
              </a:ext>
            </a:extLst>
          </p:cNvPr>
          <p:cNvSpPr txBox="1">
            <a:spLocks/>
          </p:cNvSpPr>
          <p:nvPr/>
        </p:nvSpPr>
        <p:spPr>
          <a:xfrm>
            <a:off x="332161" y="4003735"/>
            <a:ext cx="4586513" cy="173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Performance Parameters of Portfolio</a:t>
            </a:r>
          </a:p>
          <a:p>
            <a:r>
              <a:rPr lang="en-US" sz="2000">
                <a:solidFill>
                  <a:schemeClr val="bg1"/>
                </a:solidFill>
              </a:rPr>
              <a:t>Exchange’s Market Health Index (MHI)</a:t>
            </a:r>
          </a:p>
          <a:p>
            <a:r>
              <a:rPr lang="en-US" sz="2000" b="1">
                <a:solidFill>
                  <a:schemeClr val="bg1"/>
                </a:solidFill>
              </a:rPr>
              <a:t>MHI based Optimized Portfolios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735C534B-DEBE-039C-DA2F-207C17E33B77}"/>
              </a:ext>
            </a:extLst>
          </p:cNvPr>
          <p:cNvSpPr txBox="1"/>
          <p:nvPr/>
        </p:nvSpPr>
        <p:spPr>
          <a:xfrm>
            <a:off x="1436" y="9813"/>
            <a:ext cx="8742514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chemeClr val="tx1"/>
                </a:solidFill>
              </a:rPr>
              <a:t>Some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portfolio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performance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parameters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9FD62D05-9E03-7ED9-BFB0-04036192A376}"/>
              </a:ext>
            </a:extLst>
          </p:cNvPr>
          <p:cNvGrpSpPr/>
          <p:nvPr/>
        </p:nvGrpSpPr>
        <p:grpSpPr>
          <a:xfrm>
            <a:off x="629201" y="1518062"/>
            <a:ext cx="5238197" cy="5021263"/>
            <a:chOff x="1057826" y="786177"/>
            <a:chExt cx="5238197" cy="5021263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D5C16060-4D22-860A-3E19-482F18B5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826" y="3710210"/>
              <a:ext cx="5238197" cy="2097230"/>
            </a:xfrm>
            <a:prstGeom prst="rect">
              <a:avLst/>
            </a:prstGeom>
          </p:spPr>
        </p:pic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CF3D1C76-734E-F1AA-1AB1-7D54480A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826" y="1265399"/>
              <a:ext cx="3679754" cy="2444811"/>
            </a:xfrm>
            <a:prstGeom prst="rect">
              <a:avLst/>
            </a:prstGeom>
          </p:spPr>
        </p:pic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49D5DA79-64A0-E726-E99F-11E6537FE966}"/>
                </a:ext>
              </a:extLst>
            </p:cNvPr>
            <p:cNvSpPr txBox="1"/>
            <p:nvPr/>
          </p:nvSpPr>
          <p:spPr>
            <a:xfrm>
              <a:off x="1057826" y="786177"/>
              <a:ext cx="206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We</a:t>
              </a:r>
              <a:r>
                <a:rPr lang="tr-TR" dirty="0"/>
                <a:t> </a:t>
              </a:r>
              <a:r>
                <a:rPr lang="tr-TR" dirty="0" err="1"/>
                <a:t>try</a:t>
              </a:r>
              <a:r>
                <a:rPr lang="tr-TR" dirty="0"/>
                <a:t> </a:t>
              </a:r>
              <a:r>
                <a:rPr lang="tr-TR" dirty="0" err="1"/>
                <a:t>to</a:t>
              </a:r>
              <a:r>
                <a:rPr lang="tr-TR" dirty="0"/>
                <a:t> </a:t>
              </a:r>
              <a:r>
                <a:rPr lang="tr-TR" dirty="0" err="1"/>
                <a:t>maximize</a:t>
              </a:r>
              <a:r>
                <a:rPr lang="tr-TR" dirty="0"/>
                <a:t>: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CE622DA2-ACC5-DDE0-A0B8-A34850C22AA2}"/>
              </a:ext>
            </a:extLst>
          </p:cNvPr>
          <p:cNvGrpSpPr/>
          <p:nvPr/>
        </p:nvGrpSpPr>
        <p:grpSpPr>
          <a:xfrm>
            <a:off x="6592712" y="1518062"/>
            <a:ext cx="4004432" cy="3736588"/>
            <a:chOff x="6840362" y="1260887"/>
            <a:chExt cx="4004432" cy="3736588"/>
          </a:xfrm>
        </p:grpSpPr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614DAF79-3222-679A-BB9B-9B466429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362" y="1740109"/>
              <a:ext cx="4004432" cy="2444811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9A23A0D3-D378-4BBD-8BFC-9A0C3715E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362" y="4294810"/>
              <a:ext cx="3513327" cy="702665"/>
            </a:xfrm>
            <a:prstGeom prst="rect">
              <a:avLst/>
            </a:prstGeom>
          </p:spPr>
        </p:pic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4DD128B2-A1A9-4722-7BF2-135BDACA1E81}"/>
                </a:ext>
              </a:extLst>
            </p:cNvPr>
            <p:cNvSpPr txBox="1"/>
            <p:nvPr/>
          </p:nvSpPr>
          <p:spPr>
            <a:xfrm>
              <a:off x="6840362" y="1260887"/>
              <a:ext cx="206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/>
                <a:t>We</a:t>
              </a:r>
              <a:r>
                <a:rPr lang="tr-TR" dirty="0"/>
                <a:t> </a:t>
              </a:r>
              <a:r>
                <a:rPr lang="tr-TR" dirty="0" err="1"/>
                <a:t>try</a:t>
              </a:r>
              <a:r>
                <a:rPr lang="tr-TR" dirty="0"/>
                <a:t> </a:t>
              </a:r>
              <a:r>
                <a:rPr lang="tr-TR" dirty="0" err="1"/>
                <a:t>to</a:t>
              </a:r>
              <a:r>
                <a:rPr lang="tr-TR" dirty="0"/>
                <a:t> minimize: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02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F0C14A2-64E2-ABD4-A43F-560A2A09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" y="2469910"/>
            <a:ext cx="3851564" cy="245153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BC7A383-F94B-E7D5-D5B8-B83ED6333A89}"/>
              </a:ext>
            </a:extLst>
          </p:cNvPr>
          <p:cNvSpPr txBox="1"/>
          <p:nvPr/>
        </p:nvSpPr>
        <p:spPr>
          <a:xfrm>
            <a:off x="1203999" y="5007470"/>
            <a:ext cx="216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Returns</a:t>
            </a:r>
            <a:r>
              <a:rPr lang="tr-TR" dirty="0"/>
              <a:t> = %23.4 </a:t>
            </a:r>
          </a:p>
          <a:p>
            <a:r>
              <a:rPr lang="tr-TR" dirty="0" err="1"/>
              <a:t>Stability</a:t>
            </a:r>
            <a:r>
              <a:rPr lang="tr-TR" dirty="0"/>
              <a:t> = %2.53</a:t>
            </a:r>
          </a:p>
          <a:p>
            <a:r>
              <a:rPr lang="tr-TR" dirty="0" err="1"/>
              <a:t>Sharpe</a:t>
            </a:r>
            <a:r>
              <a:rPr lang="tr-TR" dirty="0"/>
              <a:t> = 1.23</a:t>
            </a:r>
          </a:p>
          <a:p>
            <a:r>
              <a:rPr lang="tr-TR" dirty="0"/>
              <a:t>MDD = - %20.4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C9052EB-8C3F-555B-518E-D47656861013}"/>
              </a:ext>
            </a:extLst>
          </p:cNvPr>
          <p:cNvSpPr txBox="1"/>
          <p:nvPr/>
        </p:nvSpPr>
        <p:spPr>
          <a:xfrm>
            <a:off x="5231502" y="5011116"/>
            <a:ext cx="2161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Returns</a:t>
            </a:r>
            <a:r>
              <a:rPr lang="tr-TR" dirty="0"/>
              <a:t> = %364</a:t>
            </a:r>
          </a:p>
          <a:p>
            <a:r>
              <a:rPr lang="tr-TR" dirty="0" err="1"/>
              <a:t>Stability</a:t>
            </a:r>
            <a:r>
              <a:rPr lang="tr-TR" dirty="0"/>
              <a:t> = %85</a:t>
            </a:r>
          </a:p>
          <a:p>
            <a:r>
              <a:rPr lang="tr-TR" dirty="0" err="1"/>
              <a:t>Sharpe</a:t>
            </a:r>
            <a:r>
              <a:rPr lang="tr-TR" dirty="0"/>
              <a:t> = 3.61</a:t>
            </a:r>
          </a:p>
          <a:p>
            <a:r>
              <a:rPr lang="tr-TR" dirty="0"/>
              <a:t>MDD = -16.5 %</a:t>
            </a:r>
          </a:p>
          <a:p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F8B9511-3CB1-2711-7729-CF5F1D35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767" y="2514399"/>
            <a:ext cx="3851564" cy="2453846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3D606156-1B04-1D36-51C5-A871421331C1}"/>
              </a:ext>
            </a:extLst>
          </p:cNvPr>
          <p:cNvSpPr txBox="1"/>
          <p:nvPr/>
        </p:nvSpPr>
        <p:spPr>
          <a:xfrm>
            <a:off x="8963891" y="5126806"/>
            <a:ext cx="26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Period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= % 87.6</a:t>
            </a:r>
          </a:p>
          <a:p>
            <a:r>
              <a:rPr lang="tr-TR" dirty="0" err="1"/>
              <a:t>Stability</a:t>
            </a:r>
            <a:r>
              <a:rPr lang="tr-TR" dirty="0"/>
              <a:t> = %98.7</a:t>
            </a:r>
          </a:p>
          <a:p>
            <a:r>
              <a:rPr lang="tr-TR" dirty="0" err="1"/>
              <a:t>Sharpe</a:t>
            </a:r>
            <a:r>
              <a:rPr lang="tr-TR" dirty="0"/>
              <a:t> = 16.5</a:t>
            </a:r>
          </a:p>
          <a:p>
            <a:r>
              <a:rPr lang="tr-TR" dirty="0"/>
              <a:t>MDD = -2.56 %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F8E7C5A-C860-11A7-7398-8DE67A5ABA20}"/>
              </a:ext>
            </a:extLst>
          </p:cNvPr>
          <p:cNvSpPr txBox="1"/>
          <p:nvPr/>
        </p:nvSpPr>
        <p:spPr>
          <a:xfrm>
            <a:off x="129481" y="1465134"/>
            <a:ext cx="21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asset</a:t>
            </a:r>
            <a:r>
              <a:rPr lang="tr-TR" dirty="0"/>
              <a:t> </a:t>
            </a:r>
            <a:r>
              <a:rPr lang="tr-TR" dirty="0" err="1"/>
              <a:t>portfolio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C5B5AF0-F998-CAD9-B261-86AEEC07B4AB}"/>
              </a:ext>
            </a:extLst>
          </p:cNvPr>
          <p:cNvSpPr txBox="1"/>
          <p:nvPr/>
        </p:nvSpPr>
        <p:spPr>
          <a:xfrm>
            <a:off x="4090330" y="1465134"/>
            <a:ext cx="246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5-asset </a:t>
            </a:r>
            <a:r>
              <a:rPr lang="tr-TR" dirty="0" err="1"/>
              <a:t>Sharpe</a:t>
            </a:r>
            <a:r>
              <a:rPr lang="tr-TR" dirty="0"/>
              <a:t>-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portfolio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417556F-3286-476C-2D39-49527FEE8B32}"/>
              </a:ext>
            </a:extLst>
          </p:cNvPr>
          <p:cNvSpPr txBox="1"/>
          <p:nvPr/>
        </p:nvSpPr>
        <p:spPr>
          <a:xfrm>
            <a:off x="8118767" y="1465134"/>
            <a:ext cx="21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17-asset MDD-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portfolio</a:t>
            </a:r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51527FD7-2425-2BE9-9416-E2040C75D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16" y="2469910"/>
            <a:ext cx="3851564" cy="2455179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8A1E1DCA-EB31-E7A3-E947-EAC0A1A462B2}"/>
              </a:ext>
            </a:extLst>
          </p:cNvPr>
          <p:cNvSpPr txBox="1"/>
          <p:nvPr/>
        </p:nvSpPr>
        <p:spPr>
          <a:xfrm>
            <a:off x="1436" y="9813"/>
            <a:ext cx="9256864" cy="109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/>
              <a:t>Performances</a:t>
            </a:r>
            <a:r>
              <a:rPr lang="tr-TR" sz="3200" dirty="0"/>
              <a:t> of BIST </a:t>
            </a:r>
            <a:r>
              <a:rPr lang="tr-TR" sz="3200" dirty="0" err="1"/>
              <a:t>Stock</a:t>
            </a:r>
            <a:r>
              <a:rPr lang="tr-TR" sz="3200" dirty="0"/>
              <a:t> Exchange </a:t>
            </a:r>
            <a:r>
              <a:rPr lang="tr-TR" sz="3200" dirty="0" err="1"/>
              <a:t>Portfolios</a:t>
            </a:r>
            <a:r>
              <a:rPr lang="tr-TR" sz="3200" dirty="0"/>
              <a:t> </a:t>
            </a:r>
          </a:p>
          <a:p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similar</a:t>
            </a:r>
            <a:r>
              <a:rPr lang="tr-TR" sz="3200" dirty="0"/>
              <a:t> time </a:t>
            </a:r>
            <a:r>
              <a:rPr lang="tr-TR" sz="3200" dirty="0" err="1"/>
              <a:t>intervals</a:t>
            </a:r>
            <a:endParaRPr lang="tr-TR" sz="3200" dirty="0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73969B5-8730-7E55-AE47-E22FC3D25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250" y="1465134"/>
            <a:ext cx="1670389" cy="100693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9AB3DD89-531B-718A-E534-EF3AE5EE3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783" y="1465134"/>
            <a:ext cx="1409997" cy="918748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0BEA61FE-8BCF-3EB3-8055-3ECF051EE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588" y="1465134"/>
            <a:ext cx="1550189" cy="9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45" y="1047543"/>
            <a:ext cx="4239531" cy="51157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12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 </a:t>
            </a:r>
            <a:r>
              <a:rPr lang="tr-TR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BIST30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%91.3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7.6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%5.93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240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%75.8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10.48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238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%83.9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%6.7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178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%63.1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8.61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%2.53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268</a:t>
            </a:r>
          </a:p>
          <a:p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93065" y="5913158"/>
            <a:ext cx="15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%71.1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10.91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%2.82</a:t>
            </a:r>
          </a:p>
          <a:p>
            <a:r>
              <a:rPr lang="tr-TR" sz="1200" b="1" dirty="0" err="1">
                <a:solidFill>
                  <a:srgbClr val="FFFF00"/>
                </a:solidFill>
              </a:rPr>
              <a:t>Calmar</a:t>
            </a:r>
            <a:r>
              <a:rPr lang="tr-TR" sz="1200" b="1" dirty="0">
                <a:solidFill>
                  <a:srgbClr val="FFFF00"/>
                </a:solidFill>
              </a:rPr>
              <a:t> R: 302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3361" y="3959539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2445A53-4DC1-301C-B0D7-F492C2392CC1}"/>
              </a:ext>
            </a:extLst>
          </p:cNvPr>
          <p:cNvSpPr/>
          <p:nvPr/>
        </p:nvSpPr>
        <p:spPr>
          <a:xfrm>
            <a:off x="4964498" y="495272"/>
            <a:ext cx="2433255" cy="62488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5.99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%10.0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117.6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%52.5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6.76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%4.0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94.5</a:t>
            </a:r>
          </a:p>
          <a:p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%15.93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1.67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%16.58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4.4</a:t>
            </a:r>
          </a:p>
          <a:p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%51.7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5.73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%7.68</a:t>
            </a:r>
          </a:p>
          <a:p>
            <a:r>
              <a:rPr lang="tr-TR" sz="1200" dirty="0" err="1">
                <a:solidFill>
                  <a:schemeClr val="bg1"/>
                </a:solidFill>
              </a:rPr>
              <a:t>Calmar</a:t>
            </a:r>
            <a:r>
              <a:rPr lang="tr-TR" sz="1200" dirty="0">
                <a:solidFill>
                  <a:schemeClr val="bg1"/>
                </a:solidFill>
              </a:rPr>
              <a:t> R: 48</a:t>
            </a:r>
          </a:p>
          <a:p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</a:rPr>
              <a:t>Return: %89.6</a:t>
            </a:r>
          </a:p>
          <a:p>
            <a:r>
              <a:rPr lang="tr-TR" sz="1200" dirty="0">
                <a:solidFill>
                  <a:schemeClr val="bg1"/>
                </a:solidFill>
              </a:rPr>
              <a:t>SR: 6.49</a:t>
            </a:r>
          </a:p>
          <a:p>
            <a:r>
              <a:rPr lang="tr-TR" sz="1200" dirty="0">
                <a:solidFill>
                  <a:schemeClr val="bg1"/>
                </a:solidFill>
              </a:rPr>
              <a:t>MDD: %7.40</a:t>
            </a:r>
          </a:p>
          <a:p>
            <a:r>
              <a:rPr lang="tr-TR" sz="1200" b="1" dirty="0" err="1">
                <a:solidFill>
                  <a:srgbClr val="FFFF00"/>
                </a:solidFill>
              </a:rPr>
              <a:t>Calmar</a:t>
            </a:r>
            <a:r>
              <a:rPr lang="tr-TR" sz="1200" b="1" dirty="0">
                <a:solidFill>
                  <a:srgbClr val="FFFF00"/>
                </a:solidFill>
              </a:rPr>
              <a:t> R: 131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C418781-6D76-5BCD-910B-B4FF88DC7D81}"/>
              </a:ext>
            </a:extLst>
          </p:cNvPr>
          <p:cNvSpPr/>
          <p:nvPr/>
        </p:nvSpPr>
        <p:spPr>
          <a:xfrm>
            <a:off x="5057775" y="476250"/>
            <a:ext cx="2433255" cy="61245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4C09CCE-1E0A-4324-9D3F-C5D7F9EB7824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B6A84-3369-4AA8-9F1D-4F2333EF0609}">
  <we:reference id="wa104379997" version="3.0.0.0" store="tr-TR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Geniş ekran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MHI based MDD optimized Portfolios</vt:lpstr>
      <vt:lpstr>PowerPoint Sunusu</vt:lpstr>
      <vt:lpstr>PowerPoint Sunusu</vt:lpstr>
      <vt:lpstr>PowerPoint Sunusu</vt:lpstr>
      <vt:lpstr>Market Health Index (MHI) for BIST30 -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B2B Product: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24</cp:revision>
  <dcterms:created xsi:type="dcterms:W3CDTF">2023-12-29T20:27:11Z</dcterms:created>
  <dcterms:modified xsi:type="dcterms:W3CDTF">2024-01-07T13:11:52Z</dcterms:modified>
</cp:coreProperties>
</file>