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1" r:id="rId4"/>
    <p:sldId id="280" r:id="rId5"/>
    <p:sldId id="281" r:id="rId6"/>
    <p:sldId id="275" r:id="rId7"/>
    <p:sldId id="276" r:id="rId8"/>
    <p:sldId id="257" r:id="rId9"/>
    <p:sldId id="267" r:id="rId10"/>
    <p:sldId id="269" r:id="rId11"/>
    <p:sldId id="268" r:id="rId12"/>
    <p:sldId id="265" r:id="rId13"/>
    <p:sldId id="274" r:id="rId14"/>
    <p:sldId id="261" r:id="rId15"/>
    <p:sldId id="262" r:id="rId16"/>
    <p:sldId id="263" r:id="rId17"/>
    <p:sldId id="277" r:id="rId18"/>
    <p:sldId id="28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10" Type="http://schemas.openxmlformats.org/officeDocument/2006/relationships/image" Target="../media/image91.svg"/><Relationship Id="rId4" Type="http://schemas.openxmlformats.org/officeDocument/2006/relationships/image" Target="../media/image85.svg"/><Relationship Id="rId9" Type="http://schemas.openxmlformats.org/officeDocument/2006/relationships/image" Target="../media/image9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10" Type="http://schemas.openxmlformats.org/officeDocument/2006/relationships/image" Target="../media/image91.svg"/><Relationship Id="rId4" Type="http://schemas.openxmlformats.org/officeDocument/2006/relationships/image" Target="../media/image85.svg"/><Relationship Id="rId9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26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>
                    <a:alpha val="80000"/>
                  </a:schemeClr>
                </a:solidFill>
              </a:rPr>
              <a:t>Key</a:t>
            </a:r>
            <a:r>
              <a:rPr lang="tr-TR" sz="4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bg1">
                    <a:alpha val="80000"/>
                  </a:schemeClr>
                </a:solidFill>
              </a:rPr>
              <a:t>Takeaways</a:t>
            </a:r>
            <a:endParaRPr lang="en-US" sz="4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459" name="Group 269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: Shape 275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1" name="Group 271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62" name="Freeform: Shape 272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: Shape 273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Resim 16">
            <a:extLst>
              <a:ext uri="{FF2B5EF4-FFF2-40B4-BE49-F238E27FC236}">
                <a16:creationId xmlns:a16="http://schemas.microsoft.com/office/drawing/2014/main" id="{88F6A9CA-5057-A183-4958-9AA4916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91" y="2733525"/>
            <a:ext cx="4369112" cy="16124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6897" y="2475781"/>
            <a:ext cx="5874589" cy="30973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tr-TR" sz="1700" dirty="0" err="1">
                <a:solidFill>
                  <a:schemeClr val="bg1">
                    <a:alpha val="80000"/>
                  </a:schemeClr>
                </a:solidFill>
              </a:rPr>
              <a:t>Sharpe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tr-TR" sz="1700" dirty="0" err="1">
                <a:solidFill>
                  <a:schemeClr val="bg1">
                    <a:alpha val="80000"/>
                  </a:schemeClr>
                </a:solidFill>
              </a:rPr>
              <a:t>Ratio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, Maximum </a:t>
            </a:r>
            <a:r>
              <a:rPr lang="tr-TR" sz="1700" dirty="0" err="1">
                <a:solidFill>
                  <a:schemeClr val="bg1">
                    <a:alpha val="80000"/>
                  </a:schemeClr>
                </a:solidFill>
              </a:rPr>
              <a:t>Drawdown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tr-TR" sz="1700" dirty="0" err="1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Stability of a Portfolio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Sharpe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-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MDD-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tr-TR" sz="1700" dirty="0" err="1">
                <a:solidFill>
                  <a:schemeClr val="bg1">
                    <a:alpha val="80000"/>
                  </a:schemeClr>
                </a:solidFill>
              </a:rPr>
              <a:t>Exchange’s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Market Health Index</a:t>
            </a:r>
            <a:r>
              <a:rPr lang="tr-TR" sz="1700" dirty="0">
                <a:solidFill>
                  <a:schemeClr val="bg1">
                    <a:alpha val="80000"/>
                  </a:schemeClr>
                </a:solidFill>
              </a:rPr>
              <a:t> (MHI)</a:t>
            </a: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alpha val="80000"/>
                  </a:schemeClr>
                </a:solidFill>
              </a:rPr>
              <a:t>MHI based MDD</a:t>
            </a:r>
            <a:r>
              <a:rPr lang="tr-TR" sz="1700" b="1" dirty="0">
                <a:solidFill>
                  <a:schemeClr val="bg1">
                    <a:alpha val="80000"/>
                  </a:schemeClr>
                </a:solidFill>
              </a:rPr>
              <a:t>-</a:t>
            </a:r>
            <a:r>
              <a:rPr lang="en-US" sz="1700" b="1" dirty="0">
                <a:solidFill>
                  <a:schemeClr val="bg1">
                    <a:alpha val="80000"/>
                  </a:schemeClr>
                </a:solidFill>
              </a:rPr>
              <a:t>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%52.5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%15.93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1.67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%51.7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5.73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%89.6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6.49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%120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5.66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%97.4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4.32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654499" y="5409614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%73.7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%95.5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%78.7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4.64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%56.6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2.75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%80.4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%65.6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3.39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%64.3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%92.3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4.82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997098" cy="314157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6071087" cy="31415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EBC9CEF-8CFA-83C0-ED2E-5AA872F7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904" y="1667207"/>
            <a:ext cx="5820955" cy="35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8" y="79070"/>
            <a:ext cx="11424890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B2B Product: AI </a:t>
            </a:r>
            <a:r>
              <a:rPr lang="tr-TR" sz="3800" dirty="0" err="1">
                <a:solidFill>
                  <a:schemeClr val="bg1"/>
                </a:solidFill>
              </a:rPr>
              <a:t>optimized</a:t>
            </a:r>
            <a:r>
              <a:rPr lang="tr-TR" sz="3800" dirty="0">
                <a:solidFill>
                  <a:schemeClr val="bg1"/>
                </a:solidFill>
              </a:rPr>
              <a:t> MHI </a:t>
            </a:r>
            <a:r>
              <a:rPr lang="tr-TR" sz="3800" dirty="0" err="1">
                <a:solidFill>
                  <a:schemeClr val="bg1"/>
                </a:solidFill>
              </a:rPr>
              <a:t>Portfolios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67" y="1539541"/>
            <a:ext cx="6072871" cy="3647710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</a:t>
            </a:r>
            <a:r>
              <a:rPr lang="tr-TR" sz="2000" dirty="0" err="1">
                <a:solidFill>
                  <a:schemeClr val="bg1"/>
                </a:solidFill>
              </a:rPr>
              <a:t>MinVAR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be </a:t>
            </a:r>
            <a:r>
              <a:rPr lang="tr-TR" sz="2000" dirty="0" err="1">
                <a:solidFill>
                  <a:schemeClr val="bg1"/>
                </a:solidFill>
              </a:rPr>
              <a:t>added</a:t>
            </a:r>
            <a:r>
              <a:rPr lang="tr-TR" sz="2000" dirty="0">
                <a:solidFill>
                  <a:schemeClr val="bg1"/>
                </a:solidFill>
              </a:rPr>
              <a:t>: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tr-TR" sz="2000" dirty="0">
              <a:solidFill>
                <a:schemeClr val="bg1"/>
              </a:solidFill>
            </a:endParaRPr>
          </a:p>
          <a:p>
            <a:r>
              <a:rPr lang="tr-TR" sz="2400" dirty="0" err="1">
                <a:solidFill>
                  <a:schemeClr val="bg1"/>
                </a:solidFill>
              </a:rPr>
              <a:t>Customer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Positioning</a:t>
            </a:r>
            <a:r>
              <a:rPr lang="tr-T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Retail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long-portfolio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traders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Insurance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banks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Retirees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6" y="1699067"/>
            <a:ext cx="5666547" cy="330076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DA67580-F4C2-F858-196A-BD8909A5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811" y="5338021"/>
            <a:ext cx="2684822" cy="99082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B49DB9A-2AE3-A6D2-24DC-4048957D0C98}"/>
              </a:ext>
            </a:extLst>
          </p:cNvPr>
          <p:cNvSpPr txBox="1"/>
          <p:nvPr/>
        </p:nvSpPr>
        <p:spPr>
          <a:xfrm>
            <a:off x="5330757" y="6011853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QUESTIONS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69AD7A-742D-5901-4E5D-9D135901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02395008-4806-FFF0-7929-8B4C8330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Asset Allocation Strategies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468" y="2872899"/>
            <a:ext cx="4873558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Defining asset classes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Strategic vs. tactical asset allocation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Factors influencing asset allocation decisions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Implementing an effective asset allocation model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Photo by: Steve Johnson https://www.pexels.com/@steve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C356FC-1D7D-AC43-8EEA-083EAE56D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5" r="192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5C16060-4D22-860A-3E19-482F18B5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4" y="4062635"/>
            <a:ext cx="5238197" cy="20972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4DAF79-3222-679A-BB9B-9B466429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1" y="1816048"/>
            <a:ext cx="3679755" cy="224658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3D1C76-734E-F1AA-1AB1-7D54480A8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74" y="1819609"/>
            <a:ext cx="3381402" cy="224658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A23A0D3-D378-4BBD-8BFC-9A0C3715E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779" y="4246949"/>
            <a:ext cx="3513327" cy="70266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735C534B-DEBE-039C-DA2F-207C17E33B77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/>
              <a:t>Definitions</a:t>
            </a:r>
            <a:r>
              <a:rPr lang="tr-TR" sz="1800" dirty="0"/>
              <a:t> of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parameters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8302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F0C14A2-64E2-ABD4-A43F-560A2A09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" y="2469910"/>
            <a:ext cx="3851564" cy="245153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BC7A383-F94B-E7D5-D5B8-B83ED6333A89}"/>
              </a:ext>
            </a:extLst>
          </p:cNvPr>
          <p:cNvSpPr txBox="1"/>
          <p:nvPr/>
        </p:nvSpPr>
        <p:spPr>
          <a:xfrm>
            <a:off x="1203999" y="5007470"/>
            <a:ext cx="216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Returns</a:t>
            </a:r>
            <a:r>
              <a:rPr lang="tr-TR" dirty="0"/>
              <a:t> = %23.4 </a:t>
            </a:r>
          </a:p>
          <a:p>
            <a:r>
              <a:rPr lang="tr-TR" dirty="0" err="1"/>
              <a:t>Stability</a:t>
            </a:r>
            <a:r>
              <a:rPr lang="tr-TR" dirty="0"/>
              <a:t> = %2.53</a:t>
            </a:r>
          </a:p>
          <a:p>
            <a:r>
              <a:rPr lang="tr-TR" dirty="0" err="1"/>
              <a:t>Sharpe</a:t>
            </a:r>
            <a:r>
              <a:rPr lang="tr-TR" dirty="0"/>
              <a:t> = 1.23</a:t>
            </a:r>
          </a:p>
          <a:p>
            <a:r>
              <a:rPr lang="tr-TR" dirty="0"/>
              <a:t>MDD = - %20.4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C9052EB-8C3F-555B-518E-D47656861013}"/>
              </a:ext>
            </a:extLst>
          </p:cNvPr>
          <p:cNvSpPr txBox="1"/>
          <p:nvPr/>
        </p:nvSpPr>
        <p:spPr>
          <a:xfrm>
            <a:off x="5231502" y="5011116"/>
            <a:ext cx="2161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Returns</a:t>
            </a:r>
            <a:r>
              <a:rPr lang="tr-TR" dirty="0"/>
              <a:t> = %364</a:t>
            </a:r>
          </a:p>
          <a:p>
            <a:r>
              <a:rPr lang="tr-TR" dirty="0" err="1"/>
              <a:t>Stability</a:t>
            </a:r>
            <a:r>
              <a:rPr lang="tr-TR" dirty="0"/>
              <a:t> = %85</a:t>
            </a:r>
          </a:p>
          <a:p>
            <a:r>
              <a:rPr lang="tr-TR" dirty="0" err="1"/>
              <a:t>Sharpe</a:t>
            </a:r>
            <a:r>
              <a:rPr lang="tr-TR" dirty="0"/>
              <a:t> = 3.61</a:t>
            </a:r>
          </a:p>
          <a:p>
            <a:r>
              <a:rPr lang="tr-TR" dirty="0"/>
              <a:t>MDD = -16.5 %</a:t>
            </a:r>
          </a:p>
          <a:p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F8B9511-3CB1-2711-7729-CF5F1D35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767" y="2514399"/>
            <a:ext cx="3851564" cy="2453846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3D606156-1B04-1D36-51C5-A871421331C1}"/>
              </a:ext>
            </a:extLst>
          </p:cNvPr>
          <p:cNvSpPr txBox="1"/>
          <p:nvPr/>
        </p:nvSpPr>
        <p:spPr>
          <a:xfrm>
            <a:off x="8963891" y="5126806"/>
            <a:ext cx="26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Period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= % 87.6</a:t>
            </a:r>
          </a:p>
          <a:p>
            <a:r>
              <a:rPr lang="tr-TR" dirty="0" err="1"/>
              <a:t>Stability</a:t>
            </a:r>
            <a:r>
              <a:rPr lang="tr-TR" dirty="0"/>
              <a:t> = %98.7</a:t>
            </a:r>
          </a:p>
          <a:p>
            <a:r>
              <a:rPr lang="tr-TR" dirty="0" err="1"/>
              <a:t>Sharpe</a:t>
            </a:r>
            <a:r>
              <a:rPr lang="tr-TR" dirty="0"/>
              <a:t> = 16.5</a:t>
            </a:r>
          </a:p>
          <a:p>
            <a:r>
              <a:rPr lang="tr-TR" dirty="0"/>
              <a:t>MDD = -2.56 %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F8E7C5A-C860-11A7-7398-8DE67A5ABA20}"/>
              </a:ext>
            </a:extLst>
          </p:cNvPr>
          <p:cNvSpPr txBox="1"/>
          <p:nvPr/>
        </p:nvSpPr>
        <p:spPr>
          <a:xfrm>
            <a:off x="171470" y="1737551"/>
            <a:ext cx="214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asset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(8.5 </a:t>
            </a:r>
            <a:r>
              <a:rPr lang="tr-TR" dirty="0" err="1"/>
              <a:t>months</a:t>
            </a:r>
            <a:r>
              <a:rPr lang="tr-TR" dirty="0"/>
              <a:t>)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C5B5AF0-F998-CAD9-B261-86AEEC07B4AB}"/>
              </a:ext>
            </a:extLst>
          </p:cNvPr>
          <p:cNvSpPr txBox="1"/>
          <p:nvPr/>
        </p:nvSpPr>
        <p:spPr>
          <a:xfrm>
            <a:off x="4170216" y="1737552"/>
            <a:ext cx="175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5-asset </a:t>
            </a:r>
            <a:r>
              <a:rPr lang="tr-TR" dirty="0" err="1"/>
              <a:t>portfolio</a:t>
            </a:r>
            <a:r>
              <a:rPr lang="tr-TR" dirty="0"/>
              <a:t> (4.5 </a:t>
            </a:r>
            <a:r>
              <a:rPr lang="tr-TR" dirty="0" err="1"/>
              <a:t>months</a:t>
            </a:r>
            <a:r>
              <a:rPr lang="tr-TR" dirty="0"/>
              <a:t>)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417556F-3286-476C-2D39-49527FEE8B32}"/>
              </a:ext>
            </a:extLst>
          </p:cNvPr>
          <p:cNvSpPr txBox="1"/>
          <p:nvPr/>
        </p:nvSpPr>
        <p:spPr>
          <a:xfrm>
            <a:off x="8079093" y="1823579"/>
            <a:ext cx="200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17- </a:t>
            </a:r>
            <a:r>
              <a:rPr lang="tr-TR" dirty="0" err="1"/>
              <a:t>asset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(4 </a:t>
            </a:r>
            <a:r>
              <a:rPr lang="tr-TR" dirty="0" err="1"/>
              <a:t>months</a:t>
            </a:r>
            <a:r>
              <a:rPr lang="tr-TR" dirty="0"/>
              <a:t>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51527FD7-2425-2BE9-9416-E2040C75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16" y="2469910"/>
            <a:ext cx="3851564" cy="2455179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8A1E1DCA-EB31-E7A3-E947-EAC0A1A462B2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/>
              <a:t>Performances</a:t>
            </a:r>
            <a:r>
              <a:rPr lang="tr-TR" sz="1800" dirty="0"/>
              <a:t> of BIST </a:t>
            </a:r>
            <a:r>
              <a:rPr lang="tr-TR" sz="1800" dirty="0" err="1"/>
              <a:t>Stock</a:t>
            </a:r>
            <a:r>
              <a:rPr lang="tr-TR" sz="1800" dirty="0"/>
              <a:t> Exchange </a:t>
            </a:r>
            <a:r>
              <a:rPr lang="tr-TR" sz="1800" dirty="0" err="1"/>
              <a:t>Portfolios</a:t>
            </a:r>
            <a:endParaRPr lang="tr-TR" sz="1800" dirty="0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73969B5-8730-7E55-AE47-E22FC3D25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250" y="1465134"/>
            <a:ext cx="1670389" cy="10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3" y="1155509"/>
            <a:ext cx="4239531" cy="51157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12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 </a:t>
            </a:r>
            <a:r>
              <a:rPr lang="tr-TR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BIST30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%91.3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7.6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%75.8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10.48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%83.9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%63.1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8.61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%71.1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10.91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4C09CCE-1E0A-4324-9D3F-C5D7F9EB7824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B6A84-3369-4AA8-9F1D-4F2333EF0609}">
  <we:reference id="wa104379997" version="3.0.0.0" store="tr-TR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Geniş ekran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Key Takeaways</vt:lpstr>
      <vt:lpstr>Asset Allocation Strategies</vt:lpstr>
      <vt:lpstr>MHI Portfolios</vt:lpstr>
      <vt:lpstr>PowerPoint Sunusu</vt:lpstr>
      <vt:lpstr>PowerPoint Sunusu</vt:lpstr>
      <vt:lpstr>PowerPoint Sunusu</vt:lpstr>
      <vt:lpstr>Market Health Index (MHI) for BIST30 -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B2B Product: AI optimized MHI Portfolios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23</cp:revision>
  <dcterms:created xsi:type="dcterms:W3CDTF">2023-12-29T20:27:11Z</dcterms:created>
  <dcterms:modified xsi:type="dcterms:W3CDTF">2024-01-07T14:40:43Z</dcterms:modified>
</cp:coreProperties>
</file>