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6" r:id="rId6"/>
    <p:sldId id="267" r:id="rId7"/>
    <p:sldId id="265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0A8B95-338D-4B3D-8D06-C0E85E4C95B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45A1B5-8F2B-4BFD-98A8-6FF8F7479114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Calculate and plot 1830 days (5 years) MHI </a:t>
          </a:r>
          <a:endParaRPr lang="en-US"/>
        </a:p>
      </dgm:t>
    </dgm:pt>
    <dgm:pt modelId="{BAC34490-F3F5-4A87-879B-88B3E518D818}" type="parTrans" cxnId="{D8130CCF-7933-4A2F-9850-1562AF72469C}">
      <dgm:prSet/>
      <dgm:spPr/>
      <dgm:t>
        <a:bodyPr/>
        <a:lstStyle/>
        <a:p>
          <a:endParaRPr lang="en-US"/>
        </a:p>
      </dgm:t>
    </dgm:pt>
    <dgm:pt modelId="{63643DD3-1B43-424D-A184-68EFEC3C8EE9}" type="sibTrans" cxnId="{D8130CCF-7933-4A2F-9850-1562AF72469C}">
      <dgm:prSet/>
      <dgm:spPr/>
      <dgm:t>
        <a:bodyPr/>
        <a:lstStyle/>
        <a:p>
          <a:endParaRPr lang="en-US"/>
        </a:p>
      </dgm:t>
    </dgm:pt>
    <dgm:pt modelId="{C6498BFE-5BEB-46A9-B060-12289E8355E8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Detect peaks (MHI &gt; 4) and valleys (MHI &lt; -2)</a:t>
          </a:r>
          <a:endParaRPr lang="en-US"/>
        </a:p>
      </dgm:t>
    </dgm:pt>
    <dgm:pt modelId="{D6828194-03DB-4DBE-8EF5-05CC3FDDA4FE}" type="parTrans" cxnId="{8C725221-09EA-4248-B946-36DB41578E46}">
      <dgm:prSet/>
      <dgm:spPr/>
      <dgm:t>
        <a:bodyPr/>
        <a:lstStyle/>
        <a:p>
          <a:endParaRPr lang="en-US"/>
        </a:p>
      </dgm:t>
    </dgm:pt>
    <dgm:pt modelId="{C9EC6132-F155-4D93-905D-220CEA5F8FE8}" type="sibTrans" cxnId="{8C725221-09EA-4248-B946-36DB41578E46}">
      <dgm:prSet/>
      <dgm:spPr/>
      <dgm:t>
        <a:bodyPr/>
        <a:lstStyle/>
        <a:p>
          <a:endParaRPr lang="en-US"/>
        </a:p>
      </dgm:t>
    </dgm:pt>
    <dgm:pt modelId="{C0FB37D6-F135-4836-AECC-07911B2880AB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Apply Correlation filter</a:t>
          </a:r>
          <a:endParaRPr lang="en-US"/>
        </a:p>
      </dgm:t>
    </dgm:pt>
    <dgm:pt modelId="{0070D6FE-089A-44D9-B72E-2E3285089E23}" type="parTrans" cxnId="{94F6714B-4947-4273-9306-2A7296AF822D}">
      <dgm:prSet/>
      <dgm:spPr/>
      <dgm:t>
        <a:bodyPr/>
        <a:lstStyle/>
        <a:p>
          <a:endParaRPr lang="en-US"/>
        </a:p>
      </dgm:t>
    </dgm:pt>
    <dgm:pt modelId="{D5E8C532-0FC6-48C5-8E17-AE3F81703428}" type="sibTrans" cxnId="{94F6714B-4947-4273-9306-2A7296AF822D}">
      <dgm:prSet/>
      <dgm:spPr/>
      <dgm:t>
        <a:bodyPr/>
        <a:lstStyle/>
        <a:p>
          <a:endParaRPr lang="en-US"/>
        </a:p>
      </dgm:t>
    </dgm:pt>
    <dgm:pt modelId="{F1FD8238-3BB3-423A-9C1E-EC32FC5C60C7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At the valleys, starting from latest peak calculate portfolio and enter that portfolio.</a:t>
          </a:r>
          <a:endParaRPr lang="en-US"/>
        </a:p>
      </dgm:t>
    </dgm:pt>
    <dgm:pt modelId="{0266719C-0FA1-42C2-9E57-65DE12657324}" type="parTrans" cxnId="{DABD5874-2986-44E4-AD7B-478E257D0695}">
      <dgm:prSet/>
      <dgm:spPr/>
      <dgm:t>
        <a:bodyPr/>
        <a:lstStyle/>
        <a:p>
          <a:endParaRPr lang="en-US"/>
        </a:p>
      </dgm:t>
    </dgm:pt>
    <dgm:pt modelId="{3776907B-3892-4673-B460-260E26CA3EBE}" type="sibTrans" cxnId="{DABD5874-2986-44E4-AD7B-478E257D0695}">
      <dgm:prSet/>
      <dgm:spPr/>
      <dgm:t>
        <a:bodyPr/>
        <a:lstStyle/>
        <a:p>
          <a:endParaRPr lang="en-US"/>
        </a:p>
      </dgm:t>
    </dgm:pt>
    <dgm:pt modelId="{AC93B276-24CC-4EA7-AB19-467E2BFCF5CD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At the first peak, sell the portfolio.</a:t>
          </a:r>
          <a:endParaRPr lang="en-US"/>
        </a:p>
      </dgm:t>
    </dgm:pt>
    <dgm:pt modelId="{6AA834D5-3AC3-4466-9EB7-E7C6D0480A8B}" type="parTrans" cxnId="{D534AF66-9334-41F6-9D76-3ADC15A5358F}">
      <dgm:prSet/>
      <dgm:spPr/>
      <dgm:t>
        <a:bodyPr/>
        <a:lstStyle/>
        <a:p>
          <a:endParaRPr lang="en-US"/>
        </a:p>
      </dgm:t>
    </dgm:pt>
    <dgm:pt modelId="{06F62E7A-E18F-4B2D-BAAD-C87C0CB3AFBA}" type="sibTrans" cxnId="{D534AF66-9334-41F6-9D76-3ADC15A5358F}">
      <dgm:prSet/>
      <dgm:spPr/>
      <dgm:t>
        <a:bodyPr/>
        <a:lstStyle/>
        <a:p>
          <a:endParaRPr lang="en-US"/>
        </a:p>
      </dgm:t>
    </dgm:pt>
    <dgm:pt modelId="{D364AFC5-E1EE-46A1-8541-38136204DEC7}" type="pres">
      <dgm:prSet presAssocID="{070A8B95-338D-4B3D-8D06-C0E85E4C95B0}" presName="root" presStyleCnt="0">
        <dgm:presLayoutVars>
          <dgm:dir/>
          <dgm:resizeHandles val="exact"/>
        </dgm:presLayoutVars>
      </dgm:prSet>
      <dgm:spPr/>
    </dgm:pt>
    <dgm:pt modelId="{1153ED2C-41DE-4FDA-AC03-AE5ACD7FA23E}" type="pres">
      <dgm:prSet presAssocID="{7545A1B5-8F2B-4BFD-98A8-6FF8F7479114}" presName="compNode" presStyleCnt="0"/>
      <dgm:spPr/>
    </dgm:pt>
    <dgm:pt modelId="{A2B5144C-6FE4-4061-A798-E839FD58D7BC}" type="pres">
      <dgm:prSet presAssocID="{7545A1B5-8F2B-4BFD-98A8-6FF8F7479114}" presName="bgRect" presStyleLbl="bgShp" presStyleIdx="0" presStyleCnt="5"/>
      <dgm:spPr/>
    </dgm:pt>
    <dgm:pt modelId="{9F059322-26BD-4684-BCAA-B8D10902C3EC}" type="pres">
      <dgm:prSet presAssocID="{7545A1B5-8F2B-4BFD-98A8-6FF8F747911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um Saati Bitti"/>
        </a:ext>
      </dgm:extLst>
    </dgm:pt>
    <dgm:pt modelId="{C48D04E9-E3CD-4D78-B780-F7F9DC44E205}" type="pres">
      <dgm:prSet presAssocID="{7545A1B5-8F2B-4BFD-98A8-6FF8F7479114}" presName="spaceRect" presStyleCnt="0"/>
      <dgm:spPr/>
    </dgm:pt>
    <dgm:pt modelId="{79C5CA10-F5A9-4B45-A16E-10CDBEC08EBB}" type="pres">
      <dgm:prSet presAssocID="{7545A1B5-8F2B-4BFD-98A8-6FF8F7479114}" presName="parTx" presStyleLbl="revTx" presStyleIdx="0" presStyleCnt="5">
        <dgm:presLayoutVars>
          <dgm:chMax val="0"/>
          <dgm:chPref val="0"/>
        </dgm:presLayoutVars>
      </dgm:prSet>
      <dgm:spPr/>
    </dgm:pt>
    <dgm:pt modelId="{726D8E4A-91CA-42EE-9D43-5CB34B1D8CEC}" type="pres">
      <dgm:prSet presAssocID="{63643DD3-1B43-424D-A184-68EFEC3C8EE9}" presName="sibTrans" presStyleCnt="0"/>
      <dgm:spPr/>
    </dgm:pt>
    <dgm:pt modelId="{62E1801B-21F7-4F5B-9A7D-B051B806A058}" type="pres">
      <dgm:prSet presAssocID="{C6498BFE-5BEB-46A9-B060-12289E8355E8}" presName="compNode" presStyleCnt="0"/>
      <dgm:spPr/>
    </dgm:pt>
    <dgm:pt modelId="{96C3E9EB-2086-4F78-8CC1-FBA12869ACEF}" type="pres">
      <dgm:prSet presAssocID="{C6498BFE-5BEB-46A9-B060-12289E8355E8}" presName="bgRect" presStyleLbl="bgShp" presStyleIdx="1" presStyleCnt="5"/>
      <dgm:spPr/>
    </dgm:pt>
    <dgm:pt modelId="{73E8C9B7-E932-4932-9FC0-15E786BE9121}" type="pres">
      <dgm:prSet presAssocID="{C6498BFE-5BEB-46A9-B060-12289E8355E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5754E173-D209-4DAA-9A76-C64C59636BAF}" type="pres">
      <dgm:prSet presAssocID="{C6498BFE-5BEB-46A9-B060-12289E8355E8}" presName="spaceRect" presStyleCnt="0"/>
      <dgm:spPr/>
    </dgm:pt>
    <dgm:pt modelId="{5CBCC387-89B5-4835-B1A0-7918164E7C06}" type="pres">
      <dgm:prSet presAssocID="{C6498BFE-5BEB-46A9-B060-12289E8355E8}" presName="parTx" presStyleLbl="revTx" presStyleIdx="1" presStyleCnt="5">
        <dgm:presLayoutVars>
          <dgm:chMax val="0"/>
          <dgm:chPref val="0"/>
        </dgm:presLayoutVars>
      </dgm:prSet>
      <dgm:spPr/>
    </dgm:pt>
    <dgm:pt modelId="{E3067AF8-0650-4BC6-9ACA-50F566DA302A}" type="pres">
      <dgm:prSet presAssocID="{C9EC6132-F155-4D93-905D-220CEA5F8FE8}" presName="sibTrans" presStyleCnt="0"/>
      <dgm:spPr/>
    </dgm:pt>
    <dgm:pt modelId="{B9D868A6-C56D-403A-9C9C-3A1FF67E24F4}" type="pres">
      <dgm:prSet presAssocID="{C0FB37D6-F135-4836-AECC-07911B2880AB}" presName="compNode" presStyleCnt="0"/>
      <dgm:spPr/>
    </dgm:pt>
    <dgm:pt modelId="{A9A7903F-3195-4EB5-B3BC-4564056CFDE3}" type="pres">
      <dgm:prSet presAssocID="{C0FB37D6-F135-4836-AECC-07911B2880AB}" presName="bgRect" presStyleLbl="bgShp" presStyleIdx="2" presStyleCnt="5"/>
      <dgm:spPr/>
    </dgm:pt>
    <dgm:pt modelId="{E32DCCEF-D240-4DFF-AD3F-D904D3EA577F}" type="pres">
      <dgm:prSet presAssocID="{C0FB37D6-F135-4836-AECC-07911B2880A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5D1D8A37-A204-4605-8626-CD7DB2FBEF81}" type="pres">
      <dgm:prSet presAssocID="{C0FB37D6-F135-4836-AECC-07911B2880AB}" presName="spaceRect" presStyleCnt="0"/>
      <dgm:spPr/>
    </dgm:pt>
    <dgm:pt modelId="{4DCE4244-0F34-48A9-B79F-2A1C05FD0B46}" type="pres">
      <dgm:prSet presAssocID="{C0FB37D6-F135-4836-AECC-07911B2880AB}" presName="parTx" presStyleLbl="revTx" presStyleIdx="2" presStyleCnt="5">
        <dgm:presLayoutVars>
          <dgm:chMax val="0"/>
          <dgm:chPref val="0"/>
        </dgm:presLayoutVars>
      </dgm:prSet>
      <dgm:spPr/>
    </dgm:pt>
    <dgm:pt modelId="{B47A16E5-4C61-417C-870C-1290F11627BB}" type="pres">
      <dgm:prSet presAssocID="{D5E8C532-0FC6-48C5-8E17-AE3F81703428}" presName="sibTrans" presStyleCnt="0"/>
      <dgm:spPr/>
    </dgm:pt>
    <dgm:pt modelId="{2980AA59-025F-44B8-8F6D-4768872C920C}" type="pres">
      <dgm:prSet presAssocID="{F1FD8238-3BB3-423A-9C1E-EC32FC5C60C7}" presName="compNode" presStyleCnt="0"/>
      <dgm:spPr/>
    </dgm:pt>
    <dgm:pt modelId="{F915A808-2BF8-4B2C-BADA-85C474E3B95F}" type="pres">
      <dgm:prSet presAssocID="{F1FD8238-3BB3-423A-9C1E-EC32FC5C60C7}" presName="bgRect" presStyleLbl="bgShp" presStyleIdx="3" presStyleCnt="5"/>
      <dgm:spPr/>
    </dgm:pt>
    <dgm:pt modelId="{68252140-3AE6-4D1C-9C1D-CB02362336E2}" type="pres">
      <dgm:prSet presAssocID="{F1FD8238-3BB3-423A-9C1E-EC32FC5C60C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nyon scene"/>
        </a:ext>
      </dgm:extLst>
    </dgm:pt>
    <dgm:pt modelId="{DD396762-0DC9-4216-820C-7DB0CB2953E4}" type="pres">
      <dgm:prSet presAssocID="{F1FD8238-3BB3-423A-9C1E-EC32FC5C60C7}" presName="spaceRect" presStyleCnt="0"/>
      <dgm:spPr/>
    </dgm:pt>
    <dgm:pt modelId="{06906906-E89E-40EA-B57B-185F5B5085FC}" type="pres">
      <dgm:prSet presAssocID="{F1FD8238-3BB3-423A-9C1E-EC32FC5C60C7}" presName="parTx" presStyleLbl="revTx" presStyleIdx="3" presStyleCnt="5">
        <dgm:presLayoutVars>
          <dgm:chMax val="0"/>
          <dgm:chPref val="0"/>
        </dgm:presLayoutVars>
      </dgm:prSet>
      <dgm:spPr/>
    </dgm:pt>
    <dgm:pt modelId="{B31DEA5C-B7A3-4426-A831-2D861A16DA20}" type="pres">
      <dgm:prSet presAssocID="{3776907B-3892-4673-B460-260E26CA3EBE}" presName="sibTrans" presStyleCnt="0"/>
      <dgm:spPr/>
    </dgm:pt>
    <dgm:pt modelId="{57ED32D2-DD46-4AE9-89F6-740F5253680A}" type="pres">
      <dgm:prSet presAssocID="{AC93B276-24CC-4EA7-AB19-467E2BFCF5CD}" presName="compNode" presStyleCnt="0"/>
      <dgm:spPr/>
    </dgm:pt>
    <dgm:pt modelId="{AB3BB3CC-6548-43AA-B1B6-4E370BCDF10C}" type="pres">
      <dgm:prSet presAssocID="{AC93B276-24CC-4EA7-AB19-467E2BFCF5CD}" presName="bgRect" presStyleLbl="bgShp" presStyleIdx="4" presStyleCnt="5"/>
      <dgm:spPr/>
    </dgm:pt>
    <dgm:pt modelId="{50E9F7A4-69F8-4CE0-B9DF-12905AC3836E}" type="pres">
      <dgm:prSet presAssocID="{AC93B276-24CC-4EA7-AB19-467E2BFCF5C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9DBD490-F962-4B06-9040-82C598E4774F}" type="pres">
      <dgm:prSet presAssocID="{AC93B276-24CC-4EA7-AB19-467E2BFCF5CD}" presName="spaceRect" presStyleCnt="0"/>
      <dgm:spPr/>
    </dgm:pt>
    <dgm:pt modelId="{54CC2495-590E-49D1-90FF-1756C667DA96}" type="pres">
      <dgm:prSet presAssocID="{AC93B276-24CC-4EA7-AB19-467E2BFCF5C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BD26D0D-725F-4E8D-9E97-F32F716A402C}" type="presOf" srcId="{C6498BFE-5BEB-46A9-B060-12289E8355E8}" destId="{5CBCC387-89B5-4835-B1A0-7918164E7C06}" srcOrd="0" destOrd="0" presId="urn:microsoft.com/office/officeart/2018/2/layout/IconVerticalSolidList"/>
    <dgm:cxn modelId="{3202E516-CECD-4119-A902-C42ED54925C3}" type="presOf" srcId="{070A8B95-338D-4B3D-8D06-C0E85E4C95B0}" destId="{D364AFC5-E1EE-46A1-8541-38136204DEC7}" srcOrd="0" destOrd="0" presId="urn:microsoft.com/office/officeart/2018/2/layout/IconVerticalSolidList"/>
    <dgm:cxn modelId="{8C725221-09EA-4248-B946-36DB41578E46}" srcId="{070A8B95-338D-4B3D-8D06-C0E85E4C95B0}" destId="{C6498BFE-5BEB-46A9-B060-12289E8355E8}" srcOrd="1" destOrd="0" parTransId="{D6828194-03DB-4DBE-8EF5-05CC3FDDA4FE}" sibTransId="{C9EC6132-F155-4D93-905D-220CEA5F8FE8}"/>
    <dgm:cxn modelId="{D534AF66-9334-41F6-9D76-3ADC15A5358F}" srcId="{070A8B95-338D-4B3D-8D06-C0E85E4C95B0}" destId="{AC93B276-24CC-4EA7-AB19-467E2BFCF5CD}" srcOrd="4" destOrd="0" parTransId="{6AA834D5-3AC3-4466-9EB7-E7C6D0480A8B}" sibTransId="{06F62E7A-E18F-4B2D-BAAD-C87C0CB3AFBA}"/>
    <dgm:cxn modelId="{94F6714B-4947-4273-9306-2A7296AF822D}" srcId="{070A8B95-338D-4B3D-8D06-C0E85E4C95B0}" destId="{C0FB37D6-F135-4836-AECC-07911B2880AB}" srcOrd="2" destOrd="0" parTransId="{0070D6FE-089A-44D9-B72E-2E3285089E23}" sibTransId="{D5E8C532-0FC6-48C5-8E17-AE3F81703428}"/>
    <dgm:cxn modelId="{E053FD4E-0246-48B3-B1BC-A6AC66486D89}" type="presOf" srcId="{C0FB37D6-F135-4836-AECC-07911B2880AB}" destId="{4DCE4244-0F34-48A9-B79F-2A1C05FD0B46}" srcOrd="0" destOrd="0" presId="urn:microsoft.com/office/officeart/2018/2/layout/IconVerticalSolidList"/>
    <dgm:cxn modelId="{DABD5874-2986-44E4-AD7B-478E257D0695}" srcId="{070A8B95-338D-4B3D-8D06-C0E85E4C95B0}" destId="{F1FD8238-3BB3-423A-9C1E-EC32FC5C60C7}" srcOrd="3" destOrd="0" parTransId="{0266719C-0FA1-42C2-9E57-65DE12657324}" sibTransId="{3776907B-3892-4673-B460-260E26CA3EBE}"/>
    <dgm:cxn modelId="{D27DA487-BF39-4133-9EDF-23FF9ABF9F7A}" type="presOf" srcId="{F1FD8238-3BB3-423A-9C1E-EC32FC5C60C7}" destId="{06906906-E89E-40EA-B57B-185F5B5085FC}" srcOrd="0" destOrd="0" presId="urn:microsoft.com/office/officeart/2018/2/layout/IconVerticalSolidList"/>
    <dgm:cxn modelId="{A6BBD2A0-BDE8-48AC-8258-05FD6031CF21}" type="presOf" srcId="{7545A1B5-8F2B-4BFD-98A8-6FF8F7479114}" destId="{79C5CA10-F5A9-4B45-A16E-10CDBEC08EBB}" srcOrd="0" destOrd="0" presId="urn:microsoft.com/office/officeart/2018/2/layout/IconVerticalSolidList"/>
    <dgm:cxn modelId="{FD8FD6AC-B30E-47BA-BD16-1A9856907F2E}" type="presOf" srcId="{AC93B276-24CC-4EA7-AB19-467E2BFCF5CD}" destId="{54CC2495-590E-49D1-90FF-1756C667DA96}" srcOrd="0" destOrd="0" presId="urn:microsoft.com/office/officeart/2018/2/layout/IconVerticalSolidList"/>
    <dgm:cxn modelId="{D8130CCF-7933-4A2F-9850-1562AF72469C}" srcId="{070A8B95-338D-4B3D-8D06-C0E85E4C95B0}" destId="{7545A1B5-8F2B-4BFD-98A8-6FF8F7479114}" srcOrd="0" destOrd="0" parTransId="{BAC34490-F3F5-4A87-879B-88B3E518D818}" sibTransId="{63643DD3-1B43-424D-A184-68EFEC3C8EE9}"/>
    <dgm:cxn modelId="{F1976090-3F11-4BF8-9B34-07CF5A9503D5}" type="presParOf" srcId="{D364AFC5-E1EE-46A1-8541-38136204DEC7}" destId="{1153ED2C-41DE-4FDA-AC03-AE5ACD7FA23E}" srcOrd="0" destOrd="0" presId="urn:microsoft.com/office/officeart/2018/2/layout/IconVerticalSolidList"/>
    <dgm:cxn modelId="{B6326C06-30D2-41D5-98FB-27048EB0404A}" type="presParOf" srcId="{1153ED2C-41DE-4FDA-AC03-AE5ACD7FA23E}" destId="{A2B5144C-6FE4-4061-A798-E839FD58D7BC}" srcOrd="0" destOrd="0" presId="urn:microsoft.com/office/officeart/2018/2/layout/IconVerticalSolidList"/>
    <dgm:cxn modelId="{3DF357BB-972D-41AC-9321-DA20E6D58471}" type="presParOf" srcId="{1153ED2C-41DE-4FDA-AC03-AE5ACD7FA23E}" destId="{9F059322-26BD-4684-BCAA-B8D10902C3EC}" srcOrd="1" destOrd="0" presId="urn:microsoft.com/office/officeart/2018/2/layout/IconVerticalSolidList"/>
    <dgm:cxn modelId="{15D5FFA5-C332-4D34-B535-F4F4D524ED69}" type="presParOf" srcId="{1153ED2C-41DE-4FDA-AC03-AE5ACD7FA23E}" destId="{C48D04E9-E3CD-4D78-B780-F7F9DC44E205}" srcOrd="2" destOrd="0" presId="urn:microsoft.com/office/officeart/2018/2/layout/IconVerticalSolidList"/>
    <dgm:cxn modelId="{26C4068C-BA09-4A7E-B5FB-8D7F8D385B97}" type="presParOf" srcId="{1153ED2C-41DE-4FDA-AC03-AE5ACD7FA23E}" destId="{79C5CA10-F5A9-4B45-A16E-10CDBEC08EBB}" srcOrd="3" destOrd="0" presId="urn:microsoft.com/office/officeart/2018/2/layout/IconVerticalSolidList"/>
    <dgm:cxn modelId="{35A6351D-0E51-4CD4-9EF4-8D688531ED9D}" type="presParOf" srcId="{D364AFC5-E1EE-46A1-8541-38136204DEC7}" destId="{726D8E4A-91CA-42EE-9D43-5CB34B1D8CEC}" srcOrd="1" destOrd="0" presId="urn:microsoft.com/office/officeart/2018/2/layout/IconVerticalSolidList"/>
    <dgm:cxn modelId="{C0A56FA0-A366-4915-810F-CF762016D62E}" type="presParOf" srcId="{D364AFC5-E1EE-46A1-8541-38136204DEC7}" destId="{62E1801B-21F7-4F5B-9A7D-B051B806A058}" srcOrd="2" destOrd="0" presId="urn:microsoft.com/office/officeart/2018/2/layout/IconVerticalSolidList"/>
    <dgm:cxn modelId="{ED128BFF-246E-47D6-B616-6571009A26E4}" type="presParOf" srcId="{62E1801B-21F7-4F5B-9A7D-B051B806A058}" destId="{96C3E9EB-2086-4F78-8CC1-FBA12869ACEF}" srcOrd="0" destOrd="0" presId="urn:microsoft.com/office/officeart/2018/2/layout/IconVerticalSolidList"/>
    <dgm:cxn modelId="{36163B50-1874-49AA-89B4-D57CDE199C04}" type="presParOf" srcId="{62E1801B-21F7-4F5B-9A7D-B051B806A058}" destId="{73E8C9B7-E932-4932-9FC0-15E786BE9121}" srcOrd="1" destOrd="0" presId="urn:microsoft.com/office/officeart/2018/2/layout/IconVerticalSolidList"/>
    <dgm:cxn modelId="{0ACDBDD7-C82F-4E7B-8E52-0376977F1961}" type="presParOf" srcId="{62E1801B-21F7-4F5B-9A7D-B051B806A058}" destId="{5754E173-D209-4DAA-9A76-C64C59636BAF}" srcOrd="2" destOrd="0" presId="urn:microsoft.com/office/officeart/2018/2/layout/IconVerticalSolidList"/>
    <dgm:cxn modelId="{73D0CFFE-5B04-43A6-BB9D-35453CBE3CEA}" type="presParOf" srcId="{62E1801B-21F7-4F5B-9A7D-B051B806A058}" destId="{5CBCC387-89B5-4835-B1A0-7918164E7C06}" srcOrd="3" destOrd="0" presId="urn:microsoft.com/office/officeart/2018/2/layout/IconVerticalSolidList"/>
    <dgm:cxn modelId="{2D7539BC-36C0-4F6B-891B-760393846FD8}" type="presParOf" srcId="{D364AFC5-E1EE-46A1-8541-38136204DEC7}" destId="{E3067AF8-0650-4BC6-9ACA-50F566DA302A}" srcOrd="3" destOrd="0" presId="urn:microsoft.com/office/officeart/2018/2/layout/IconVerticalSolidList"/>
    <dgm:cxn modelId="{FF45F12C-8356-48F2-857F-EE5CA07CCAE3}" type="presParOf" srcId="{D364AFC5-E1EE-46A1-8541-38136204DEC7}" destId="{B9D868A6-C56D-403A-9C9C-3A1FF67E24F4}" srcOrd="4" destOrd="0" presId="urn:microsoft.com/office/officeart/2018/2/layout/IconVerticalSolidList"/>
    <dgm:cxn modelId="{A3A2B78F-B4A0-4F7B-A2C4-A423548A403F}" type="presParOf" srcId="{B9D868A6-C56D-403A-9C9C-3A1FF67E24F4}" destId="{A9A7903F-3195-4EB5-B3BC-4564056CFDE3}" srcOrd="0" destOrd="0" presId="urn:microsoft.com/office/officeart/2018/2/layout/IconVerticalSolidList"/>
    <dgm:cxn modelId="{2B415AB6-E835-44E5-A9C5-95BC9F2D5FC9}" type="presParOf" srcId="{B9D868A6-C56D-403A-9C9C-3A1FF67E24F4}" destId="{E32DCCEF-D240-4DFF-AD3F-D904D3EA577F}" srcOrd="1" destOrd="0" presId="urn:microsoft.com/office/officeart/2018/2/layout/IconVerticalSolidList"/>
    <dgm:cxn modelId="{57CF2D64-1434-4005-A011-870ADB8768F9}" type="presParOf" srcId="{B9D868A6-C56D-403A-9C9C-3A1FF67E24F4}" destId="{5D1D8A37-A204-4605-8626-CD7DB2FBEF81}" srcOrd="2" destOrd="0" presId="urn:microsoft.com/office/officeart/2018/2/layout/IconVerticalSolidList"/>
    <dgm:cxn modelId="{159FC680-DC73-46D1-B391-3377E56477C1}" type="presParOf" srcId="{B9D868A6-C56D-403A-9C9C-3A1FF67E24F4}" destId="{4DCE4244-0F34-48A9-B79F-2A1C05FD0B46}" srcOrd="3" destOrd="0" presId="urn:microsoft.com/office/officeart/2018/2/layout/IconVerticalSolidList"/>
    <dgm:cxn modelId="{AB951E72-ED2E-4C46-938F-B920D870DF55}" type="presParOf" srcId="{D364AFC5-E1EE-46A1-8541-38136204DEC7}" destId="{B47A16E5-4C61-417C-870C-1290F11627BB}" srcOrd="5" destOrd="0" presId="urn:microsoft.com/office/officeart/2018/2/layout/IconVerticalSolidList"/>
    <dgm:cxn modelId="{ECDDA6CB-B752-44B1-B72D-34772F4755BF}" type="presParOf" srcId="{D364AFC5-E1EE-46A1-8541-38136204DEC7}" destId="{2980AA59-025F-44B8-8F6D-4768872C920C}" srcOrd="6" destOrd="0" presId="urn:microsoft.com/office/officeart/2018/2/layout/IconVerticalSolidList"/>
    <dgm:cxn modelId="{8596BBB9-6134-40DD-A125-D0C2704A7771}" type="presParOf" srcId="{2980AA59-025F-44B8-8F6D-4768872C920C}" destId="{F915A808-2BF8-4B2C-BADA-85C474E3B95F}" srcOrd="0" destOrd="0" presId="urn:microsoft.com/office/officeart/2018/2/layout/IconVerticalSolidList"/>
    <dgm:cxn modelId="{2F4B4AFC-DF55-4AB9-B0C0-915568FD638B}" type="presParOf" srcId="{2980AA59-025F-44B8-8F6D-4768872C920C}" destId="{68252140-3AE6-4D1C-9C1D-CB02362336E2}" srcOrd="1" destOrd="0" presId="urn:microsoft.com/office/officeart/2018/2/layout/IconVerticalSolidList"/>
    <dgm:cxn modelId="{DA0730C8-105F-448E-82C5-F54D5E6FB0D8}" type="presParOf" srcId="{2980AA59-025F-44B8-8F6D-4768872C920C}" destId="{DD396762-0DC9-4216-820C-7DB0CB2953E4}" srcOrd="2" destOrd="0" presId="urn:microsoft.com/office/officeart/2018/2/layout/IconVerticalSolidList"/>
    <dgm:cxn modelId="{7A3A9935-63B9-42EA-A4E5-4BE489CE9D52}" type="presParOf" srcId="{2980AA59-025F-44B8-8F6D-4768872C920C}" destId="{06906906-E89E-40EA-B57B-185F5B5085FC}" srcOrd="3" destOrd="0" presId="urn:microsoft.com/office/officeart/2018/2/layout/IconVerticalSolidList"/>
    <dgm:cxn modelId="{FD3C889E-1C6D-4DF1-9839-1C284ABB4825}" type="presParOf" srcId="{D364AFC5-E1EE-46A1-8541-38136204DEC7}" destId="{B31DEA5C-B7A3-4426-A831-2D861A16DA20}" srcOrd="7" destOrd="0" presId="urn:microsoft.com/office/officeart/2018/2/layout/IconVerticalSolidList"/>
    <dgm:cxn modelId="{44C5AE81-2C3A-4D6A-9D85-73D7F44C7EF9}" type="presParOf" srcId="{D364AFC5-E1EE-46A1-8541-38136204DEC7}" destId="{57ED32D2-DD46-4AE9-89F6-740F5253680A}" srcOrd="8" destOrd="0" presId="urn:microsoft.com/office/officeart/2018/2/layout/IconVerticalSolidList"/>
    <dgm:cxn modelId="{562F7FB8-7FB7-4334-98BD-A07CF3AAC5FA}" type="presParOf" srcId="{57ED32D2-DD46-4AE9-89F6-740F5253680A}" destId="{AB3BB3CC-6548-43AA-B1B6-4E370BCDF10C}" srcOrd="0" destOrd="0" presId="urn:microsoft.com/office/officeart/2018/2/layout/IconVerticalSolidList"/>
    <dgm:cxn modelId="{14B5F6A7-A234-4C21-9BD8-260E32A64B5F}" type="presParOf" srcId="{57ED32D2-DD46-4AE9-89F6-740F5253680A}" destId="{50E9F7A4-69F8-4CE0-B9DF-12905AC3836E}" srcOrd="1" destOrd="0" presId="urn:microsoft.com/office/officeart/2018/2/layout/IconVerticalSolidList"/>
    <dgm:cxn modelId="{26109F04-302C-409A-989C-08CBD6C7EC41}" type="presParOf" srcId="{57ED32D2-DD46-4AE9-89F6-740F5253680A}" destId="{59DBD490-F962-4B06-9040-82C598E4774F}" srcOrd="2" destOrd="0" presId="urn:microsoft.com/office/officeart/2018/2/layout/IconVerticalSolidList"/>
    <dgm:cxn modelId="{686F2F82-38E1-427A-8FB3-08D790BB6058}" type="presParOf" srcId="{57ED32D2-DD46-4AE9-89F6-740F5253680A}" destId="{54CC2495-590E-49D1-90FF-1756C667DA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5144C-6FE4-4061-A798-E839FD58D7BC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59322-26BD-4684-BCAA-B8D10902C3EC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5CA10-F5A9-4B45-A16E-10CDBEC08EBB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Calculate and plot 1830 days (5 years) MHI </a:t>
          </a:r>
          <a:endParaRPr lang="en-US" sz="1900" kern="1200"/>
        </a:p>
      </dsp:txBody>
      <dsp:txXfrm>
        <a:off x="836323" y="3399"/>
        <a:ext cx="9679276" cy="724089"/>
      </dsp:txXfrm>
    </dsp:sp>
    <dsp:sp modelId="{96C3E9EB-2086-4F78-8CC1-FBA12869ACEF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E8C9B7-E932-4932-9FC0-15E786BE9121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CC387-89B5-4835-B1A0-7918164E7C06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Detect peaks (MHI &gt; 4) and valleys (MHI &lt; -2)</a:t>
          </a:r>
          <a:endParaRPr lang="en-US" sz="1900" kern="1200"/>
        </a:p>
      </dsp:txBody>
      <dsp:txXfrm>
        <a:off x="836323" y="908511"/>
        <a:ext cx="9679276" cy="724089"/>
      </dsp:txXfrm>
    </dsp:sp>
    <dsp:sp modelId="{A9A7903F-3195-4EB5-B3BC-4564056CFDE3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DCCEF-D240-4DFF-AD3F-D904D3EA577F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E4244-0F34-48A9-B79F-2A1C05FD0B46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Apply Correlation filter</a:t>
          </a:r>
          <a:endParaRPr lang="en-US" sz="1900" kern="1200"/>
        </a:p>
      </dsp:txBody>
      <dsp:txXfrm>
        <a:off x="836323" y="1813624"/>
        <a:ext cx="9679276" cy="724089"/>
      </dsp:txXfrm>
    </dsp:sp>
    <dsp:sp modelId="{F915A808-2BF8-4B2C-BADA-85C474E3B95F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52140-3AE6-4D1C-9C1D-CB02362336E2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06906-E89E-40EA-B57B-185F5B5085FC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At the valleys, starting from latest peak calculate portfolio and enter that portfolio.</a:t>
          </a:r>
          <a:endParaRPr lang="en-US" sz="1900" kern="1200"/>
        </a:p>
      </dsp:txBody>
      <dsp:txXfrm>
        <a:off x="836323" y="2718736"/>
        <a:ext cx="9679276" cy="724089"/>
      </dsp:txXfrm>
    </dsp:sp>
    <dsp:sp modelId="{AB3BB3CC-6548-43AA-B1B6-4E370BCDF10C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E9F7A4-69F8-4CE0-B9DF-12905AC3836E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C2495-590E-49D1-90FF-1756C667DA96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At the first peak, sell the portfolio.</a:t>
          </a:r>
          <a:endParaRPr lang="en-US" sz="1900" kern="1200"/>
        </a:p>
      </dsp:txBody>
      <dsp:txXfrm>
        <a:off x="836323" y="3623848"/>
        <a:ext cx="9679276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4C1628-4F8F-786B-EB1E-61BA1171E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87D9D4F-A219-0FBD-1353-FFF863994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5A234A8-220B-14DB-EE80-CC444BDF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773F516-8B1B-F126-3C1A-1FDAE7CF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3641840-681A-524E-74E3-A643A003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714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7CB1C3-4640-2393-44CC-76BB3E94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82461ED-1F00-42CE-BFDC-2F6B61881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F083292-E47A-6F75-1974-96393295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71B6B4F-0F51-0185-C289-079E5F86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CDA2943-D581-3764-4F04-D0A3ACC1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024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5D4318C-7DD0-10D2-B41E-6B43618AB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8BA3759-2DBA-8734-2FDB-06A1C53A1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55BA120-3C16-0C04-0076-C4666D43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4D0F802-53E0-4A78-1075-72A17C74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7044F69-0223-DA89-A2DD-14CE2943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054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D40F78-6C26-D34C-76E5-B3A820D2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0F1962-64F9-77EF-1081-8D62F61C6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CE64949-F395-D953-73E4-8566DDF82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7BC9FF7-BF1E-FAD5-0AD8-19167763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B7DFE53-2552-A5FD-D069-EF7B1337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607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3A1AAF-DD24-74A8-BC70-6E82A404F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524F608-EC52-07FA-F0CD-BC3C66D72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4EE6C75-EC6C-910E-775B-83E744D3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94BA2CC-375F-87ED-5DE2-3B701134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62A6766-1E21-CA8F-9210-DAD69D90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962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28AE0A-6241-0A70-4B30-617C5AA7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D036EC-C2D0-D30E-34A7-4196D10B5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60FA725-02CD-E301-AFAD-450DC3D78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BAD38E8-B625-F800-AC6E-F7AAE783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77779F3-6AB0-EF81-C184-553A2CAB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D183ACE-0225-5DF2-B874-90B0BF0B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443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B32964-E420-3EDD-FB1E-6753594D0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730BB7D-EC13-958F-2E65-B7FEED431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C0E14B8-C1D2-8E05-9F83-73BA824F4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72F109D-9982-7345-7B25-EA47A84D9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4FED29B-E1D2-AF58-9025-D48503586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3151A822-32AA-0FC0-60D9-D0D57EE43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AC914D9-C742-6487-BD65-8304C94D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900A50F-B189-995E-93AE-28E81A95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486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F53A48-5535-6B1D-8A0C-4616AF71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C9C4AC2-A8C2-76A2-9EFE-6ADCC4363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F6BC252-2815-C871-5063-F4007BED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A0B6B8A-3A61-1F5E-C21C-E99CD38E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399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D02F077-69F1-5894-CCA9-7D8FD297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859DE045-188B-4C5C-9689-DA2AC5653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A482EEF-2759-514F-1342-78198699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354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917CBB-7800-0DFC-0798-F97E4FF1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410436-2652-F49F-B941-8B87E8D53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8DA1306-4C1F-4BCE-7A05-5B0BAFA5B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3DA6D1E-9A88-54D6-43D3-B530726B2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696DDFA-8B0F-403D-E7D2-0DED6111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54FBFFB-3207-A552-44CC-C9F9334A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498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D670C9-0232-2378-FFB5-A95D488D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51CEB46-C262-B966-B738-7462CA1BA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498F5B0-EDB0-7A28-17BF-F0466E2EB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D2865D1-D099-1175-1B29-9A6008E0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317D4BB-2B42-0958-5D67-CB40CCFA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6555700-383E-D5AD-3826-BF8FEA61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994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8F34E77-125B-94EC-FC06-D35DF252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9795961-521C-5EA0-2770-72F6F247B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31E2C1A-1D53-AF2C-4574-FF9160A01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0E171-47B9-407F-A091-9894B1315CD8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7278DC6-7AFC-71F6-644A-FC50CF815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F8DDF3F-7591-8E6E-C914-5724BBB01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327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6D3B68D-B5D2-217E-2449-061392EE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46" y="164682"/>
            <a:ext cx="10756166" cy="1200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Market Health Index</a:t>
            </a:r>
            <a:r>
              <a:rPr lang="tr-TR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(MHI)</a:t>
            </a:r>
            <a:b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A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mean</a:t>
            </a:r>
            <a:r>
              <a:rPr lang="tr-TR" sz="3200" dirty="0" err="1">
                <a:solidFill>
                  <a:srgbClr val="FFFFFF"/>
                </a:solidFill>
              </a:rPr>
              <a:t>-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reverting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index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trend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detection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32526E6F-A4E5-6D3D-5ECF-0FFAD2237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  <p:grpSp>
        <p:nvGrpSpPr>
          <p:cNvPr id="53" name="Grup 52">
            <a:extLst>
              <a:ext uri="{FF2B5EF4-FFF2-40B4-BE49-F238E27FC236}">
                <a16:creationId xmlns:a16="http://schemas.microsoft.com/office/drawing/2014/main" id="{6D0A2391-88F4-A015-F9E2-4B2B90937A1E}"/>
              </a:ext>
            </a:extLst>
          </p:cNvPr>
          <p:cNvGrpSpPr/>
          <p:nvPr/>
        </p:nvGrpSpPr>
        <p:grpSpPr>
          <a:xfrm>
            <a:off x="95005" y="3113507"/>
            <a:ext cx="3855893" cy="1569660"/>
            <a:chOff x="95005" y="1942165"/>
            <a:chExt cx="3664185" cy="1569660"/>
          </a:xfrm>
        </p:grpSpPr>
        <p:sp>
          <p:nvSpPr>
            <p:cNvPr id="49" name="Metin kutusu 48">
              <a:extLst>
                <a:ext uri="{FF2B5EF4-FFF2-40B4-BE49-F238E27FC236}">
                  <a16:creationId xmlns:a16="http://schemas.microsoft.com/office/drawing/2014/main" id="{EC52E6F4-FA46-4967-B7E1-CB778B18BC66}"/>
                </a:ext>
              </a:extLst>
            </p:cNvPr>
            <p:cNvSpPr txBox="1"/>
            <p:nvPr/>
          </p:nvSpPr>
          <p:spPr>
            <a:xfrm>
              <a:off x="95005" y="1942165"/>
              <a:ext cx="366418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b="1" dirty="0" err="1"/>
                <a:t>Downtrend</a:t>
              </a:r>
              <a:r>
                <a:rPr lang="tr-TR" sz="1200" b="1" dirty="0"/>
                <a:t>	           	</a:t>
              </a:r>
              <a:r>
                <a:rPr lang="tr-TR" sz="1200" b="1" dirty="0" err="1"/>
                <a:t>Uptrend</a:t>
              </a:r>
              <a:endParaRPr lang="tr-TR" sz="1200" b="1" dirty="0"/>
            </a:p>
            <a:p>
              <a:endParaRPr lang="tr-TR" sz="1200" dirty="0"/>
            </a:p>
            <a:p>
              <a:r>
                <a:rPr lang="tr-TR" sz="1200" dirty="0"/>
                <a:t>PREV DOWNTREND		</a:t>
              </a:r>
            </a:p>
            <a:p>
              <a:r>
                <a:rPr lang="tr-TR" sz="1200" dirty="0"/>
                <a:t>23.08.2021 – 21.09.2022 	21.09.2021 – 16.12.2021 (I)</a:t>
              </a:r>
            </a:p>
            <a:p>
              <a:r>
                <a:rPr lang="tr-TR" sz="1200" dirty="0"/>
                <a:t>16.12.2021 – 24.02.2022 	24.02.2022 – 07.06.2022 (II)</a:t>
              </a:r>
            </a:p>
            <a:p>
              <a:r>
                <a:rPr lang="tr-TR" sz="1200" dirty="0"/>
                <a:t>07.06.2022 – 16.08.2022	16.08.2022 – 27.12.2022 (III)</a:t>
              </a:r>
            </a:p>
            <a:p>
              <a:r>
                <a:rPr lang="tr-TR" sz="1200" dirty="0"/>
                <a:t>27.12.2022 – 09.05.2023	09.05.2023 – 11.09.2023 (IV)</a:t>
              </a:r>
            </a:p>
            <a:p>
              <a:r>
                <a:rPr lang="tr-TR" sz="1200" dirty="0"/>
                <a:t>11.09.2023 – 26.11.2023 	NEXT UPTREND</a:t>
              </a:r>
            </a:p>
          </p:txBody>
        </p:sp>
        <p:sp>
          <p:nvSpPr>
            <p:cNvPr id="50" name="Ok: Aşağı 49">
              <a:extLst>
                <a:ext uri="{FF2B5EF4-FFF2-40B4-BE49-F238E27FC236}">
                  <a16:creationId xmlns:a16="http://schemas.microsoft.com/office/drawing/2014/main" id="{5C63512D-03EF-009E-D95F-5539EAB11875}"/>
                </a:ext>
              </a:extLst>
            </p:cNvPr>
            <p:cNvSpPr/>
            <p:nvPr/>
          </p:nvSpPr>
          <p:spPr>
            <a:xfrm>
              <a:off x="966929" y="1942165"/>
              <a:ext cx="155276" cy="282497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1" name="Ok: Aşağı 50">
              <a:extLst>
                <a:ext uri="{FF2B5EF4-FFF2-40B4-BE49-F238E27FC236}">
                  <a16:creationId xmlns:a16="http://schemas.microsoft.com/office/drawing/2014/main" id="{A7E286C3-BF39-7F9B-2EED-90976010DFD7}"/>
                </a:ext>
              </a:extLst>
            </p:cNvPr>
            <p:cNvSpPr/>
            <p:nvPr/>
          </p:nvSpPr>
          <p:spPr>
            <a:xfrm rot="10800000">
              <a:off x="2623303" y="1942165"/>
              <a:ext cx="155276" cy="282497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52" name="Grup 51">
            <a:extLst>
              <a:ext uri="{FF2B5EF4-FFF2-40B4-BE49-F238E27FC236}">
                <a16:creationId xmlns:a16="http://schemas.microsoft.com/office/drawing/2014/main" id="{9C87116A-3508-734E-8085-C3EF8BC06114}"/>
              </a:ext>
            </a:extLst>
          </p:cNvPr>
          <p:cNvGrpSpPr/>
          <p:nvPr/>
        </p:nvGrpSpPr>
        <p:grpSpPr>
          <a:xfrm>
            <a:off x="3854195" y="1705360"/>
            <a:ext cx="8006353" cy="4884690"/>
            <a:chOff x="3759190" y="1942165"/>
            <a:chExt cx="7177169" cy="4206229"/>
          </a:xfrm>
        </p:grpSpPr>
        <p:pic>
          <p:nvPicPr>
            <p:cNvPr id="48" name="Resim 47">
              <a:extLst>
                <a:ext uri="{FF2B5EF4-FFF2-40B4-BE49-F238E27FC236}">
                  <a16:creationId xmlns:a16="http://schemas.microsoft.com/office/drawing/2014/main" id="{D904A0A8-4261-7AE5-A581-08E395C2D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9190" y="1997673"/>
              <a:ext cx="7177169" cy="4150721"/>
            </a:xfrm>
            <a:prstGeom prst="rect">
              <a:avLst/>
            </a:prstGeom>
          </p:spPr>
        </p:pic>
        <p:sp>
          <p:nvSpPr>
            <p:cNvPr id="32" name="Ok: Aşağı 31">
              <a:extLst>
                <a:ext uri="{FF2B5EF4-FFF2-40B4-BE49-F238E27FC236}">
                  <a16:creationId xmlns:a16="http://schemas.microsoft.com/office/drawing/2014/main" id="{97F252EF-CEBD-51AB-05C8-960CE72849A3}"/>
                </a:ext>
              </a:extLst>
            </p:cNvPr>
            <p:cNvSpPr/>
            <p:nvPr/>
          </p:nvSpPr>
          <p:spPr>
            <a:xfrm>
              <a:off x="10130163" y="2924388"/>
              <a:ext cx="155276" cy="282497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9" name="Ok: Aşağı 38">
              <a:extLst>
                <a:ext uri="{FF2B5EF4-FFF2-40B4-BE49-F238E27FC236}">
                  <a16:creationId xmlns:a16="http://schemas.microsoft.com/office/drawing/2014/main" id="{EEF47DD0-196B-7129-8F63-601D9B4AA969}"/>
                </a:ext>
              </a:extLst>
            </p:cNvPr>
            <p:cNvSpPr/>
            <p:nvPr/>
          </p:nvSpPr>
          <p:spPr>
            <a:xfrm rot="10800000">
              <a:off x="10513596" y="5643747"/>
              <a:ext cx="155276" cy="282497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2" name="Ok: Aşağı 41">
              <a:extLst>
                <a:ext uri="{FF2B5EF4-FFF2-40B4-BE49-F238E27FC236}">
                  <a16:creationId xmlns:a16="http://schemas.microsoft.com/office/drawing/2014/main" id="{0CE5DA23-12FE-4A23-2930-EDD35D8601B1}"/>
                </a:ext>
              </a:extLst>
            </p:cNvPr>
            <p:cNvSpPr/>
            <p:nvPr/>
          </p:nvSpPr>
          <p:spPr>
            <a:xfrm>
              <a:off x="9188437" y="1942165"/>
              <a:ext cx="155276" cy="282497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3" name="Ok: Aşağı 42">
              <a:extLst>
                <a:ext uri="{FF2B5EF4-FFF2-40B4-BE49-F238E27FC236}">
                  <a16:creationId xmlns:a16="http://schemas.microsoft.com/office/drawing/2014/main" id="{90C53E39-EF54-6476-678D-181C1CB0709F}"/>
                </a:ext>
              </a:extLst>
            </p:cNvPr>
            <p:cNvSpPr/>
            <p:nvPr/>
          </p:nvSpPr>
          <p:spPr>
            <a:xfrm>
              <a:off x="8509075" y="2760207"/>
              <a:ext cx="155276" cy="282497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4" name="Ok: Aşağı 43">
              <a:extLst>
                <a:ext uri="{FF2B5EF4-FFF2-40B4-BE49-F238E27FC236}">
                  <a16:creationId xmlns:a16="http://schemas.microsoft.com/office/drawing/2014/main" id="{926763B3-756A-95AF-E2E0-F0269142AF5D}"/>
                </a:ext>
              </a:extLst>
            </p:cNvPr>
            <p:cNvSpPr/>
            <p:nvPr/>
          </p:nvSpPr>
          <p:spPr>
            <a:xfrm rot="10800000">
              <a:off x="9648081" y="5209552"/>
              <a:ext cx="155276" cy="282497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5" name="Ok: Aşağı 44">
              <a:extLst>
                <a:ext uri="{FF2B5EF4-FFF2-40B4-BE49-F238E27FC236}">
                  <a16:creationId xmlns:a16="http://schemas.microsoft.com/office/drawing/2014/main" id="{F182F84B-9764-552C-317A-FDE37A8B01BA}"/>
                </a:ext>
              </a:extLst>
            </p:cNvPr>
            <p:cNvSpPr/>
            <p:nvPr/>
          </p:nvSpPr>
          <p:spPr>
            <a:xfrm rot="10800000">
              <a:off x="8776813" y="4605701"/>
              <a:ext cx="155276" cy="282497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B8E769BF-5B1D-F018-3FE5-7369A8B75CAC}"/>
              </a:ext>
            </a:extLst>
          </p:cNvPr>
          <p:cNvSpPr txBox="1"/>
          <p:nvPr/>
        </p:nvSpPr>
        <p:spPr>
          <a:xfrm>
            <a:off x="4064428" y="6332068"/>
            <a:ext cx="10315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(</a:t>
            </a:r>
            <a:r>
              <a:rPr lang="tr-TR" sz="1200" kern="12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Last</a:t>
            </a:r>
            <a:r>
              <a:rPr lang="tr-TR" sz="12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5 </a:t>
            </a:r>
            <a:r>
              <a:rPr lang="tr-TR" sz="1200" kern="12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years</a:t>
            </a:r>
            <a:r>
              <a:rPr lang="tr-TR" sz="12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)</a:t>
            </a:r>
            <a:endParaRPr lang="tr-T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296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4DA1AB-64AE-71E2-B3E7-F2F08EEA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080"/>
            <a:ext cx="10515600" cy="1325563"/>
          </a:xfrm>
        </p:spPr>
        <p:txBody>
          <a:bodyPr/>
          <a:lstStyle/>
          <a:p>
            <a:r>
              <a:rPr lang="tr-TR" b="1" dirty="0" err="1"/>
              <a:t>Filter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Volatility</a:t>
            </a:r>
            <a:endParaRPr lang="tr-TR" b="1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E31C6B4-2032-7942-3687-C1FF043B2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583" y="1295168"/>
            <a:ext cx="5281664" cy="519770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2D835ED3-DEA0-70DB-588F-3BCB246D4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68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4DA1AB-64AE-71E2-B3E7-F2F08EEA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080"/>
            <a:ext cx="10515600" cy="1325563"/>
          </a:xfrm>
        </p:spPr>
        <p:txBody>
          <a:bodyPr/>
          <a:lstStyle/>
          <a:p>
            <a:r>
              <a:rPr lang="tr-TR" b="1"/>
              <a:t>Minimums-Maximums</a:t>
            </a:r>
            <a:endParaRPr lang="tr-TR" b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74EAC3F-AD1C-E08A-6180-5C74E9D71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77" y="1381629"/>
            <a:ext cx="3296102" cy="253980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24D9B286-9A7C-26F4-6066-784A3D1E0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58" y="1381629"/>
            <a:ext cx="1664065" cy="4627269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F4FF5461-0B69-0E94-1BDB-F6B5FC2F7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77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6D3B68D-B5D2-217E-2449-061392EE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11316883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MHI - </a:t>
            </a:r>
            <a:r>
              <a:rPr lang="tr-TR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Last</a:t>
            </a:r>
            <a: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365 </a:t>
            </a:r>
            <a:r>
              <a:rPr lang="tr-TR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days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76B334D-F1F5-2CB4-EE80-A17002CDC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773" y="1727344"/>
            <a:ext cx="8132450" cy="4755547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205578E-961C-FB5A-5B4A-323DE9E7D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09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 13">
            <a:extLst>
              <a:ext uri="{FF2B5EF4-FFF2-40B4-BE49-F238E27FC236}">
                <a16:creationId xmlns:a16="http://schemas.microsoft.com/office/drawing/2014/main" id="{8A0FE917-A4E7-1E63-ECB2-3C19F4C60F3E}"/>
              </a:ext>
            </a:extLst>
          </p:cNvPr>
          <p:cNvGrpSpPr/>
          <p:nvPr/>
        </p:nvGrpSpPr>
        <p:grpSpPr>
          <a:xfrm>
            <a:off x="1955891" y="1655276"/>
            <a:ext cx="8280218" cy="4789260"/>
            <a:chOff x="2022763" y="1820702"/>
            <a:chExt cx="8280218" cy="4789260"/>
          </a:xfrm>
        </p:grpSpPr>
        <p:pic>
          <p:nvPicPr>
            <p:cNvPr id="5" name="Resim 4">
              <a:extLst>
                <a:ext uri="{FF2B5EF4-FFF2-40B4-BE49-F238E27FC236}">
                  <a16:creationId xmlns:a16="http://schemas.microsoft.com/office/drawing/2014/main" id="{65BC6FC1-7B8B-2E70-CF8A-EA64AAA72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2763" y="1822348"/>
              <a:ext cx="8280218" cy="4787614"/>
            </a:xfrm>
            <a:prstGeom prst="rect">
              <a:avLst/>
            </a:prstGeom>
          </p:spPr>
        </p:pic>
        <p:grpSp>
          <p:nvGrpSpPr>
            <p:cNvPr id="13" name="Grup 12">
              <a:extLst>
                <a:ext uri="{FF2B5EF4-FFF2-40B4-BE49-F238E27FC236}">
                  <a16:creationId xmlns:a16="http://schemas.microsoft.com/office/drawing/2014/main" id="{B38EE958-2B10-4C17-CA91-82E1AD08A756}"/>
                </a:ext>
              </a:extLst>
            </p:cNvPr>
            <p:cNvGrpSpPr/>
            <p:nvPr/>
          </p:nvGrpSpPr>
          <p:grpSpPr>
            <a:xfrm>
              <a:off x="3692842" y="1820702"/>
              <a:ext cx="5338912" cy="4551343"/>
              <a:chOff x="3692842" y="1820702"/>
              <a:chExt cx="5338912" cy="4551343"/>
            </a:xfrm>
          </p:grpSpPr>
          <p:sp>
            <p:nvSpPr>
              <p:cNvPr id="6" name="Ok: Aşağı 5">
                <a:extLst>
                  <a:ext uri="{FF2B5EF4-FFF2-40B4-BE49-F238E27FC236}">
                    <a16:creationId xmlns:a16="http://schemas.microsoft.com/office/drawing/2014/main" id="{0D39DCD3-8726-5A39-3763-DCCF7D79E7FD}"/>
                  </a:ext>
                </a:extLst>
              </p:cNvPr>
              <p:cNvSpPr/>
              <p:nvPr/>
            </p:nvSpPr>
            <p:spPr>
              <a:xfrm rot="10800000">
                <a:off x="6162872" y="4789835"/>
                <a:ext cx="155276" cy="28249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7" name="Ok: Aşağı 6">
                <a:extLst>
                  <a:ext uri="{FF2B5EF4-FFF2-40B4-BE49-F238E27FC236}">
                    <a16:creationId xmlns:a16="http://schemas.microsoft.com/office/drawing/2014/main" id="{D45D82FA-BB05-BEFA-EA2E-65DAA174F570}"/>
                  </a:ext>
                </a:extLst>
              </p:cNvPr>
              <p:cNvSpPr/>
              <p:nvPr/>
            </p:nvSpPr>
            <p:spPr>
              <a:xfrm>
                <a:off x="7057144" y="1820702"/>
                <a:ext cx="155276" cy="28249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" name="Ok: Aşağı 7">
                <a:extLst>
                  <a:ext uri="{FF2B5EF4-FFF2-40B4-BE49-F238E27FC236}">
                    <a16:creationId xmlns:a16="http://schemas.microsoft.com/office/drawing/2014/main" id="{FA382C68-872A-4187-B235-A9671C20D73B}"/>
                  </a:ext>
                </a:extLst>
              </p:cNvPr>
              <p:cNvSpPr/>
              <p:nvPr/>
            </p:nvSpPr>
            <p:spPr>
              <a:xfrm rot="10800000">
                <a:off x="3692842" y="6089548"/>
                <a:ext cx="155276" cy="282497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9" name="Ok: Aşağı 8">
                <a:extLst>
                  <a:ext uri="{FF2B5EF4-FFF2-40B4-BE49-F238E27FC236}">
                    <a16:creationId xmlns:a16="http://schemas.microsoft.com/office/drawing/2014/main" id="{03F318C1-5F72-2097-C3C8-A705F64CA4E0}"/>
                  </a:ext>
                </a:extLst>
              </p:cNvPr>
              <p:cNvSpPr/>
              <p:nvPr/>
            </p:nvSpPr>
            <p:spPr>
              <a:xfrm>
                <a:off x="4231573" y="2627130"/>
                <a:ext cx="155276" cy="282497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0" name="Ok: Aşağı 9">
                <a:extLst>
                  <a:ext uri="{FF2B5EF4-FFF2-40B4-BE49-F238E27FC236}">
                    <a16:creationId xmlns:a16="http://schemas.microsoft.com/office/drawing/2014/main" id="{30A38D28-A41C-FCF5-AD11-AE5D03997B9B}"/>
                  </a:ext>
                </a:extLst>
              </p:cNvPr>
              <p:cNvSpPr/>
              <p:nvPr/>
            </p:nvSpPr>
            <p:spPr>
              <a:xfrm rot="10800000">
                <a:off x="7973580" y="5473849"/>
                <a:ext cx="155276" cy="282497"/>
              </a:xfrm>
              <a:prstGeom prst="down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1" name="Ok: Aşağı 10">
                <a:extLst>
                  <a:ext uri="{FF2B5EF4-FFF2-40B4-BE49-F238E27FC236}">
                    <a16:creationId xmlns:a16="http://schemas.microsoft.com/office/drawing/2014/main" id="{CAD60D07-D909-7F14-8D42-65CA8CB33ED5}"/>
                  </a:ext>
                </a:extLst>
              </p:cNvPr>
              <p:cNvSpPr/>
              <p:nvPr/>
            </p:nvSpPr>
            <p:spPr>
              <a:xfrm>
                <a:off x="8876478" y="2796809"/>
                <a:ext cx="155276" cy="282497"/>
              </a:xfrm>
              <a:prstGeom prst="down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</p:grpSp>
      <p:sp>
        <p:nvSpPr>
          <p:cNvPr id="15" name="Başlık 1">
            <a:extLst>
              <a:ext uri="{FF2B5EF4-FFF2-40B4-BE49-F238E27FC236}">
                <a16:creationId xmlns:a16="http://schemas.microsoft.com/office/drawing/2014/main" id="{B98A51AA-1834-5A7D-CB26-98404B43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11316883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MHI - </a:t>
            </a:r>
            <a:r>
              <a:rPr lang="tr-TR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Last</a:t>
            </a:r>
            <a: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730 </a:t>
            </a:r>
            <a:r>
              <a:rPr lang="tr-TR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days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0AD336C-1AE1-5FA8-3ED4-A8811FFAB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9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EE49DAA7-5989-86CD-D23F-3B5512C9B12C}"/>
              </a:ext>
            </a:extLst>
          </p:cNvPr>
          <p:cNvSpPr txBox="1"/>
          <p:nvPr/>
        </p:nvSpPr>
        <p:spPr>
          <a:xfrm>
            <a:off x="1195902" y="54173"/>
            <a:ext cx="10226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Inverse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MDD                           </a:t>
            </a:r>
            <a:r>
              <a:rPr lang="tr-TR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Inverse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MDD                         MINVAR</a:t>
            </a:r>
            <a:b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tr-TR" dirty="0"/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A70B95CD-8DAF-9678-5271-CC7419A3BC45}"/>
              </a:ext>
            </a:extLst>
          </p:cNvPr>
          <p:cNvSpPr txBox="1"/>
          <p:nvPr/>
        </p:nvSpPr>
        <p:spPr>
          <a:xfrm>
            <a:off x="584292" y="6194416"/>
            <a:ext cx="161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%56.6</a:t>
            </a:r>
          </a:p>
          <a:p>
            <a:r>
              <a:rPr lang="tr-TR" sz="1200" dirty="0"/>
              <a:t>SR: 2.75</a:t>
            </a:r>
          </a:p>
          <a:p>
            <a:r>
              <a:rPr lang="tr-TR" sz="1200" dirty="0"/>
              <a:t>MDD: %13.7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8CB66451-38B6-8CD7-C133-BF6BD30A2B00}"/>
              </a:ext>
            </a:extLst>
          </p:cNvPr>
          <p:cNvSpPr txBox="1"/>
          <p:nvPr/>
        </p:nvSpPr>
        <p:spPr>
          <a:xfrm>
            <a:off x="2863225" y="6203042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%80.4</a:t>
            </a:r>
          </a:p>
          <a:p>
            <a:r>
              <a:rPr lang="tr-TR" sz="1200" dirty="0"/>
              <a:t>SR: 3.96</a:t>
            </a:r>
          </a:p>
          <a:p>
            <a:r>
              <a:rPr lang="tr-TR" sz="1200" dirty="0"/>
              <a:t>MDD: %16.1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62C3CF7E-303C-27BA-05F6-76E1DF411575}"/>
              </a:ext>
            </a:extLst>
          </p:cNvPr>
          <p:cNvSpPr txBox="1"/>
          <p:nvPr/>
        </p:nvSpPr>
        <p:spPr>
          <a:xfrm>
            <a:off x="7415439" y="6203042"/>
            <a:ext cx="164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%65.6</a:t>
            </a:r>
          </a:p>
          <a:p>
            <a:r>
              <a:rPr lang="tr-TR" sz="1200" dirty="0"/>
              <a:t>SR: 3.39</a:t>
            </a:r>
          </a:p>
          <a:p>
            <a:r>
              <a:rPr lang="tr-TR" sz="1200" dirty="0"/>
              <a:t>MDD: %11.4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F94EBC21-360D-D5EE-A7D2-3531F334D746}"/>
              </a:ext>
            </a:extLst>
          </p:cNvPr>
          <p:cNvSpPr txBox="1"/>
          <p:nvPr/>
        </p:nvSpPr>
        <p:spPr>
          <a:xfrm>
            <a:off x="9762256" y="6203165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%64.3</a:t>
            </a:r>
          </a:p>
          <a:p>
            <a:r>
              <a:rPr lang="tr-TR" sz="1200" dirty="0"/>
              <a:t>SR: 3.96</a:t>
            </a:r>
          </a:p>
          <a:p>
            <a:r>
              <a:rPr lang="tr-TR" sz="1200" dirty="0"/>
              <a:t>MDD: %17.8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3099ABFA-9BB9-91D3-8ACA-943BBF77E4C4}"/>
              </a:ext>
            </a:extLst>
          </p:cNvPr>
          <p:cNvSpPr txBox="1"/>
          <p:nvPr/>
        </p:nvSpPr>
        <p:spPr>
          <a:xfrm>
            <a:off x="5141905" y="6211669"/>
            <a:ext cx="15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%92.3</a:t>
            </a:r>
          </a:p>
          <a:p>
            <a:r>
              <a:rPr lang="tr-TR" sz="1200" dirty="0"/>
              <a:t>SR: 4.82</a:t>
            </a:r>
          </a:p>
          <a:p>
            <a:r>
              <a:rPr lang="tr-TR" sz="1200" dirty="0"/>
              <a:t>MDD: %12.4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6935863-5355-2563-D7D9-D2869C83D594}"/>
              </a:ext>
            </a:extLst>
          </p:cNvPr>
          <p:cNvSpPr txBox="1"/>
          <p:nvPr/>
        </p:nvSpPr>
        <p:spPr>
          <a:xfrm>
            <a:off x="58075" y="3860777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/>
              <a:t>21.09.2021 – 16.12.2021 (I)</a:t>
            </a:r>
          </a:p>
        </p:txBody>
      </p:sp>
    </p:spTree>
    <p:extLst>
      <p:ext uri="{BB962C8B-B14F-4D97-AF65-F5344CB8AC3E}">
        <p14:creationId xmlns:p14="http://schemas.microsoft.com/office/powerpoint/2010/main" val="271235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EE49DAA7-5989-86CD-D23F-3B5512C9B12C}"/>
              </a:ext>
            </a:extLst>
          </p:cNvPr>
          <p:cNvSpPr txBox="1"/>
          <p:nvPr/>
        </p:nvSpPr>
        <p:spPr>
          <a:xfrm>
            <a:off x="1195902" y="54173"/>
            <a:ext cx="10226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Inverse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MDD                           </a:t>
            </a:r>
            <a:r>
              <a:rPr lang="tr-TR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Inverse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MDD                         MINVAR</a:t>
            </a:r>
            <a:b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tr-TR" dirty="0"/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A70B95CD-8DAF-9678-5271-CC7419A3BC45}"/>
              </a:ext>
            </a:extLst>
          </p:cNvPr>
          <p:cNvSpPr txBox="1"/>
          <p:nvPr/>
        </p:nvSpPr>
        <p:spPr>
          <a:xfrm>
            <a:off x="584292" y="6194416"/>
            <a:ext cx="161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%56.6</a:t>
            </a:r>
          </a:p>
          <a:p>
            <a:r>
              <a:rPr lang="tr-TR" sz="1200" dirty="0"/>
              <a:t>SR: 2.75</a:t>
            </a:r>
          </a:p>
          <a:p>
            <a:r>
              <a:rPr lang="tr-TR" sz="1200" dirty="0"/>
              <a:t>MDD: %13.7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8CB66451-38B6-8CD7-C133-BF6BD30A2B00}"/>
              </a:ext>
            </a:extLst>
          </p:cNvPr>
          <p:cNvSpPr txBox="1"/>
          <p:nvPr/>
        </p:nvSpPr>
        <p:spPr>
          <a:xfrm>
            <a:off x="2863225" y="6203042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%80.4</a:t>
            </a:r>
          </a:p>
          <a:p>
            <a:r>
              <a:rPr lang="tr-TR" sz="1200" dirty="0"/>
              <a:t>SR: 3.96</a:t>
            </a:r>
          </a:p>
          <a:p>
            <a:r>
              <a:rPr lang="tr-TR" sz="1200" dirty="0"/>
              <a:t>MDD: %16.1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62C3CF7E-303C-27BA-05F6-76E1DF411575}"/>
              </a:ext>
            </a:extLst>
          </p:cNvPr>
          <p:cNvSpPr txBox="1"/>
          <p:nvPr/>
        </p:nvSpPr>
        <p:spPr>
          <a:xfrm>
            <a:off x="7415439" y="6203042"/>
            <a:ext cx="164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%65.6</a:t>
            </a:r>
          </a:p>
          <a:p>
            <a:r>
              <a:rPr lang="tr-TR" sz="1200" dirty="0"/>
              <a:t>SR: 3.39</a:t>
            </a:r>
          </a:p>
          <a:p>
            <a:r>
              <a:rPr lang="tr-TR" sz="1200" dirty="0"/>
              <a:t>MDD: %11.4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F94EBC21-360D-D5EE-A7D2-3531F334D746}"/>
              </a:ext>
            </a:extLst>
          </p:cNvPr>
          <p:cNvSpPr txBox="1"/>
          <p:nvPr/>
        </p:nvSpPr>
        <p:spPr>
          <a:xfrm>
            <a:off x="9762256" y="6203165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%64.3</a:t>
            </a:r>
          </a:p>
          <a:p>
            <a:r>
              <a:rPr lang="tr-TR" sz="1200" dirty="0"/>
              <a:t>SR: 3.96</a:t>
            </a:r>
          </a:p>
          <a:p>
            <a:r>
              <a:rPr lang="tr-TR" sz="1200" dirty="0"/>
              <a:t>MDD: %17.8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3099ABFA-9BB9-91D3-8ACA-943BBF77E4C4}"/>
              </a:ext>
            </a:extLst>
          </p:cNvPr>
          <p:cNvSpPr txBox="1"/>
          <p:nvPr/>
        </p:nvSpPr>
        <p:spPr>
          <a:xfrm>
            <a:off x="5141905" y="6211669"/>
            <a:ext cx="15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%92.3</a:t>
            </a:r>
          </a:p>
          <a:p>
            <a:r>
              <a:rPr lang="tr-TR" sz="1200" dirty="0"/>
              <a:t>SR: 4.82</a:t>
            </a:r>
          </a:p>
          <a:p>
            <a:r>
              <a:rPr lang="tr-TR" sz="1200" dirty="0"/>
              <a:t>MDD: %12.4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6935863-5355-2563-D7D9-D2869C83D594}"/>
              </a:ext>
            </a:extLst>
          </p:cNvPr>
          <p:cNvSpPr txBox="1"/>
          <p:nvPr/>
        </p:nvSpPr>
        <p:spPr>
          <a:xfrm>
            <a:off x="58075" y="3860777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/>
              <a:t>24.02.2022 – 07.06.2022 (II)</a:t>
            </a:r>
          </a:p>
        </p:txBody>
      </p:sp>
    </p:spTree>
    <p:extLst>
      <p:ext uri="{BB962C8B-B14F-4D97-AF65-F5344CB8AC3E}">
        <p14:creationId xmlns:p14="http://schemas.microsoft.com/office/powerpoint/2010/main" val="354470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EE49DAA7-5989-86CD-D23F-3B5512C9B12C}"/>
              </a:ext>
            </a:extLst>
          </p:cNvPr>
          <p:cNvSpPr txBox="1"/>
          <p:nvPr/>
        </p:nvSpPr>
        <p:spPr>
          <a:xfrm>
            <a:off x="1195902" y="54173"/>
            <a:ext cx="10226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Inverse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MDD                           </a:t>
            </a:r>
            <a:r>
              <a:rPr lang="tr-TR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Inverse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MDD                         MINVAR</a:t>
            </a:r>
            <a:b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tr-TR" dirty="0"/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A70B95CD-8DAF-9678-5271-CC7419A3BC45}"/>
              </a:ext>
            </a:extLst>
          </p:cNvPr>
          <p:cNvSpPr txBox="1"/>
          <p:nvPr/>
        </p:nvSpPr>
        <p:spPr>
          <a:xfrm>
            <a:off x="584292" y="6194416"/>
            <a:ext cx="161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%120</a:t>
            </a:r>
          </a:p>
          <a:p>
            <a:r>
              <a:rPr lang="tr-TR" sz="1200" dirty="0"/>
              <a:t>SR: 5.66</a:t>
            </a:r>
          </a:p>
          <a:p>
            <a:r>
              <a:rPr lang="tr-TR" sz="1200" dirty="0"/>
              <a:t>MDD: %7.2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8CB66451-38B6-8CD7-C133-BF6BD30A2B00}"/>
              </a:ext>
            </a:extLst>
          </p:cNvPr>
          <p:cNvSpPr txBox="1"/>
          <p:nvPr/>
        </p:nvSpPr>
        <p:spPr>
          <a:xfrm>
            <a:off x="2863225" y="6203042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%97.4</a:t>
            </a:r>
          </a:p>
          <a:p>
            <a:r>
              <a:rPr lang="tr-TR" sz="1200" dirty="0"/>
              <a:t>SR: 4.32</a:t>
            </a:r>
          </a:p>
          <a:p>
            <a:r>
              <a:rPr lang="tr-TR" sz="1200" dirty="0"/>
              <a:t>MDD: %17.4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62C3CF7E-303C-27BA-05F6-76E1DF411575}"/>
              </a:ext>
            </a:extLst>
          </p:cNvPr>
          <p:cNvSpPr txBox="1"/>
          <p:nvPr/>
        </p:nvSpPr>
        <p:spPr>
          <a:xfrm>
            <a:off x="7415439" y="6203042"/>
            <a:ext cx="164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%65.6</a:t>
            </a:r>
          </a:p>
          <a:p>
            <a:r>
              <a:rPr lang="tr-TR" sz="1200" dirty="0"/>
              <a:t>SR: 3.39</a:t>
            </a:r>
          </a:p>
          <a:p>
            <a:r>
              <a:rPr lang="tr-TR" sz="1200" dirty="0"/>
              <a:t>MDD: %11.4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F94EBC21-360D-D5EE-A7D2-3531F334D746}"/>
              </a:ext>
            </a:extLst>
          </p:cNvPr>
          <p:cNvSpPr txBox="1"/>
          <p:nvPr/>
        </p:nvSpPr>
        <p:spPr>
          <a:xfrm>
            <a:off x="9762256" y="6203165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%64.3</a:t>
            </a:r>
          </a:p>
          <a:p>
            <a:r>
              <a:rPr lang="tr-TR" sz="1200" dirty="0"/>
              <a:t>SR: 3.96</a:t>
            </a:r>
          </a:p>
          <a:p>
            <a:r>
              <a:rPr lang="tr-TR" sz="1200" dirty="0"/>
              <a:t>MDD: %17.8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3099ABFA-9BB9-91D3-8ACA-943BBF77E4C4}"/>
              </a:ext>
            </a:extLst>
          </p:cNvPr>
          <p:cNvSpPr txBox="1"/>
          <p:nvPr/>
        </p:nvSpPr>
        <p:spPr>
          <a:xfrm>
            <a:off x="5141905" y="6211669"/>
            <a:ext cx="15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%78.7</a:t>
            </a:r>
          </a:p>
          <a:p>
            <a:r>
              <a:rPr lang="tr-TR" sz="1200" dirty="0"/>
              <a:t>SR: 4.64</a:t>
            </a:r>
          </a:p>
          <a:p>
            <a:r>
              <a:rPr lang="tr-TR" sz="1200" dirty="0"/>
              <a:t>MDD: %9.9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6935863-5355-2563-D7D9-D2869C83D594}"/>
              </a:ext>
            </a:extLst>
          </p:cNvPr>
          <p:cNvSpPr txBox="1"/>
          <p:nvPr/>
        </p:nvSpPr>
        <p:spPr>
          <a:xfrm>
            <a:off x="9155798" y="2003659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/>
              <a:t>16.08.2022 – 27.12.2022 (III)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550E20B-C4F7-1075-8100-6F992849E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568" y="4324434"/>
            <a:ext cx="2233870" cy="1887236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8F744EF9-6D3A-7B68-F063-D6C4BC7D8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568" y="3170026"/>
            <a:ext cx="2233871" cy="1104156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3C0D0BE8-64A8-F3EC-3642-8CDA0B966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794" y="572004"/>
            <a:ext cx="848132" cy="2522870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6A5AFD73-6724-4B02-3CC6-7D82B7E3F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996" y="3170026"/>
            <a:ext cx="2237788" cy="952468"/>
          </a:xfrm>
          <a:prstGeom prst="rect">
            <a:avLst/>
          </a:prstGeom>
        </p:spPr>
      </p:pic>
      <p:pic>
        <p:nvPicPr>
          <p:cNvPr id="26" name="Resim 25">
            <a:extLst>
              <a:ext uri="{FF2B5EF4-FFF2-40B4-BE49-F238E27FC236}">
                <a16:creationId xmlns:a16="http://schemas.microsoft.com/office/drawing/2014/main" id="{6D45A89E-4064-DC8E-15E9-3E9B2F8CAA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097" y="4229638"/>
            <a:ext cx="2238687" cy="1857634"/>
          </a:xfrm>
          <a:prstGeom prst="rect">
            <a:avLst/>
          </a:prstGeom>
        </p:spPr>
      </p:pic>
      <p:pic>
        <p:nvPicPr>
          <p:cNvPr id="30" name="Resim 29">
            <a:extLst>
              <a:ext uri="{FF2B5EF4-FFF2-40B4-BE49-F238E27FC236}">
                <a16:creationId xmlns:a16="http://schemas.microsoft.com/office/drawing/2014/main" id="{AE921070-9896-C497-9211-1EF14B932F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6578" y="580627"/>
            <a:ext cx="966189" cy="2531501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990C145F-5857-4A69-3A6B-DEB71E3A71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4119" y="580627"/>
            <a:ext cx="987213" cy="252287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877B7BB-4BE5-4CE6-770A-5A035A066D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8066" y="3170834"/>
            <a:ext cx="2191379" cy="80485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155C16FA-7B08-4D50-F406-79BAA2C9BF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8065" y="4030928"/>
            <a:ext cx="2193755" cy="197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70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023BC13-98E5-DA92-E4E4-5EF301E22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508" y="4334768"/>
            <a:ext cx="2175360" cy="190129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864B699-E7A5-EE97-D44F-24B78F389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259" y="474949"/>
            <a:ext cx="1026770" cy="2771771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4F55DFD5-511E-BC73-9F4C-2D83282F8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901" y="484273"/>
            <a:ext cx="1151850" cy="2766291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1591068-DF10-B888-611A-2F570A86F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386" y="4570248"/>
            <a:ext cx="2177839" cy="1659692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86AC80F2-A946-416A-4230-C8A8C93BCA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441" y="3303762"/>
            <a:ext cx="2177839" cy="253808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ACF7AB60-25EF-B65A-AFB4-8F5F0FA9C4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6508" y="3306390"/>
            <a:ext cx="2175360" cy="502361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330C24BD-19A3-388B-5350-AA2D03C3E3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6323" y="3311586"/>
            <a:ext cx="2177839" cy="1029690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60F759D3-4601-C4C1-85A5-71AFECBD28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07563" y="4414775"/>
            <a:ext cx="2177839" cy="1814866"/>
          </a:xfrm>
          <a:prstGeom prst="rect">
            <a:avLst/>
          </a:prstGeom>
        </p:spPr>
      </p:pic>
      <p:pic>
        <p:nvPicPr>
          <p:cNvPr id="27" name="Resim 26">
            <a:extLst>
              <a:ext uri="{FF2B5EF4-FFF2-40B4-BE49-F238E27FC236}">
                <a16:creationId xmlns:a16="http://schemas.microsoft.com/office/drawing/2014/main" id="{9048E77C-C09B-ABB8-E20F-7C18FADBA6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06950" y="474950"/>
            <a:ext cx="976583" cy="2771771"/>
          </a:xfrm>
          <a:prstGeom prst="rect">
            <a:avLst/>
          </a:prstGeom>
        </p:spPr>
      </p:pic>
      <p:pic>
        <p:nvPicPr>
          <p:cNvPr id="29" name="Resim 28">
            <a:extLst>
              <a:ext uri="{FF2B5EF4-FFF2-40B4-BE49-F238E27FC236}">
                <a16:creationId xmlns:a16="http://schemas.microsoft.com/office/drawing/2014/main" id="{BCD6CEA5-ADEE-F5E6-44DF-467E709BD4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89630" y="3364526"/>
            <a:ext cx="2177172" cy="277568"/>
          </a:xfrm>
          <a:prstGeom prst="rect">
            <a:avLst/>
          </a:prstGeom>
        </p:spPr>
      </p:pic>
      <p:pic>
        <p:nvPicPr>
          <p:cNvPr id="33" name="Resim 32">
            <a:extLst>
              <a:ext uri="{FF2B5EF4-FFF2-40B4-BE49-F238E27FC236}">
                <a16:creationId xmlns:a16="http://schemas.microsoft.com/office/drawing/2014/main" id="{183CF7B9-48BB-D3F8-8A35-74B6450163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89630" y="4351090"/>
            <a:ext cx="2177172" cy="1851952"/>
          </a:xfrm>
          <a:prstGeom prst="rect">
            <a:avLst/>
          </a:prstGeom>
        </p:spPr>
      </p:pic>
      <p:pic>
        <p:nvPicPr>
          <p:cNvPr id="35" name="Resim 34">
            <a:extLst>
              <a:ext uri="{FF2B5EF4-FFF2-40B4-BE49-F238E27FC236}">
                <a16:creationId xmlns:a16="http://schemas.microsoft.com/office/drawing/2014/main" id="{4A5A803B-CCCF-9EC1-55A7-3CE6CB3374F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72759" y="474950"/>
            <a:ext cx="1061102" cy="2816564"/>
          </a:xfrm>
          <a:prstGeom prst="rect">
            <a:avLst/>
          </a:prstGeom>
        </p:spPr>
      </p:pic>
      <p:pic>
        <p:nvPicPr>
          <p:cNvPr id="37" name="Resim 36">
            <a:extLst>
              <a:ext uri="{FF2B5EF4-FFF2-40B4-BE49-F238E27FC236}">
                <a16:creationId xmlns:a16="http://schemas.microsoft.com/office/drawing/2014/main" id="{55D9256D-581A-E727-B42D-EE89CA56BD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55712" y="4289527"/>
            <a:ext cx="2177172" cy="1946540"/>
          </a:xfrm>
          <a:prstGeom prst="rect">
            <a:avLst/>
          </a:prstGeom>
        </p:spPr>
      </p:pic>
      <p:pic>
        <p:nvPicPr>
          <p:cNvPr id="39" name="Resim 38">
            <a:extLst>
              <a:ext uri="{FF2B5EF4-FFF2-40B4-BE49-F238E27FC236}">
                <a16:creationId xmlns:a16="http://schemas.microsoft.com/office/drawing/2014/main" id="{D9528245-12FA-022F-EDD0-F25C0F807FA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55712" y="3364526"/>
            <a:ext cx="2177172" cy="484301"/>
          </a:xfrm>
          <a:prstGeom prst="rect">
            <a:avLst/>
          </a:prstGeom>
        </p:spPr>
      </p:pic>
      <p:pic>
        <p:nvPicPr>
          <p:cNvPr id="43" name="Resim 42">
            <a:extLst>
              <a:ext uri="{FF2B5EF4-FFF2-40B4-BE49-F238E27FC236}">
                <a16:creationId xmlns:a16="http://schemas.microsoft.com/office/drawing/2014/main" id="{27DBE9EB-6205-A6C7-1829-96BBCC2BA1A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465782" y="484273"/>
            <a:ext cx="957031" cy="2807940"/>
          </a:xfrm>
          <a:prstGeom prst="rect">
            <a:avLst/>
          </a:prstGeom>
        </p:spPr>
      </p:pic>
      <p:sp>
        <p:nvSpPr>
          <p:cNvPr id="50" name="Metin kutusu 49">
            <a:extLst>
              <a:ext uri="{FF2B5EF4-FFF2-40B4-BE49-F238E27FC236}">
                <a16:creationId xmlns:a16="http://schemas.microsoft.com/office/drawing/2014/main" id="{EE49DAA7-5989-86CD-D23F-3B5512C9B12C}"/>
              </a:ext>
            </a:extLst>
          </p:cNvPr>
          <p:cNvSpPr txBox="1"/>
          <p:nvPr/>
        </p:nvSpPr>
        <p:spPr>
          <a:xfrm>
            <a:off x="1195902" y="54173"/>
            <a:ext cx="10226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Inverse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MDD                           </a:t>
            </a:r>
            <a:r>
              <a:rPr lang="tr-TR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Inverse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MDD                         MINVAR</a:t>
            </a:r>
            <a:b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tr-TR" dirty="0"/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A70B95CD-8DAF-9678-5271-CC7419A3BC45}"/>
              </a:ext>
            </a:extLst>
          </p:cNvPr>
          <p:cNvSpPr txBox="1"/>
          <p:nvPr/>
        </p:nvSpPr>
        <p:spPr>
          <a:xfrm>
            <a:off x="584292" y="6194416"/>
            <a:ext cx="161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%56.6</a:t>
            </a:r>
          </a:p>
          <a:p>
            <a:r>
              <a:rPr lang="tr-TR" sz="1200" dirty="0"/>
              <a:t>SR: 2.75</a:t>
            </a:r>
          </a:p>
          <a:p>
            <a:r>
              <a:rPr lang="tr-TR" sz="1200" dirty="0"/>
              <a:t>MDD: %13.7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8CB66451-38B6-8CD7-C133-BF6BD30A2B00}"/>
              </a:ext>
            </a:extLst>
          </p:cNvPr>
          <p:cNvSpPr txBox="1"/>
          <p:nvPr/>
        </p:nvSpPr>
        <p:spPr>
          <a:xfrm>
            <a:off x="2863225" y="6203042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%80.4</a:t>
            </a:r>
          </a:p>
          <a:p>
            <a:r>
              <a:rPr lang="tr-TR" sz="1200" dirty="0"/>
              <a:t>SR: 3.96</a:t>
            </a:r>
          </a:p>
          <a:p>
            <a:r>
              <a:rPr lang="tr-TR" sz="1200" dirty="0"/>
              <a:t>MDD: %16.1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62C3CF7E-303C-27BA-05F6-76E1DF411575}"/>
              </a:ext>
            </a:extLst>
          </p:cNvPr>
          <p:cNvSpPr txBox="1"/>
          <p:nvPr/>
        </p:nvSpPr>
        <p:spPr>
          <a:xfrm>
            <a:off x="7415439" y="6203042"/>
            <a:ext cx="164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%65.6</a:t>
            </a:r>
          </a:p>
          <a:p>
            <a:r>
              <a:rPr lang="tr-TR" sz="1200" dirty="0"/>
              <a:t>SR: 3.39</a:t>
            </a:r>
          </a:p>
          <a:p>
            <a:r>
              <a:rPr lang="tr-TR" sz="1200" dirty="0"/>
              <a:t>MDD: %11.4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F94EBC21-360D-D5EE-A7D2-3531F334D746}"/>
              </a:ext>
            </a:extLst>
          </p:cNvPr>
          <p:cNvSpPr txBox="1"/>
          <p:nvPr/>
        </p:nvSpPr>
        <p:spPr>
          <a:xfrm>
            <a:off x="9762256" y="6203165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%64.3</a:t>
            </a:r>
          </a:p>
          <a:p>
            <a:r>
              <a:rPr lang="tr-TR" sz="1200" dirty="0"/>
              <a:t>SR: 3.96</a:t>
            </a:r>
          </a:p>
          <a:p>
            <a:r>
              <a:rPr lang="tr-TR" sz="1200" dirty="0"/>
              <a:t>MDD: %17.8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3099ABFA-9BB9-91D3-8ACA-943BBF77E4C4}"/>
              </a:ext>
            </a:extLst>
          </p:cNvPr>
          <p:cNvSpPr txBox="1"/>
          <p:nvPr/>
        </p:nvSpPr>
        <p:spPr>
          <a:xfrm>
            <a:off x="5141905" y="6211669"/>
            <a:ext cx="15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%92.3</a:t>
            </a:r>
          </a:p>
          <a:p>
            <a:r>
              <a:rPr lang="tr-TR" sz="1200" dirty="0"/>
              <a:t>SR: 4.82</a:t>
            </a:r>
          </a:p>
          <a:p>
            <a:r>
              <a:rPr lang="tr-TR" sz="1200" dirty="0"/>
              <a:t>MDD: %12.4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6935863-5355-2563-D7D9-D2869C83D594}"/>
              </a:ext>
            </a:extLst>
          </p:cNvPr>
          <p:cNvSpPr txBox="1"/>
          <p:nvPr/>
        </p:nvSpPr>
        <p:spPr>
          <a:xfrm>
            <a:off x="58075" y="3860777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/>
              <a:t>09.05.2023 – 11.09.2023 (IV)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9090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4DA1AB-64AE-71E2-B3E7-F2F08EEA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Procedure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Portfolio Construction</a:t>
            </a:r>
          </a:p>
        </p:txBody>
      </p:sp>
      <p:graphicFrame>
        <p:nvGraphicFramePr>
          <p:cNvPr id="6" name="İçerik Yer Tutucusu 2">
            <a:extLst>
              <a:ext uri="{FF2B5EF4-FFF2-40B4-BE49-F238E27FC236}">
                <a16:creationId xmlns:a16="http://schemas.microsoft.com/office/drawing/2014/main" id="{D1852097-F194-5FD5-23BD-8E9F18192D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Resim 3">
            <a:extLst>
              <a:ext uri="{FF2B5EF4-FFF2-40B4-BE49-F238E27FC236}">
                <a16:creationId xmlns:a16="http://schemas.microsoft.com/office/drawing/2014/main" id="{98F401DD-7C1B-7717-5636-8146A39CFC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87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4DA1AB-64AE-71E2-B3E7-F2F08EEA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Filter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Correlation</a:t>
            </a:r>
            <a:endParaRPr lang="tr-TR" b="1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02B5A8B-5791-AEB6-4D58-46447780A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415" y="1594889"/>
            <a:ext cx="7034610" cy="467452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33BBB2D7-C5C5-E112-AD05-4B905C3E9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2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</Words>
  <Application>Microsoft Office PowerPoint</Application>
  <PresentationFormat>Geniş ekran</PresentationFormat>
  <Paragraphs>89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Teması</vt:lpstr>
      <vt:lpstr>Market Health Index (MHI) - A mean-reverting index for trend detection</vt:lpstr>
      <vt:lpstr>MHI - Last 365 days</vt:lpstr>
      <vt:lpstr>MHI - Last 730 days</vt:lpstr>
      <vt:lpstr>PowerPoint Sunusu</vt:lpstr>
      <vt:lpstr>PowerPoint Sunusu</vt:lpstr>
      <vt:lpstr>PowerPoint Sunusu</vt:lpstr>
      <vt:lpstr>PowerPoint Sunusu</vt:lpstr>
      <vt:lpstr>Procedure for Portfolio Construction</vt:lpstr>
      <vt:lpstr>Filter for Correlation</vt:lpstr>
      <vt:lpstr>Filter for Volatility</vt:lpstr>
      <vt:lpstr>Minimums-Maximums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Ayperi Ülkü</dc:creator>
  <cp:lastModifiedBy>Ayperi Ülkü</cp:lastModifiedBy>
  <cp:revision>9</cp:revision>
  <dcterms:created xsi:type="dcterms:W3CDTF">2023-12-29T20:27:11Z</dcterms:created>
  <dcterms:modified xsi:type="dcterms:W3CDTF">2024-01-02T19:50:15Z</dcterms:modified>
</cp:coreProperties>
</file>