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6" r:id="rId4"/>
    <p:sldId id="257" r:id="rId5"/>
    <p:sldId id="267" r:id="rId6"/>
    <p:sldId id="269" r:id="rId7"/>
    <p:sldId id="268" r:id="rId8"/>
    <p:sldId id="265" r:id="rId9"/>
    <p:sldId id="274" r:id="rId10"/>
    <p:sldId id="261" r:id="rId11"/>
    <p:sldId id="262" r:id="rId12"/>
    <p:sldId id="279" r:id="rId13"/>
    <p:sldId id="263" r:id="rId14"/>
    <p:sldId id="280" r:id="rId15"/>
    <p:sldId id="285" r:id="rId16"/>
    <p:sldId id="283" r:id="rId17"/>
    <p:sldId id="286" r:id="rId18"/>
    <p:sldId id="287" r:id="rId19"/>
    <p:sldId id="282" r:id="rId20"/>
    <p:sldId id="284" r:id="rId21"/>
    <p:sldId id="277" r:id="rId22"/>
    <p:sldId id="281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17.02.2024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D74FB57-482F-F1B0-1DDA-A547C7A9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95" y="1526006"/>
            <a:ext cx="800581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D9757-05A6-F8EE-2C87-3116D9F3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9A035E-3500-25DF-2AF1-CE2EAD1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88062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F82CD87-DA90-5D5D-B7FF-B7A2A282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FA77FA4-F41B-07E6-A9E0-11DD7FF1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31" y="1392711"/>
            <a:ext cx="8385148" cy="5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9" y="1303794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0DE4330-84C8-8DB1-A6BF-16A0F2D0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29" y="1222341"/>
            <a:ext cx="5702986" cy="53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C5AD2-93EC-3872-9BAA-7A71113A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3E534B72-403C-DDE7-0E8D-3346D687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89924C-CA34-AE4F-D621-DC917A00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35" y="1263326"/>
            <a:ext cx="8783276" cy="5334744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F8F8DC14-8C8A-C412-A007-6933EF26FF44}"/>
              </a:ext>
            </a:extLst>
          </p:cNvPr>
          <p:cNvSpPr txBox="1">
            <a:spLocks/>
          </p:cNvSpPr>
          <p:nvPr/>
        </p:nvSpPr>
        <p:spPr>
          <a:xfrm>
            <a:off x="450273" y="164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/>
              <a:t>Robofon</a:t>
            </a:r>
            <a:r>
              <a:rPr lang="tr-TR" sz="4000" b="1" dirty="0"/>
              <a:t> portföyleri (downtrend dönemi)</a:t>
            </a:r>
          </a:p>
        </p:txBody>
      </p:sp>
    </p:spTree>
    <p:extLst>
      <p:ext uri="{BB962C8B-B14F-4D97-AF65-F5344CB8AC3E}">
        <p14:creationId xmlns:p14="http://schemas.microsoft.com/office/powerpoint/2010/main" val="357061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A000-D69F-EECD-71F6-7B8F139DD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D7A302-8E0E-8F90-E948-9B39AEF8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164682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Robohisse</a:t>
            </a:r>
            <a:r>
              <a:rPr lang="tr-TR" sz="4000" b="1" dirty="0"/>
              <a:t> portföyleri (downtrend dönemi)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9AC3B07-9962-E36B-FC3C-0CC95F54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B35A690-9FCD-BE91-C17E-172940BD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09" y="1361310"/>
            <a:ext cx="8711360" cy="51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5CF73-CA59-BFEC-021F-50A4060F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39644F-61E5-D72E-020C-26981564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/>
              <a:t>Hisse / Fon uzayı seçimi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B84C36A-709D-F0AB-87B8-37DB6D6C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8356F39-485A-FCD7-5DDB-BEEC7984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9" y="1155509"/>
            <a:ext cx="5630061" cy="53061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932A19C-4DEF-3D6B-0291-DC64DD75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943" y="1168047"/>
            <a:ext cx="609685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0092A-195B-940E-727F-9D0B6ACB5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E22775-0C10-7256-A932-BEF7B080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164682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Robofon</a:t>
            </a:r>
            <a:r>
              <a:rPr lang="tr-TR" sz="4000" b="1" dirty="0"/>
              <a:t> portföyleri (</a:t>
            </a:r>
            <a:r>
              <a:rPr lang="tr-TR" sz="4000" b="1" dirty="0" err="1"/>
              <a:t>uptrend</a:t>
            </a:r>
            <a:r>
              <a:rPr lang="tr-TR" sz="4000" b="1" dirty="0"/>
              <a:t> dönemi)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38741CE-20E5-5AEB-667B-3EADFB2E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7F127477-9BBA-141E-2DD2-823A74BA4592}"/>
              </a:ext>
            </a:extLst>
          </p:cNvPr>
          <p:cNvSpPr txBox="1"/>
          <p:nvPr/>
        </p:nvSpPr>
        <p:spPr>
          <a:xfrm>
            <a:off x="1950066" y="6277674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MINVAR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E3D6682A-2BEF-2B96-2B3C-5C19A9581C16}"/>
              </a:ext>
            </a:extLst>
          </p:cNvPr>
          <p:cNvSpPr txBox="1"/>
          <p:nvPr/>
        </p:nvSpPr>
        <p:spPr>
          <a:xfrm>
            <a:off x="5752859" y="6277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SHARPE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C62EAEAB-5F69-BA6D-AA09-B4C868E0A9BF}"/>
              </a:ext>
            </a:extLst>
          </p:cNvPr>
          <p:cNvSpPr txBox="1"/>
          <p:nvPr/>
        </p:nvSpPr>
        <p:spPr>
          <a:xfrm>
            <a:off x="9718808" y="627767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MDD</a:t>
            </a:r>
          </a:p>
        </p:txBody>
      </p:sp>
    </p:spTree>
    <p:extLst>
      <p:ext uri="{BB962C8B-B14F-4D97-AF65-F5344CB8AC3E}">
        <p14:creationId xmlns:p14="http://schemas.microsoft.com/office/powerpoint/2010/main" val="360174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7EAA6-C172-BADD-03E4-05EB96D3B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67E89-1B18-9D7E-0A42-AF48661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4" y="78154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Robohisse</a:t>
            </a:r>
            <a:r>
              <a:rPr lang="tr-TR" sz="4000" b="1" dirty="0"/>
              <a:t> portföyleri (</a:t>
            </a:r>
            <a:r>
              <a:rPr lang="tr-TR" sz="4000" b="1" dirty="0" err="1"/>
              <a:t>uptrend</a:t>
            </a:r>
            <a:r>
              <a:rPr lang="tr-TR" sz="4000" b="1" dirty="0"/>
              <a:t> dönemi)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6E61E0C-2A62-6240-611B-61CC3541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F2FEB15A-DEF2-E734-39FB-E924EC934CD6}"/>
              </a:ext>
            </a:extLst>
          </p:cNvPr>
          <p:cNvSpPr txBox="1"/>
          <p:nvPr/>
        </p:nvSpPr>
        <p:spPr>
          <a:xfrm>
            <a:off x="1635431" y="6462340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MINVAR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F176DA72-3925-D166-FDAE-E08BB38CF451}"/>
              </a:ext>
            </a:extLst>
          </p:cNvPr>
          <p:cNvSpPr txBox="1"/>
          <p:nvPr/>
        </p:nvSpPr>
        <p:spPr>
          <a:xfrm>
            <a:off x="5700092" y="646234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SHARPE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7AB4636-7B06-FEB9-E747-F74AE469554D}"/>
              </a:ext>
            </a:extLst>
          </p:cNvPr>
          <p:cNvSpPr txBox="1"/>
          <p:nvPr/>
        </p:nvSpPr>
        <p:spPr>
          <a:xfrm>
            <a:off x="10018954" y="64623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MDD</a:t>
            </a:r>
          </a:p>
        </p:txBody>
      </p:sp>
    </p:spTree>
    <p:extLst>
      <p:ext uri="{BB962C8B-B14F-4D97-AF65-F5344CB8AC3E}">
        <p14:creationId xmlns:p14="http://schemas.microsoft.com/office/powerpoint/2010/main" val="146034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B9927-F514-9D1C-3D32-E11A181F9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2FA17E-6FA6-2314-7D44-8523E76A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164682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Robofon</a:t>
            </a:r>
            <a:r>
              <a:rPr lang="tr-TR" sz="4000" b="1" dirty="0"/>
              <a:t> portföyleri (downtrend dönemi)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3D98828-B39D-D942-D18C-639A786F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11" name="Grup 10">
            <a:extLst>
              <a:ext uri="{FF2B5EF4-FFF2-40B4-BE49-F238E27FC236}">
                <a16:creationId xmlns:a16="http://schemas.microsoft.com/office/drawing/2014/main" id="{EABDE77C-55BD-EB4B-079F-C6B16927E3C8}"/>
              </a:ext>
            </a:extLst>
          </p:cNvPr>
          <p:cNvGrpSpPr/>
          <p:nvPr/>
        </p:nvGrpSpPr>
        <p:grpSpPr>
          <a:xfrm>
            <a:off x="656583" y="1490245"/>
            <a:ext cx="3554283" cy="4730949"/>
            <a:chOff x="415044" y="1394691"/>
            <a:chExt cx="3554283" cy="4730949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C243A3DB-4BDC-CCA8-F365-3B7DEBFF8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03" y="5400961"/>
              <a:ext cx="3181794" cy="724679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6AE43A82-95B0-8CBD-C093-AC260927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44" y="1394691"/>
              <a:ext cx="3554283" cy="2570902"/>
            </a:xfrm>
            <a:prstGeom prst="rect">
              <a:avLst/>
            </a:prstGeom>
          </p:spPr>
        </p:pic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74B21046-8E73-7047-D4F0-CFF43ADD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273" y="3939422"/>
              <a:ext cx="3519054" cy="1256180"/>
            </a:xfrm>
            <a:prstGeom prst="rect">
              <a:avLst/>
            </a:prstGeom>
          </p:spPr>
        </p:pic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11E355E-D337-41D4-41F9-E6BC091DC405}"/>
              </a:ext>
            </a:extLst>
          </p:cNvPr>
          <p:cNvGrpSpPr/>
          <p:nvPr/>
        </p:nvGrpSpPr>
        <p:grpSpPr>
          <a:xfrm>
            <a:off x="4408813" y="1484227"/>
            <a:ext cx="3645296" cy="4793447"/>
            <a:chOff x="4408813" y="1484227"/>
            <a:chExt cx="3645296" cy="4793447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21460038-82B9-E1B7-57C8-1BB4C3230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8813" y="1484227"/>
              <a:ext cx="3572324" cy="2570902"/>
            </a:xfrm>
            <a:prstGeom prst="rect">
              <a:avLst/>
            </a:prstGeom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5F2358B4-2BC1-9958-9AD7-1EB7E50D9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177" y="4105317"/>
              <a:ext cx="3636932" cy="1239998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0609813E-EB20-3094-4677-E365E44F0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44746" y="5496515"/>
              <a:ext cx="3181794" cy="781159"/>
            </a:xfrm>
            <a:prstGeom prst="rect">
              <a:avLst/>
            </a:prstGeom>
          </p:spPr>
        </p:pic>
      </p:grpSp>
      <p:pic>
        <p:nvPicPr>
          <p:cNvPr id="22" name="Resim 21">
            <a:extLst>
              <a:ext uri="{FF2B5EF4-FFF2-40B4-BE49-F238E27FC236}">
                <a16:creationId xmlns:a16="http://schemas.microsoft.com/office/drawing/2014/main" id="{E0BAFD3C-5241-D77E-EF1A-984719305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9373" y="1484227"/>
            <a:ext cx="3592354" cy="2550749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A351613-8EF0-7EDD-8C13-4BD3A0D3B8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1966" y="4073153"/>
            <a:ext cx="3498022" cy="1268774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30179DCF-ECF0-03BA-1887-C4E122E1D8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4262" y="5440036"/>
            <a:ext cx="2742188" cy="781158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55A570-4380-FCE3-6EA1-BEE4062BAF09}"/>
              </a:ext>
            </a:extLst>
          </p:cNvPr>
          <p:cNvSpPr txBox="1"/>
          <p:nvPr/>
        </p:nvSpPr>
        <p:spPr>
          <a:xfrm>
            <a:off x="1950066" y="6277674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MINVAR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8C665E4-CBD3-9A27-6659-D7FDD6286679}"/>
              </a:ext>
            </a:extLst>
          </p:cNvPr>
          <p:cNvSpPr txBox="1"/>
          <p:nvPr/>
        </p:nvSpPr>
        <p:spPr>
          <a:xfrm>
            <a:off x="5752859" y="6277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SHARPE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29F2E66-A83A-2C6E-9B99-FE3D7611C178}"/>
              </a:ext>
            </a:extLst>
          </p:cNvPr>
          <p:cNvSpPr txBox="1"/>
          <p:nvPr/>
        </p:nvSpPr>
        <p:spPr>
          <a:xfrm>
            <a:off x="9718808" y="627767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MDD</a:t>
            </a:r>
          </a:p>
        </p:txBody>
      </p:sp>
    </p:spTree>
    <p:extLst>
      <p:ext uri="{BB962C8B-B14F-4D97-AF65-F5344CB8AC3E}">
        <p14:creationId xmlns:p14="http://schemas.microsoft.com/office/powerpoint/2010/main" val="250467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7" y="1155509"/>
            <a:ext cx="3772547" cy="45522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400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E31C2-7F79-AAB5-CB6F-1F420108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FC6FE-BC94-A3CF-81F1-4184C8B9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4" y="78154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Robohisse</a:t>
            </a:r>
            <a:r>
              <a:rPr lang="tr-TR" sz="4000" b="1" dirty="0"/>
              <a:t> portföyleri (downtrend dönemi)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F857197-C0DF-3FDA-980E-02E7BC17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2C15322E-7C80-249F-6211-30C64D11D763}"/>
              </a:ext>
            </a:extLst>
          </p:cNvPr>
          <p:cNvSpPr txBox="1"/>
          <p:nvPr/>
        </p:nvSpPr>
        <p:spPr>
          <a:xfrm>
            <a:off x="1635431" y="6462340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MINVAR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2D0CB44C-BB73-569F-EBD0-B51FBF05F190}"/>
              </a:ext>
            </a:extLst>
          </p:cNvPr>
          <p:cNvSpPr txBox="1"/>
          <p:nvPr/>
        </p:nvSpPr>
        <p:spPr>
          <a:xfrm>
            <a:off x="5700092" y="646234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SHARPE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615C796D-AC4F-DD80-1E9C-E5FF0FB7D232}"/>
              </a:ext>
            </a:extLst>
          </p:cNvPr>
          <p:cNvSpPr txBox="1"/>
          <p:nvPr/>
        </p:nvSpPr>
        <p:spPr>
          <a:xfrm>
            <a:off x="10018954" y="64623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MDD</a:t>
            </a:r>
          </a:p>
        </p:txBody>
      </p:sp>
      <p:pic>
        <p:nvPicPr>
          <p:cNvPr id="37" name="Resim 36">
            <a:extLst>
              <a:ext uri="{FF2B5EF4-FFF2-40B4-BE49-F238E27FC236}">
                <a16:creationId xmlns:a16="http://schemas.microsoft.com/office/drawing/2014/main" id="{B2388E22-9009-56BA-1C9D-3EB8BA1C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5" y="1255249"/>
            <a:ext cx="3665330" cy="1618301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4AB4CC31-D948-BCCA-5B52-C0B88E01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08" y="2916144"/>
            <a:ext cx="3716011" cy="1343436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03E77618-F7F0-1A1F-FC1B-C08EA71EA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0" y="4532587"/>
            <a:ext cx="2470429" cy="1880578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6E8CB7EC-F87F-5428-AD71-BD56BDCE5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733" y="4259580"/>
            <a:ext cx="1017863" cy="2153585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938EE880-CD3E-B0E6-2E33-8FCFC1859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869" y="1255249"/>
            <a:ext cx="3576262" cy="1556241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A0B7FAD4-8B51-B49A-6237-60E73CB51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830" y="2916144"/>
            <a:ext cx="3544301" cy="1343436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B71AF7B1-79F8-7DEC-9E1C-597BBC02D2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1716" y="4328568"/>
            <a:ext cx="992415" cy="2084597"/>
          </a:xfrm>
          <a:prstGeom prst="rect">
            <a:avLst/>
          </a:prstGeom>
        </p:spPr>
      </p:pic>
      <p:pic>
        <p:nvPicPr>
          <p:cNvPr id="51" name="Resim 50">
            <a:extLst>
              <a:ext uri="{FF2B5EF4-FFF2-40B4-BE49-F238E27FC236}">
                <a16:creationId xmlns:a16="http://schemas.microsoft.com/office/drawing/2014/main" id="{30BACA57-E9FF-6940-E142-1134FD206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9830" y="6118427"/>
            <a:ext cx="2422346" cy="343913"/>
          </a:xfrm>
          <a:prstGeom prst="rect">
            <a:avLst/>
          </a:prstGeom>
        </p:spPr>
      </p:pic>
      <p:pic>
        <p:nvPicPr>
          <p:cNvPr id="53" name="Resim 52">
            <a:extLst>
              <a:ext uri="{FF2B5EF4-FFF2-40B4-BE49-F238E27FC236}">
                <a16:creationId xmlns:a16="http://schemas.microsoft.com/office/drawing/2014/main" id="{70AD08C5-9F3D-57D3-CEE2-C72C118250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2526" y="1255249"/>
            <a:ext cx="3490960" cy="1556241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098E5A15-6C63-BAC8-2674-583E70999A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2526" y="2930522"/>
            <a:ext cx="3490960" cy="1333476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B60D2F20-7118-AA49-0383-F3F6249DBA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8464" y="4704178"/>
            <a:ext cx="2427787" cy="1708987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9DC19319-1D8D-53C0-B4B4-AC1103468B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0150" y="4328567"/>
            <a:ext cx="1016241" cy="20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Our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product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909192"/>
            <a:ext cx="5883563" cy="3647710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generation</a:t>
            </a:r>
            <a:r>
              <a:rPr lang="tr-TR" sz="2000" dirty="0">
                <a:solidFill>
                  <a:schemeClr val="bg1"/>
                </a:solidFill>
              </a:rPr>
              <a:t> in Python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exit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–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Health</a:t>
            </a:r>
            <a:r>
              <a:rPr lang="tr-TR" sz="2000" dirty="0">
                <a:solidFill>
                  <a:schemeClr val="bg1"/>
                </a:solidFill>
              </a:rPr>
              <a:t> Index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MINVAR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filtering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78618"/>
            <a:ext cx="5666547" cy="33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534ACA-C2A2-289D-6FB6-CBA178849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6DC9026-B2B4-D2F4-6524-3C6068A13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330FA96-A42F-5CF8-7EB7-FE6D5DEB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73" y="-4668"/>
            <a:ext cx="7917873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We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should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target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for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the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new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frontier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8EE0592B-633E-5837-EA6D-93D6530B5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EE8760-2D42-0309-6A45-340EBC40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909192"/>
            <a:ext cx="5883563" cy="3647710"/>
          </a:xfrm>
        </p:spPr>
        <p:txBody>
          <a:bodyPr>
            <a:normAutofit/>
          </a:bodyPr>
          <a:lstStyle/>
          <a:p>
            <a:pPr lvl="1"/>
            <a:r>
              <a:rPr lang="tr-TR" sz="2000" dirty="0" err="1">
                <a:solidFill>
                  <a:schemeClr val="bg1"/>
                </a:solidFill>
              </a:rPr>
              <a:t>Hidden</a:t>
            </a:r>
            <a:r>
              <a:rPr lang="tr-TR" sz="2000" dirty="0">
                <a:solidFill>
                  <a:schemeClr val="bg1"/>
                </a:solidFill>
              </a:rPr>
              <a:t> Markov </a:t>
            </a:r>
            <a:r>
              <a:rPr lang="tr-TR" sz="2000" dirty="0" err="1">
                <a:solidFill>
                  <a:schemeClr val="bg1"/>
                </a:solidFill>
              </a:rPr>
              <a:t>Models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strategies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8EAB032-79AD-7C12-E92C-05BE7DB3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30CC8DAF-4C1F-9F0B-CDE7-06205702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78618"/>
            <a:ext cx="5666547" cy="33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7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" y="3484423"/>
            <a:ext cx="6439985" cy="337357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" y="78658"/>
            <a:ext cx="6439985" cy="3332463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23D0B84B-BF80-CD9D-911A-2C13BD55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53916"/>
              </p:ext>
            </p:extLst>
          </p:nvPr>
        </p:nvGraphicFramePr>
        <p:xfrm>
          <a:off x="7346351" y="1744889"/>
          <a:ext cx="4521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6896741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0742240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877700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81304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PORTFÖY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BAŞLANGIÇ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BİTİŞ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KAR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89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115,45%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891,79%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7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1797,30%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91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87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MDD-ALTIN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164,57%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426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842,53%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78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1512,67%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5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27.12.2022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78,25%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22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126,67%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42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GR ALTIN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293,92%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51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57,15%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97,90%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66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21.09.2021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240,00%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2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Geniş ekran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MHI Portfolios</vt:lpstr>
      <vt:lpstr>PowerPoint Sunusu</vt:lpstr>
      <vt:lpstr>Market Health Index (MHI)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Correlation</vt:lpstr>
      <vt:lpstr>Filter for Volatility</vt:lpstr>
      <vt:lpstr>PowerPoint Sunusu</vt:lpstr>
      <vt:lpstr>Robohisse portföyleri (downtrend dönemi)</vt:lpstr>
      <vt:lpstr>Hisse / Fon uzayı seçimi</vt:lpstr>
      <vt:lpstr>Robofon portföyleri (uptrend dönemi)</vt:lpstr>
      <vt:lpstr>Robohisse portföyleri (uptrend dönemi)</vt:lpstr>
      <vt:lpstr>Robofon portföyleri (downtrend dönemi)</vt:lpstr>
      <vt:lpstr>Robohisse portföyleri (downtrend dönemi)</vt:lpstr>
      <vt:lpstr>Our product</vt:lpstr>
      <vt:lpstr>We should target for the new frontier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18</cp:revision>
  <dcterms:created xsi:type="dcterms:W3CDTF">2023-12-29T20:27:11Z</dcterms:created>
  <dcterms:modified xsi:type="dcterms:W3CDTF">2024-02-17T16:20:55Z</dcterms:modified>
</cp:coreProperties>
</file>