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Calculate and plot 1830 days (5 years) MHI </a:t>
          </a:r>
          <a:endParaRPr lang="en-US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Detect peaks (MHI &gt; 4) and valleys (MHI &lt; -2)</a:t>
          </a:r>
          <a:endParaRPr lang="en-US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valleys, starting from latest peak calculate portfolio and enter that portfolio.</a:t>
          </a:r>
          <a:endParaRPr lang="en-US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At the first peak, sell the portfolio.</a:t>
          </a:r>
          <a:endParaRPr lang="en-US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Calculate and plot 1830 days (5 years) MHI </a:t>
          </a:r>
          <a:endParaRPr lang="en-US" sz="1900" kern="120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Detect peaks (MHI &gt; 4) and valleys (MHI &lt; -2)</a:t>
          </a:r>
          <a:endParaRPr lang="en-US" sz="1900" kern="120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valleys, starting from latest peak calculate portfolio and enter that portfolio.</a:t>
          </a:r>
          <a:endParaRPr lang="en-US" sz="1900" kern="120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At the first peak, sell the portfolio.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31.12.2023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3113507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PREV DOWNTREND	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9C87116A-3508-734E-8085-C3EF8BC06114}"/>
              </a:ext>
            </a:extLst>
          </p:cNvPr>
          <p:cNvGrpSpPr/>
          <p:nvPr/>
        </p:nvGrpSpPr>
        <p:grpSpPr>
          <a:xfrm>
            <a:off x="3854195" y="1705360"/>
            <a:ext cx="8006353" cy="4884690"/>
            <a:chOff x="3759190" y="1942165"/>
            <a:chExt cx="7177169" cy="4206229"/>
          </a:xfrm>
        </p:grpSpPr>
        <p:pic>
          <p:nvPicPr>
            <p:cNvPr id="48" name="Resim 47">
              <a:extLst>
                <a:ext uri="{FF2B5EF4-FFF2-40B4-BE49-F238E27FC236}">
                  <a16:creationId xmlns:a16="http://schemas.microsoft.com/office/drawing/2014/main" id="{D904A0A8-4261-7AE5-A581-08E395C2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190" y="1997673"/>
              <a:ext cx="7177169" cy="4150721"/>
            </a:xfrm>
            <a:prstGeom prst="rect">
              <a:avLst/>
            </a:prstGeom>
          </p:spPr>
        </p:pic>
        <p:sp>
          <p:nvSpPr>
            <p:cNvPr id="32" name="Ok: Aşağı 31">
              <a:extLst>
                <a:ext uri="{FF2B5EF4-FFF2-40B4-BE49-F238E27FC236}">
                  <a16:creationId xmlns:a16="http://schemas.microsoft.com/office/drawing/2014/main" id="{97F252EF-CEBD-51AB-05C8-960CE72849A3}"/>
                </a:ext>
              </a:extLst>
            </p:cNvPr>
            <p:cNvSpPr/>
            <p:nvPr/>
          </p:nvSpPr>
          <p:spPr>
            <a:xfrm>
              <a:off x="10130163" y="2924388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Ok: Aşağı 38">
              <a:extLst>
                <a:ext uri="{FF2B5EF4-FFF2-40B4-BE49-F238E27FC236}">
                  <a16:creationId xmlns:a16="http://schemas.microsoft.com/office/drawing/2014/main" id="{EEF47DD0-196B-7129-8F63-601D9B4AA969}"/>
                </a:ext>
              </a:extLst>
            </p:cNvPr>
            <p:cNvSpPr/>
            <p:nvPr/>
          </p:nvSpPr>
          <p:spPr>
            <a:xfrm rot="10800000">
              <a:off x="10513596" y="5643747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Ok: Aşağı 41">
              <a:extLst>
                <a:ext uri="{FF2B5EF4-FFF2-40B4-BE49-F238E27FC236}">
                  <a16:creationId xmlns:a16="http://schemas.microsoft.com/office/drawing/2014/main" id="{0CE5DA23-12FE-4A23-2930-EDD35D8601B1}"/>
                </a:ext>
              </a:extLst>
            </p:cNvPr>
            <p:cNvSpPr/>
            <p:nvPr/>
          </p:nvSpPr>
          <p:spPr>
            <a:xfrm>
              <a:off x="9188437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Ok: Aşağı 42">
              <a:extLst>
                <a:ext uri="{FF2B5EF4-FFF2-40B4-BE49-F238E27FC236}">
                  <a16:creationId xmlns:a16="http://schemas.microsoft.com/office/drawing/2014/main" id="{90C53E39-EF54-6476-678D-181C1CB0709F}"/>
                </a:ext>
              </a:extLst>
            </p:cNvPr>
            <p:cNvSpPr/>
            <p:nvPr/>
          </p:nvSpPr>
          <p:spPr>
            <a:xfrm>
              <a:off x="8509075" y="2760207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Ok: Aşağı 43">
              <a:extLst>
                <a:ext uri="{FF2B5EF4-FFF2-40B4-BE49-F238E27FC236}">
                  <a16:creationId xmlns:a16="http://schemas.microsoft.com/office/drawing/2014/main" id="{926763B3-756A-95AF-E2E0-F0269142AF5D}"/>
                </a:ext>
              </a:extLst>
            </p:cNvPr>
            <p:cNvSpPr/>
            <p:nvPr/>
          </p:nvSpPr>
          <p:spPr>
            <a:xfrm rot="10800000">
              <a:off x="9648081" y="5209552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k: Aşağı 44">
              <a:extLst>
                <a:ext uri="{FF2B5EF4-FFF2-40B4-BE49-F238E27FC236}">
                  <a16:creationId xmlns:a16="http://schemas.microsoft.com/office/drawing/2014/main" id="{F182F84B-9764-552C-317A-FDE37A8B01BA}"/>
                </a:ext>
              </a:extLst>
            </p:cNvPr>
            <p:cNvSpPr/>
            <p:nvPr/>
          </p:nvSpPr>
          <p:spPr>
            <a:xfrm rot="10800000">
              <a:off x="8776813" y="4605701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4064428" y="6332068"/>
            <a:ext cx="1031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tr-T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/>
              <a:t>Minimums-Maximums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4EAC3F-AD1C-E08A-6180-5C74E9D7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7" y="1381629"/>
            <a:ext cx="3296102" cy="25398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D9B286-9A7C-26F4-6066-784A3D1E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8" y="1381629"/>
            <a:ext cx="1664065" cy="462726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365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6B334D-F1F5-2CB4-EE80-A17002C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3" y="1727344"/>
            <a:ext cx="8132450" cy="475554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05578E-961C-FB5A-5B4A-323DE9E7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8A0FE917-A4E7-1E63-ECB2-3C19F4C60F3E}"/>
              </a:ext>
            </a:extLst>
          </p:cNvPr>
          <p:cNvGrpSpPr/>
          <p:nvPr/>
        </p:nvGrpSpPr>
        <p:grpSpPr>
          <a:xfrm>
            <a:off x="1955891" y="1655276"/>
            <a:ext cx="8280218" cy="4789260"/>
            <a:chOff x="2022763" y="1820702"/>
            <a:chExt cx="8280218" cy="4789260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BC6FC1-7B8B-2E70-CF8A-EA64AAA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763" y="1822348"/>
              <a:ext cx="8280218" cy="4787614"/>
            </a:xfrm>
            <a:prstGeom prst="rect">
              <a:avLst/>
            </a:prstGeom>
          </p:spPr>
        </p:pic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B38EE958-2B10-4C17-CA91-82E1AD08A756}"/>
                </a:ext>
              </a:extLst>
            </p:cNvPr>
            <p:cNvGrpSpPr/>
            <p:nvPr/>
          </p:nvGrpSpPr>
          <p:grpSpPr>
            <a:xfrm>
              <a:off x="3692842" y="1820702"/>
              <a:ext cx="5338912" cy="4551343"/>
              <a:chOff x="3692842" y="1820702"/>
              <a:chExt cx="5338912" cy="4551343"/>
            </a:xfrm>
          </p:grpSpPr>
          <p:sp>
            <p:nvSpPr>
              <p:cNvPr id="6" name="Ok: Aşağı 5">
                <a:extLst>
                  <a:ext uri="{FF2B5EF4-FFF2-40B4-BE49-F238E27FC236}">
                    <a16:creationId xmlns:a16="http://schemas.microsoft.com/office/drawing/2014/main" id="{0D39DCD3-8726-5A39-3763-DCCF7D79E7FD}"/>
                  </a:ext>
                </a:extLst>
              </p:cNvPr>
              <p:cNvSpPr/>
              <p:nvPr/>
            </p:nvSpPr>
            <p:spPr>
              <a:xfrm rot="10800000">
                <a:off x="6162872" y="4789835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k: Aşağı 6">
                <a:extLst>
                  <a:ext uri="{FF2B5EF4-FFF2-40B4-BE49-F238E27FC236}">
                    <a16:creationId xmlns:a16="http://schemas.microsoft.com/office/drawing/2014/main" id="{D45D82FA-BB05-BEFA-EA2E-65DAA174F570}"/>
                  </a:ext>
                </a:extLst>
              </p:cNvPr>
              <p:cNvSpPr/>
              <p:nvPr/>
            </p:nvSpPr>
            <p:spPr>
              <a:xfrm>
                <a:off x="7057144" y="1820702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k: Aşağı 7">
                <a:extLst>
                  <a:ext uri="{FF2B5EF4-FFF2-40B4-BE49-F238E27FC236}">
                    <a16:creationId xmlns:a16="http://schemas.microsoft.com/office/drawing/2014/main" id="{FA382C68-872A-4187-B235-A9671C20D73B}"/>
                  </a:ext>
                </a:extLst>
              </p:cNvPr>
              <p:cNvSpPr/>
              <p:nvPr/>
            </p:nvSpPr>
            <p:spPr>
              <a:xfrm rot="10800000">
                <a:off x="3692842" y="608954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Ok: Aşağı 8">
                <a:extLst>
                  <a:ext uri="{FF2B5EF4-FFF2-40B4-BE49-F238E27FC236}">
                    <a16:creationId xmlns:a16="http://schemas.microsoft.com/office/drawing/2014/main" id="{03F318C1-5F72-2097-C3C8-A705F64CA4E0}"/>
                  </a:ext>
                </a:extLst>
              </p:cNvPr>
              <p:cNvSpPr/>
              <p:nvPr/>
            </p:nvSpPr>
            <p:spPr>
              <a:xfrm>
                <a:off x="4231573" y="2627130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Ok: Aşağı 9">
                <a:extLst>
                  <a:ext uri="{FF2B5EF4-FFF2-40B4-BE49-F238E27FC236}">
                    <a16:creationId xmlns:a16="http://schemas.microsoft.com/office/drawing/2014/main" id="{30A38D28-A41C-FCF5-AD11-AE5D03997B9B}"/>
                  </a:ext>
                </a:extLst>
              </p:cNvPr>
              <p:cNvSpPr/>
              <p:nvPr/>
            </p:nvSpPr>
            <p:spPr>
              <a:xfrm rot="10800000">
                <a:off x="7973580" y="547384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Ok: Aşağı 10">
                <a:extLst>
                  <a:ext uri="{FF2B5EF4-FFF2-40B4-BE49-F238E27FC236}">
                    <a16:creationId xmlns:a16="http://schemas.microsoft.com/office/drawing/2014/main" id="{CAD60D07-D909-7F14-8D42-65CA8CB33ED5}"/>
                  </a:ext>
                </a:extLst>
              </p:cNvPr>
              <p:cNvSpPr/>
              <p:nvPr/>
            </p:nvSpPr>
            <p:spPr>
              <a:xfrm>
                <a:off x="8876478" y="279680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15" name="Başlık 1">
            <a:extLst>
              <a:ext uri="{FF2B5EF4-FFF2-40B4-BE49-F238E27FC236}">
                <a16:creationId xmlns:a16="http://schemas.microsoft.com/office/drawing/2014/main" id="{B98A51AA-1834-5A7D-CB26-98404B4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31688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MHI -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730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0AD336C-1AE1-5FA8-3ED4-A8811FFA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21.09.2021 – 16.12.2021 (I)</a:t>
            </a:r>
          </a:p>
        </p:txBody>
      </p:sp>
    </p:spTree>
    <p:extLst>
      <p:ext uri="{BB962C8B-B14F-4D97-AF65-F5344CB8AC3E}">
        <p14:creationId xmlns:p14="http://schemas.microsoft.com/office/powerpoint/2010/main" val="271235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24.02.2022 – 07.06.2022 (II)</a:t>
            </a:r>
          </a:p>
        </p:txBody>
      </p:sp>
    </p:spTree>
    <p:extLst>
      <p:ext uri="{BB962C8B-B14F-4D97-AF65-F5344CB8AC3E}">
        <p14:creationId xmlns:p14="http://schemas.microsoft.com/office/powerpoint/2010/main" val="3544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9155798" y="200365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4" y="57200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78" y="58062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119" y="58062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8" y="4334768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59" y="474949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01" y="484273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6" y="4570248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41" y="3303762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08" y="3306390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323" y="331158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563" y="4414775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950" y="474950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9630" y="3364526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9630" y="4351090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2759" y="474950"/>
            <a:ext cx="1061102" cy="2816564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55712" y="4289527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55712" y="3364526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65782" y="484273"/>
            <a:ext cx="957031" cy="2807940"/>
          </a:xfrm>
          <a:prstGeom prst="rect">
            <a:avLst/>
          </a:prstGeom>
        </p:spPr>
      </p:pic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1195902" y="54173"/>
            <a:ext cx="1022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MDD   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415439" y="6203042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762256" y="620316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58075" y="386077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09.05.2023 – 11.09.2023 (IV)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1594889"/>
            <a:ext cx="7034610" cy="46745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Geniş ekran</PresentationFormat>
  <Paragraphs>89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Market Health Index (MHI) - A mean-reverting index for trend detection</vt:lpstr>
      <vt:lpstr>MHI - Last 365 days</vt:lpstr>
      <vt:lpstr>MHI - Last 730 days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Minimums-Maximums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9</cp:revision>
  <dcterms:created xsi:type="dcterms:W3CDTF">2023-12-29T20:27:11Z</dcterms:created>
  <dcterms:modified xsi:type="dcterms:W3CDTF">2023-12-31T19:10:59Z</dcterms:modified>
</cp:coreProperties>
</file>