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6" r:id="rId4"/>
    <p:sldId id="257" r:id="rId5"/>
    <p:sldId id="267" r:id="rId6"/>
    <p:sldId id="269" r:id="rId7"/>
    <p:sldId id="268" r:id="rId8"/>
    <p:sldId id="265" r:id="rId9"/>
    <p:sldId id="274" r:id="rId10"/>
    <p:sldId id="261" r:id="rId11"/>
    <p:sldId id="262" r:id="rId12"/>
    <p:sldId id="263" r:id="rId13"/>
    <p:sldId id="27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A8B95-338D-4B3D-8D06-C0E85E4C95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A1B5-8F2B-4BFD-98A8-6FF8F74791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plot</a:t>
          </a:r>
          <a:r>
            <a:rPr lang="tr-TR" dirty="0"/>
            <a:t> 5 </a:t>
          </a:r>
          <a:r>
            <a:rPr lang="tr-TR" dirty="0" err="1"/>
            <a:t>year</a:t>
          </a:r>
          <a:r>
            <a:rPr lang="tr-TR" dirty="0"/>
            <a:t>-MHI </a:t>
          </a:r>
          <a:endParaRPr lang="en-US" dirty="0"/>
        </a:p>
      </dgm:t>
    </dgm:pt>
    <dgm:pt modelId="{BAC34490-F3F5-4A87-879B-88B3E518D818}" type="parTrans" cxnId="{D8130CCF-7933-4A2F-9850-1562AF72469C}">
      <dgm:prSet/>
      <dgm:spPr/>
      <dgm:t>
        <a:bodyPr/>
        <a:lstStyle/>
        <a:p>
          <a:endParaRPr lang="en-US"/>
        </a:p>
      </dgm:t>
    </dgm:pt>
    <dgm:pt modelId="{63643DD3-1B43-424D-A184-68EFEC3C8EE9}" type="sibTrans" cxnId="{D8130CCF-7933-4A2F-9850-1562AF72469C}">
      <dgm:prSet/>
      <dgm:spPr/>
      <dgm:t>
        <a:bodyPr/>
        <a:lstStyle/>
        <a:p>
          <a:endParaRPr lang="en-US"/>
        </a:p>
      </dgm:t>
    </dgm:pt>
    <dgm:pt modelId="{C6498BFE-5BEB-46A9-B060-12289E8355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Detect</a:t>
          </a:r>
          <a:r>
            <a:rPr lang="tr-TR" dirty="0"/>
            <a:t> </a:t>
          </a:r>
          <a:r>
            <a:rPr lang="tr-TR" dirty="0" err="1"/>
            <a:t>peaks</a:t>
          </a:r>
          <a:r>
            <a:rPr lang="tr-TR" dirty="0"/>
            <a:t> (MHI &gt; 4)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 (MHI &lt; -2)</a:t>
          </a:r>
          <a:endParaRPr lang="en-US" dirty="0"/>
        </a:p>
      </dgm:t>
    </dgm:pt>
    <dgm:pt modelId="{D6828194-03DB-4DBE-8EF5-05CC3FDDA4FE}" type="parTrans" cxnId="{8C725221-09EA-4248-B946-36DB41578E46}">
      <dgm:prSet/>
      <dgm:spPr/>
      <dgm:t>
        <a:bodyPr/>
        <a:lstStyle/>
        <a:p>
          <a:endParaRPr lang="en-US"/>
        </a:p>
      </dgm:t>
    </dgm:pt>
    <dgm:pt modelId="{C9EC6132-F155-4D93-905D-220CEA5F8FE8}" type="sibTrans" cxnId="{8C725221-09EA-4248-B946-36DB41578E46}">
      <dgm:prSet/>
      <dgm:spPr/>
      <dgm:t>
        <a:bodyPr/>
        <a:lstStyle/>
        <a:p>
          <a:endParaRPr lang="en-US"/>
        </a:p>
      </dgm:t>
    </dgm:pt>
    <dgm:pt modelId="{C0FB37D6-F135-4836-AECC-07911B2880A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Apply Correlation filter</a:t>
          </a:r>
          <a:endParaRPr lang="en-US"/>
        </a:p>
      </dgm:t>
    </dgm:pt>
    <dgm:pt modelId="{0070D6FE-089A-44D9-B72E-2E3285089E23}" type="parTrans" cxnId="{94F6714B-4947-4273-9306-2A7296AF822D}">
      <dgm:prSet/>
      <dgm:spPr/>
      <dgm:t>
        <a:bodyPr/>
        <a:lstStyle/>
        <a:p>
          <a:endParaRPr lang="en-US"/>
        </a:p>
      </dgm:t>
    </dgm:pt>
    <dgm:pt modelId="{D5E8C532-0FC6-48C5-8E17-AE3F81703428}" type="sibTrans" cxnId="{94F6714B-4947-4273-9306-2A7296AF822D}">
      <dgm:prSet/>
      <dgm:spPr/>
      <dgm:t>
        <a:bodyPr/>
        <a:lstStyle/>
        <a:p>
          <a:endParaRPr lang="en-US"/>
        </a:p>
      </dgm:t>
    </dgm:pt>
    <dgm:pt modelId="{F1FD8238-3BB3-423A-9C1E-EC32FC5C60C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valleys</a:t>
          </a:r>
          <a:r>
            <a:rPr lang="tr-TR" dirty="0"/>
            <a:t>, </a:t>
          </a:r>
          <a:r>
            <a:rPr lang="tr-TR" dirty="0" err="1"/>
            <a:t>starting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</a:t>
          </a:r>
          <a:r>
            <a:rPr lang="tr-TR" dirty="0" err="1"/>
            <a:t>latest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 </a:t>
          </a: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enter</a:t>
          </a:r>
          <a:r>
            <a:rPr lang="tr-TR" dirty="0"/>
            <a:t>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0266719C-0FA1-42C2-9E57-65DE12657324}" type="parTrans" cxnId="{DABD5874-2986-44E4-AD7B-478E257D0695}">
      <dgm:prSet/>
      <dgm:spPr/>
      <dgm:t>
        <a:bodyPr/>
        <a:lstStyle/>
        <a:p>
          <a:endParaRPr lang="en-US"/>
        </a:p>
      </dgm:t>
    </dgm:pt>
    <dgm:pt modelId="{3776907B-3892-4673-B460-260E26CA3EBE}" type="sibTrans" cxnId="{DABD5874-2986-44E4-AD7B-478E257D0695}">
      <dgm:prSet/>
      <dgm:spPr/>
      <dgm:t>
        <a:bodyPr/>
        <a:lstStyle/>
        <a:p>
          <a:endParaRPr lang="en-US"/>
        </a:p>
      </dgm:t>
    </dgm:pt>
    <dgm:pt modelId="{AC93B276-24CC-4EA7-AB19-467E2BFCF5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At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first</a:t>
          </a:r>
          <a:r>
            <a:rPr lang="tr-TR" dirty="0"/>
            <a:t> </a:t>
          </a:r>
          <a:r>
            <a:rPr lang="tr-TR" dirty="0" err="1"/>
            <a:t>peak</a:t>
          </a:r>
          <a:r>
            <a:rPr lang="tr-TR" dirty="0"/>
            <a:t>, </a:t>
          </a:r>
          <a:r>
            <a:rPr lang="tr-TR" dirty="0" err="1"/>
            <a:t>sell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portfolio</a:t>
          </a:r>
          <a:r>
            <a:rPr lang="tr-TR" dirty="0"/>
            <a:t>.</a:t>
          </a:r>
          <a:endParaRPr lang="en-US" dirty="0"/>
        </a:p>
      </dgm:t>
    </dgm:pt>
    <dgm:pt modelId="{6AA834D5-3AC3-4466-9EB7-E7C6D0480A8B}" type="parTrans" cxnId="{D534AF66-9334-41F6-9D76-3ADC15A5358F}">
      <dgm:prSet/>
      <dgm:spPr/>
      <dgm:t>
        <a:bodyPr/>
        <a:lstStyle/>
        <a:p>
          <a:endParaRPr lang="en-US"/>
        </a:p>
      </dgm:t>
    </dgm:pt>
    <dgm:pt modelId="{06F62E7A-E18F-4B2D-BAAD-C87C0CB3AFBA}" type="sibTrans" cxnId="{D534AF66-9334-41F6-9D76-3ADC15A5358F}">
      <dgm:prSet/>
      <dgm:spPr/>
      <dgm:t>
        <a:bodyPr/>
        <a:lstStyle/>
        <a:p>
          <a:endParaRPr lang="en-US"/>
        </a:p>
      </dgm:t>
    </dgm:pt>
    <dgm:pt modelId="{D364AFC5-E1EE-46A1-8541-38136204DEC7}" type="pres">
      <dgm:prSet presAssocID="{070A8B95-338D-4B3D-8D06-C0E85E4C95B0}" presName="root" presStyleCnt="0">
        <dgm:presLayoutVars>
          <dgm:dir/>
          <dgm:resizeHandles val="exact"/>
        </dgm:presLayoutVars>
      </dgm:prSet>
      <dgm:spPr/>
    </dgm:pt>
    <dgm:pt modelId="{1153ED2C-41DE-4FDA-AC03-AE5ACD7FA23E}" type="pres">
      <dgm:prSet presAssocID="{7545A1B5-8F2B-4BFD-98A8-6FF8F7479114}" presName="compNode" presStyleCnt="0"/>
      <dgm:spPr/>
    </dgm:pt>
    <dgm:pt modelId="{A2B5144C-6FE4-4061-A798-E839FD58D7BC}" type="pres">
      <dgm:prSet presAssocID="{7545A1B5-8F2B-4BFD-98A8-6FF8F7479114}" presName="bgRect" presStyleLbl="bgShp" presStyleIdx="0" presStyleCnt="5"/>
      <dgm:spPr/>
    </dgm:pt>
    <dgm:pt modelId="{9F059322-26BD-4684-BCAA-B8D10902C3EC}" type="pres">
      <dgm:prSet presAssocID="{7545A1B5-8F2B-4BFD-98A8-6FF8F74791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m Saati Bitti"/>
        </a:ext>
      </dgm:extLst>
    </dgm:pt>
    <dgm:pt modelId="{C48D04E9-E3CD-4D78-B780-F7F9DC44E205}" type="pres">
      <dgm:prSet presAssocID="{7545A1B5-8F2B-4BFD-98A8-6FF8F7479114}" presName="spaceRect" presStyleCnt="0"/>
      <dgm:spPr/>
    </dgm:pt>
    <dgm:pt modelId="{79C5CA10-F5A9-4B45-A16E-10CDBEC08EBB}" type="pres">
      <dgm:prSet presAssocID="{7545A1B5-8F2B-4BFD-98A8-6FF8F7479114}" presName="parTx" presStyleLbl="revTx" presStyleIdx="0" presStyleCnt="5">
        <dgm:presLayoutVars>
          <dgm:chMax val="0"/>
          <dgm:chPref val="0"/>
        </dgm:presLayoutVars>
      </dgm:prSet>
      <dgm:spPr/>
    </dgm:pt>
    <dgm:pt modelId="{726D8E4A-91CA-42EE-9D43-5CB34B1D8CEC}" type="pres">
      <dgm:prSet presAssocID="{63643DD3-1B43-424D-A184-68EFEC3C8EE9}" presName="sibTrans" presStyleCnt="0"/>
      <dgm:spPr/>
    </dgm:pt>
    <dgm:pt modelId="{62E1801B-21F7-4F5B-9A7D-B051B806A058}" type="pres">
      <dgm:prSet presAssocID="{C6498BFE-5BEB-46A9-B060-12289E8355E8}" presName="compNode" presStyleCnt="0"/>
      <dgm:spPr/>
    </dgm:pt>
    <dgm:pt modelId="{96C3E9EB-2086-4F78-8CC1-FBA12869ACEF}" type="pres">
      <dgm:prSet presAssocID="{C6498BFE-5BEB-46A9-B060-12289E8355E8}" presName="bgRect" presStyleLbl="bgShp" presStyleIdx="1" presStyleCnt="5"/>
      <dgm:spPr/>
    </dgm:pt>
    <dgm:pt modelId="{73E8C9B7-E932-4932-9FC0-15E786BE9121}" type="pres">
      <dgm:prSet presAssocID="{C6498BFE-5BEB-46A9-B060-12289E8355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754E173-D209-4DAA-9A76-C64C59636BAF}" type="pres">
      <dgm:prSet presAssocID="{C6498BFE-5BEB-46A9-B060-12289E8355E8}" presName="spaceRect" presStyleCnt="0"/>
      <dgm:spPr/>
    </dgm:pt>
    <dgm:pt modelId="{5CBCC387-89B5-4835-B1A0-7918164E7C06}" type="pres">
      <dgm:prSet presAssocID="{C6498BFE-5BEB-46A9-B060-12289E8355E8}" presName="parTx" presStyleLbl="revTx" presStyleIdx="1" presStyleCnt="5">
        <dgm:presLayoutVars>
          <dgm:chMax val="0"/>
          <dgm:chPref val="0"/>
        </dgm:presLayoutVars>
      </dgm:prSet>
      <dgm:spPr/>
    </dgm:pt>
    <dgm:pt modelId="{E3067AF8-0650-4BC6-9ACA-50F566DA302A}" type="pres">
      <dgm:prSet presAssocID="{C9EC6132-F155-4D93-905D-220CEA5F8FE8}" presName="sibTrans" presStyleCnt="0"/>
      <dgm:spPr/>
    </dgm:pt>
    <dgm:pt modelId="{B9D868A6-C56D-403A-9C9C-3A1FF67E24F4}" type="pres">
      <dgm:prSet presAssocID="{C0FB37D6-F135-4836-AECC-07911B2880AB}" presName="compNode" presStyleCnt="0"/>
      <dgm:spPr/>
    </dgm:pt>
    <dgm:pt modelId="{A9A7903F-3195-4EB5-B3BC-4564056CFDE3}" type="pres">
      <dgm:prSet presAssocID="{C0FB37D6-F135-4836-AECC-07911B2880AB}" presName="bgRect" presStyleLbl="bgShp" presStyleIdx="2" presStyleCnt="5"/>
      <dgm:spPr/>
    </dgm:pt>
    <dgm:pt modelId="{E32DCCEF-D240-4DFF-AD3F-D904D3EA577F}" type="pres">
      <dgm:prSet presAssocID="{C0FB37D6-F135-4836-AECC-07911B288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D1D8A37-A204-4605-8626-CD7DB2FBEF81}" type="pres">
      <dgm:prSet presAssocID="{C0FB37D6-F135-4836-AECC-07911B2880AB}" presName="spaceRect" presStyleCnt="0"/>
      <dgm:spPr/>
    </dgm:pt>
    <dgm:pt modelId="{4DCE4244-0F34-48A9-B79F-2A1C05FD0B46}" type="pres">
      <dgm:prSet presAssocID="{C0FB37D6-F135-4836-AECC-07911B2880AB}" presName="parTx" presStyleLbl="revTx" presStyleIdx="2" presStyleCnt="5">
        <dgm:presLayoutVars>
          <dgm:chMax val="0"/>
          <dgm:chPref val="0"/>
        </dgm:presLayoutVars>
      </dgm:prSet>
      <dgm:spPr/>
    </dgm:pt>
    <dgm:pt modelId="{B47A16E5-4C61-417C-870C-1290F11627BB}" type="pres">
      <dgm:prSet presAssocID="{D5E8C532-0FC6-48C5-8E17-AE3F81703428}" presName="sibTrans" presStyleCnt="0"/>
      <dgm:spPr/>
    </dgm:pt>
    <dgm:pt modelId="{2980AA59-025F-44B8-8F6D-4768872C920C}" type="pres">
      <dgm:prSet presAssocID="{F1FD8238-3BB3-423A-9C1E-EC32FC5C60C7}" presName="compNode" presStyleCnt="0"/>
      <dgm:spPr/>
    </dgm:pt>
    <dgm:pt modelId="{F915A808-2BF8-4B2C-BADA-85C474E3B95F}" type="pres">
      <dgm:prSet presAssocID="{F1FD8238-3BB3-423A-9C1E-EC32FC5C60C7}" presName="bgRect" presStyleLbl="bgShp" presStyleIdx="3" presStyleCnt="5"/>
      <dgm:spPr/>
    </dgm:pt>
    <dgm:pt modelId="{68252140-3AE6-4D1C-9C1D-CB02362336E2}" type="pres">
      <dgm:prSet presAssocID="{F1FD8238-3BB3-423A-9C1E-EC32FC5C60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DD396762-0DC9-4216-820C-7DB0CB2953E4}" type="pres">
      <dgm:prSet presAssocID="{F1FD8238-3BB3-423A-9C1E-EC32FC5C60C7}" presName="spaceRect" presStyleCnt="0"/>
      <dgm:spPr/>
    </dgm:pt>
    <dgm:pt modelId="{06906906-E89E-40EA-B57B-185F5B5085FC}" type="pres">
      <dgm:prSet presAssocID="{F1FD8238-3BB3-423A-9C1E-EC32FC5C60C7}" presName="parTx" presStyleLbl="revTx" presStyleIdx="3" presStyleCnt="5">
        <dgm:presLayoutVars>
          <dgm:chMax val="0"/>
          <dgm:chPref val="0"/>
        </dgm:presLayoutVars>
      </dgm:prSet>
      <dgm:spPr/>
    </dgm:pt>
    <dgm:pt modelId="{B31DEA5C-B7A3-4426-A831-2D861A16DA20}" type="pres">
      <dgm:prSet presAssocID="{3776907B-3892-4673-B460-260E26CA3EBE}" presName="sibTrans" presStyleCnt="0"/>
      <dgm:spPr/>
    </dgm:pt>
    <dgm:pt modelId="{57ED32D2-DD46-4AE9-89F6-740F5253680A}" type="pres">
      <dgm:prSet presAssocID="{AC93B276-24CC-4EA7-AB19-467E2BFCF5CD}" presName="compNode" presStyleCnt="0"/>
      <dgm:spPr/>
    </dgm:pt>
    <dgm:pt modelId="{AB3BB3CC-6548-43AA-B1B6-4E370BCDF10C}" type="pres">
      <dgm:prSet presAssocID="{AC93B276-24CC-4EA7-AB19-467E2BFCF5CD}" presName="bgRect" presStyleLbl="bgShp" presStyleIdx="4" presStyleCnt="5"/>
      <dgm:spPr/>
    </dgm:pt>
    <dgm:pt modelId="{50E9F7A4-69F8-4CE0-B9DF-12905AC3836E}" type="pres">
      <dgm:prSet presAssocID="{AC93B276-24CC-4EA7-AB19-467E2BFCF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9DBD490-F962-4B06-9040-82C598E4774F}" type="pres">
      <dgm:prSet presAssocID="{AC93B276-24CC-4EA7-AB19-467E2BFCF5CD}" presName="spaceRect" presStyleCnt="0"/>
      <dgm:spPr/>
    </dgm:pt>
    <dgm:pt modelId="{54CC2495-590E-49D1-90FF-1756C667DA96}" type="pres">
      <dgm:prSet presAssocID="{AC93B276-24CC-4EA7-AB19-467E2BFCF5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D26D0D-725F-4E8D-9E97-F32F716A402C}" type="presOf" srcId="{C6498BFE-5BEB-46A9-B060-12289E8355E8}" destId="{5CBCC387-89B5-4835-B1A0-7918164E7C06}" srcOrd="0" destOrd="0" presId="urn:microsoft.com/office/officeart/2018/2/layout/IconVerticalSolidList"/>
    <dgm:cxn modelId="{3202E516-CECD-4119-A902-C42ED54925C3}" type="presOf" srcId="{070A8B95-338D-4B3D-8D06-C0E85E4C95B0}" destId="{D364AFC5-E1EE-46A1-8541-38136204DEC7}" srcOrd="0" destOrd="0" presId="urn:microsoft.com/office/officeart/2018/2/layout/IconVerticalSolidList"/>
    <dgm:cxn modelId="{8C725221-09EA-4248-B946-36DB41578E46}" srcId="{070A8B95-338D-4B3D-8D06-C0E85E4C95B0}" destId="{C6498BFE-5BEB-46A9-B060-12289E8355E8}" srcOrd="1" destOrd="0" parTransId="{D6828194-03DB-4DBE-8EF5-05CC3FDDA4FE}" sibTransId="{C9EC6132-F155-4D93-905D-220CEA5F8FE8}"/>
    <dgm:cxn modelId="{D534AF66-9334-41F6-9D76-3ADC15A5358F}" srcId="{070A8B95-338D-4B3D-8D06-C0E85E4C95B0}" destId="{AC93B276-24CC-4EA7-AB19-467E2BFCF5CD}" srcOrd="4" destOrd="0" parTransId="{6AA834D5-3AC3-4466-9EB7-E7C6D0480A8B}" sibTransId="{06F62E7A-E18F-4B2D-BAAD-C87C0CB3AFBA}"/>
    <dgm:cxn modelId="{94F6714B-4947-4273-9306-2A7296AF822D}" srcId="{070A8B95-338D-4B3D-8D06-C0E85E4C95B0}" destId="{C0FB37D6-F135-4836-AECC-07911B2880AB}" srcOrd="2" destOrd="0" parTransId="{0070D6FE-089A-44D9-B72E-2E3285089E23}" sibTransId="{D5E8C532-0FC6-48C5-8E17-AE3F81703428}"/>
    <dgm:cxn modelId="{E053FD4E-0246-48B3-B1BC-A6AC66486D89}" type="presOf" srcId="{C0FB37D6-F135-4836-AECC-07911B2880AB}" destId="{4DCE4244-0F34-48A9-B79F-2A1C05FD0B46}" srcOrd="0" destOrd="0" presId="urn:microsoft.com/office/officeart/2018/2/layout/IconVerticalSolidList"/>
    <dgm:cxn modelId="{DABD5874-2986-44E4-AD7B-478E257D0695}" srcId="{070A8B95-338D-4B3D-8D06-C0E85E4C95B0}" destId="{F1FD8238-3BB3-423A-9C1E-EC32FC5C60C7}" srcOrd="3" destOrd="0" parTransId="{0266719C-0FA1-42C2-9E57-65DE12657324}" sibTransId="{3776907B-3892-4673-B460-260E26CA3EBE}"/>
    <dgm:cxn modelId="{D27DA487-BF39-4133-9EDF-23FF9ABF9F7A}" type="presOf" srcId="{F1FD8238-3BB3-423A-9C1E-EC32FC5C60C7}" destId="{06906906-E89E-40EA-B57B-185F5B5085FC}" srcOrd="0" destOrd="0" presId="urn:microsoft.com/office/officeart/2018/2/layout/IconVerticalSolidList"/>
    <dgm:cxn modelId="{A6BBD2A0-BDE8-48AC-8258-05FD6031CF21}" type="presOf" srcId="{7545A1B5-8F2B-4BFD-98A8-6FF8F7479114}" destId="{79C5CA10-F5A9-4B45-A16E-10CDBEC08EBB}" srcOrd="0" destOrd="0" presId="urn:microsoft.com/office/officeart/2018/2/layout/IconVerticalSolidList"/>
    <dgm:cxn modelId="{FD8FD6AC-B30E-47BA-BD16-1A9856907F2E}" type="presOf" srcId="{AC93B276-24CC-4EA7-AB19-467E2BFCF5CD}" destId="{54CC2495-590E-49D1-90FF-1756C667DA96}" srcOrd="0" destOrd="0" presId="urn:microsoft.com/office/officeart/2018/2/layout/IconVerticalSolidList"/>
    <dgm:cxn modelId="{D8130CCF-7933-4A2F-9850-1562AF72469C}" srcId="{070A8B95-338D-4B3D-8D06-C0E85E4C95B0}" destId="{7545A1B5-8F2B-4BFD-98A8-6FF8F7479114}" srcOrd="0" destOrd="0" parTransId="{BAC34490-F3F5-4A87-879B-88B3E518D818}" sibTransId="{63643DD3-1B43-424D-A184-68EFEC3C8EE9}"/>
    <dgm:cxn modelId="{F1976090-3F11-4BF8-9B34-07CF5A9503D5}" type="presParOf" srcId="{D364AFC5-E1EE-46A1-8541-38136204DEC7}" destId="{1153ED2C-41DE-4FDA-AC03-AE5ACD7FA23E}" srcOrd="0" destOrd="0" presId="urn:microsoft.com/office/officeart/2018/2/layout/IconVerticalSolidList"/>
    <dgm:cxn modelId="{B6326C06-30D2-41D5-98FB-27048EB0404A}" type="presParOf" srcId="{1153ED2C-41DE-4FDA-AC03-AE5ACD7FA23E}" destId="{A2B5144C-6FE4-4061-A798-E839FD58D7BC}" srcOrd="0" destOrd="0" presId="urn:microsoft.com/office/officeart/2018/2/layout/IconVerticalSolidList"/>
    <dgm:cxn modelId="{3DF357BB-972D-41AC-9321-DA20E6D58471}" type="presParOf" srcId="{1153ED2C-41DE-4FDA-AC03-AE5ACD7FA23E}" destId="{9F059322-26BD-4684-BCAA-B8D10902C3EC}" srcOrd="1" destOrd="0" presId="urn:microsoft.com/office/officeart/2018/2/layout/IconVerticalSolidList"/>
    <dgm:cxn modelId="{15D5FFA5-C332-4D34-B535-F4F4D524ED69}" type="presParOf" srcId="{1153ED2C-41DE-4FDA-AC03-AE5ACD7FA23E}" destId="{C48D04E9-E3CD-4D78-B780-F7F9DC44E205}" srcOrd="2" destOrd="0" presId="urn:microsoft.com/office/officeart/2018/2/layout/IconVerticalSolidList"/>
    <dgm:cxn modelId="{26C4068C-BA09-4A7E-B5FB-8D7F8D385B97}" type="presParOf" srcId="{1153ED2C-41DE-4FDA-AC03-AE5ACD7FA23E}" destId="{79C5CA10-F5A9-4B45-A16E-10CDBEC08EBB}" srcOrd="3" destOrd="0" presId="urn:microsoft.com/office/officeart/2018/2/layout/IconVerticalSolidList"/>
    <dgm:cxn modelId="{35A6351D-0E51-4CD4-9EF4-8D688531ED9D}" type="presParOf" srcId="{D364AFC5-E1EE-46A1-8541-38136204DEC7}" destId="{726D8E4A-91CA-42EE-9D43-5CB34B1D8CEC}" srcOrd="1" destOrd="0" presId="urn:microsoft.com/office/officeart/2018/2/layout/IconVerticalSolidList"/>
    <dgm:cxn modelId="{C0A56FA0-A366-4915-810F-CF762016D62E}" type="presParOf" srcId="{D364AFC5-E1EE-46A1-8541-38136204DEC7}" destId="{62E1801B-21F7-4F5B-9A7D-B051B806A058}" srcOrd="2" destOrd="0" presId="urn:microsoft.com/office/officeart/2018/2/layout/IconVerticalSolidList"/>
    <dgm:cxn modelId="{ED128BFF-246E-47D6-B616-6571009A26E4}" type="presParOf" srcId="{62E1801B-21F7-4F5B-9A7D-B051B806A058}" destId="{96C3E9EB-2086-4F78-8CC1-FBA12869ACEF}" srcOrd="0" destOrd="0" presId="urn:microsoft.com/office/officeart/2018/2/layout/IconVerticalSolidList"/>
    <dgm:cxn modelId="{36163B50-1874-49AA-89B4-D57CDE199C04}" type="presParOf" srcId="{62E1801B-21F7-4F5B-9A7D-B051B806A058}" destId="{73E8C9B7-E932-4932-9FC0-15E786BE9121}" srcOrd="1" destOrd="0" presId="urn:microsoft.com/office/officeart/2018/2/layout/IconVerticalSolidList"/>
    <dgm:cxn modelId="{0ACDBDD7-C82F-4E7B-8E52-0376977F1961}" type="presParOf" srcId="{62E1801B-21F7-4F5B-9A7D-B051B806A058}" destId="{5754E173-D209-4DAA-9A76-C64C59636BAF}" srcOrd="2" destOrd="0" presId="urn:microsoft.com/office/officeart/2018/2/layout/IconVerticalSolidList"/>
    <dgm:cxn modelId="{73D0CFFE-5B04-43A6-BB9D-35453CBE3CEA}" type="presParOf" srcId="{62E1801B-21F7-4F5B-9A7D-B051B806A058}" destId="{5CBCC387-89B5-4835-B1A0-7918164E7C06}" srcOrd="3" destOrd="0" presId="urn:microsoft.com/office/officeart/2018/2/layout/IconVerticalSolidList"/>
    <dgm:cxn modelId="{2D7539BC-36C0-4F6B-891B-760393846FD8}" type="presParOf" srcId="{D364AFC5-E1EE-46A1-8541-38136204DEC7}" destId="{E3067AF8-0650-4BC6-9ACA-50F566DA302A}" srcOrd="3" destOrd="0" presId="urn:microsoft.com/office/officeart/2018/2/layout/IconVerticalSolidList"/>
    <dgm:cxn modelId="{FF45F12C-8356-48F2-857F-EE5CA07CCAE3}" type="presParOf" srcId="{D364AFC5-E1EE-46A1-8541-38136204DEC7}" destId="{B9D868A6-C56D-403A-9C9C-3A1FF67E24F4}" srcOrd="4" destOrd="0" presId="urn:microsoft.com/office/officeart/2018/2/layout/IconVerticalSolidList"/>
    <dgm:cxn modelId="{A3A2B78F-B4A0-4F7B-A2C4-A423548A403F}" type="presParOf" srcId="{B9D868A6-C56D-403A-9C9C-3A1FF67E24F4}" destId="{A9A7903F-3195-4EB5-B3BC-4564056CFDE3}" srcOrd="0" destOrd="0" presId="urn:microsoft.com/office/officeart/2018/2/layout/IconVerticalSolidList"/>
    <dgm:cxn modelId="{2B415AB6-E835-44E5-A9C5-95BC9F2D5FC9}" type="presParOf" srcId="{B9D868A6-C56D-403A-9C9C-3A1FF67E24F4}" destId="{E32DCCEF-D240-4DFF-AD3F-D904D3EA577F}" srcOrd="1" destOrd="0" presId="urn:microsoft.com/office/officeart/2018/2/layout/IconVerticalSolidList"/>
    <dgm:cxn modelId="{57CF2D64-1434-4005-A011-870ADB8768F9}" type="presParOf" srcId="{B9D868A6-C56D-403A-9C9C-3A1FF67E24F4}" destId="{5D1D8A37-A204-4605-8626-CD7DB2FBEF81}" srcOrd="2" destOrd="0" presId="urn:microsoft.com/office/officeart/2018/2/layout/IconVerticalSolidList"/>
    <dgm:cxn modelId="{159FC680-DC73-46D1-B391-3377E56477C1}" type="presParOf" srcId="{B9D868A6-C56D-403A-9C9C-3A1FF67E24F4}" destId="{4DCE4244-0F34-48A9-B79F-2A1C05FD0B46}" srcOrd="3" destOrd="0" presId="urn:microsoft.com/office/officeart/2018/2/layout/IconVerticalSolidList"/>
    <dgm:cxn modelId="{AB951E72-ED2E-4C46-938F-B920D870DF55}" type="presParOf" srcId="{D364AFC5-E1EE-46A1-8541-38136204DEC7}" destId="{B47A16E5-4C61-417C-870C-1290F11627BB}" srcOrd="5" destOrd="0" presId="urn:microsoft.com/office/officeart/2018/2/layout/IconVerticalSolidList"/>
    <dgm:cxn modelId="{ECDDA6CB-B752-44B1-B72D-34772F4755BF}" type="presParOf" srcId="{D364AFC5-E1EE-46A1-8541-38136204DEC7}" destId="{2980AA59-025F-44B8-8F6D-4768872C920C}" srcOrd="6" destOrd="0" presId="urn:microsoft.com/office/officeart/2018/2/layout/IconVerticalSolidList"/>
    <dgm:cxn modelId="{8596BBB9-6134-40DD-A125-D0C2704A7771}" type="presParOf" srcId="{2980AA59-025F-44B8-8F6D-4768872C920C}" destId="{F915A808-2BF8-4B2C-BADA-85C474E3B95F}" srcOrd="0" destOrd="0" presId="urn:microsoft.com/office/officeart/2018/2/layout/IconVerticalSolidList"/>
    <dgm:cxn modelId="{2F4B4AFC-DF55-4AB9-B0C0-915568FD638B}" type="presParOf" srcId="{2980AA59-025F-44B8-8F6D-4768872C920C}" destId="{68252140-3AE6-4D1C-9C1D-CB02362336E2}" srcOrd="1" destOrd="0" presId="urn:microsoft.com/office/officeart/2018/2/layout/IconVerticalSolidList"/>
    <dgm:cxn modelId="{DA0730C8-105F-448E-82C5-F54D5E6FB0D8}" type="presParOf" srcId="{2980AA59-025F-44B8-8F6D-4768872C920C}" destId="{DD396762-0DC9-4216-820C-7DB0CB2953E4}" srcOrd="2" destOrd="0" presId="urn:microsoft.com/office/officeart/2018/2/layout/IconVerticalSolidList"/>
    <dgm:cxn modelId="{7A3A9935-63B9-42EA-A4E5-4BE489CE9D52}" type="presParOf" srcId="{2980AA59-025F-44B8-8F6D-4768872C920C}" destId="{06906906-E89E-40EA-B57B-185F5B5085FC}" srcOrd="3" destOrd="0" presId="urn:microsoft.com/office/officeart/2018/2/layout/IconVerticalSolidList"/>
    <dgm:cxn modelId="{FD3C889E-1C6D-4DF1-9839-1C284ABB4825}" type="presParOf" srcId="{D364AFC5-E1EE-46A1-8541-38136204DEC7}" destId="{B31DEA5C-B7A3-4426-A831-2D861A16DA20}" srcOrd="7" destOrd="0" presId="urn:microsoft.com/office/officeart/2018/2/layout/IconVerticalSolidList"/>
    <dgm:cxn modelId="{44C5AE81-2C3A-4D6A-9D85-73D7F44C7EF9}" type="presParOf" srcId="{D364AFC5-E1EE-46A1-8541-38136204DEC7}" destId="{57ED32D2-DD46-4AE9-89F6-740F5253680A}" srcOrd="8" destOrd="0" presId="urn:microsoft.com/office/officeart/2018/2/layout/IconVerticalSolidList"/>
    <dgm:cxn modelId="{562F7FB8-7FB7-4334-98BD-A07CF3AAC5FA}" type="presParOf" srcId="{57ED32D2-DD46-4AE9-89F6-740F5253680A}" destId="{AB3BB3CC-6548-43AA-B1B6-4E370BCDF10C}" srcOrd="0" destOrd="0" presId="urn:microsoft.com/office/officeart/2018/2/layout/IconVerticalSolidList"/>
    <dgm:cxn modelId="{14B5F6A7-A234-4C21-9BD8-260E32A64B5F}" type="presParOf" srcId="{57ED32D2-DD46-4AE9-89F6-740F5253680A}" destId="{50E9F7A4-69F8-4CE0-B9DF-12905AC3836E}" srcOrd="1" destOrd="0" presId="urn:microsoft.com/office/officeart/2018/2/layout/IconVerticalSolidList"/>
    <dgm:cxn modelId="{26109F04-302C-409A-989C-08CBD6C7EC41}" type="presParOf" srcId="{57ED32D2-DD46-4AE9-89F6-740F5253680A}" destId="{59DBD490-F962-4B06-9040-82C598E4774F}" srcOrd="2" destOrd="0" presId="urn:microsoft.com/office/officeart/2018/2/layout/IconVerticalSolidList"/>
    <dgm:cxn modelId="{686F2F82-38E1-427A-8FB3-08D790BB6058}" type="presParOf" srcId="{57ED32D2-DD46-4AE9-89F6-740F5253680A}" destId="{54CC2495-590E-49D1-90FF-1756C667DA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5144C-6FE4-4061-A798-E839FD58D7BC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9322-26BD-4684-BCAA-B8D10902C3E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CA10-F5A9-4B45-A16E-10CDBEC08EB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plot</a:t>
          </a:r>
          <a:r>
            <a:rPr lang="tr-TR" sz="1900" kern="1200" dirty="0"/>
            <a:t> 5 </a:t>
          </a:r>
          <a:r>
            <a:rPr lang="tr-TR" sz="1900" kern="1200" dirty="0" err="1"/>
            <a:t>year</a:t>
          </a:r>
          <a:r>
            <a:rPr lang="tr-TR" sz="1900" kern="1200" dirty="0"/>
            <a:t>-MHI 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96C3E9EB-2086-4F78-8CC1-FBA12869ACE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C9B7-E932-4932-9FC0-15E786BE912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CC387-89B5-4835-B1A0-7918164E7C0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 err="1"/>
            <a:t>Detect</a:t>
          </a:r>
          <a:r>
            <a:rPr lang="tr-TR" sz="1900" kern="1200" dirty="0"/>
            <a:t> </a:t>
          </a:r>
          <a:r>
            <a:rPr lang="tr-TR" sz="1900" kern="1200" dirty="0" err="1"/>
            <a:t>peaks</a:t>
          </a:r>
          <a:r>
            <a:rPr lang="tr-TR" sz="1900" kern="1200" dirty="0"/>
            <a:t> (MHI &gt; 4)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 (MHI &lt; -2)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9A7903F-3195-4EB5-B3BC-4564056CFDE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CCEF-D240-4DFF-AD3F-D904D3EA577F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E4244-0F34-48A9-B79F-2A1C05FD0B4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Apply Correlation filter</a:t>
          </a:r>
          <a:endParaRPr lang="en-US" sz="1900" kern="1200"/>
        </a:p>
      </dsp:txBody>
      <dsp:txXfrm>
        <a:off x="836323" y="1813624"/>
        <a:ext cx="9679276" cy="724089"/>
      </dsp:txXfrm>
    </dsp:sp>
    <dsp:sp modelId="{F915A808-2BF8-4B2C-BADA-85C474E3B95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2140-3AE6-4D1C-9C1D-CB02362336E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6906-E89E-40EA-B57B-185F5B5085FC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valleys</a:t>
          </a:r>
          <a:r>
            <a:rPr lang="tr-TR" sz="1900" kern="1200" dirty="0"/>
            <a:t>, </a:t>
          </a:r>
          <a:r>
            <a:rPr lang="tr-TR" sz="1900" kern="1200" dirty="0" err="1"/>
            <a:t>starting</a:t>
          </a:r>
          <a:r>
            <a:rPr lang="tr-TR" sz="1900" kern="1200" dirty="0"/>
            <a:t> </a:t>
          </a:r>
          <a:r>
            <a:rPr lang="tr-TR" sz="1900" kern="1200" dirty="0" err="1"/>
            <a:t>from</a:t>
          </a:r>
          <a:r>
            <a:rPr lang="tr-TR" sz="1900" kern="1200" dirty="0"/>
            <a:t> </a:t>
          </a:r>
          <a:r>
            <a:rPr lang="tr-TR" sz="1900" kern="1200" dirty="0" err="1"/>
            <a:t>latest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 </a:t>
          </a:r>
          <a:r>
            <a:rPr lang="tr-TR" sz="1900" kern="1200" dirty="0" err="1"/>
            <a:t>calculate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 </a:t>
          </a:r>
          <a:r>
            <a:rPr lang="tr-TR" sz="1900" kern="1200" dirty="0" err="1"/>
            <a:t>and</a:t>
          </a:r>
          <a:r>
            <a:rPr lang="tr-TR" sz="1900" kern="1200" dirty="0"/>
            <a:t> </a:t>
          </a:r>
          <a:r>
            <a:rPr lang="tr-TR" sz="1900" kern="1200" dirty="0" err="1"/>
            <a:t>enter</a:t>
          </a:r>
          <a:r>
            <a:rPr lang="tr-TR" sz="1900" kern="1200" dirty="0"/>
            <a:t> </a:t>
          </a:r>
          <a:r>
            <a:rPr lang="tr-TR" sz="1900" kern="1200" dirty="0" err="1"/>
            <a:t>that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2718736"/>
        <a:ext cx="9679276" cy="724089"/>
      </dsp:txXfrm>
    </dsp:sp>
    <dsp:sp modelId="{AB3BB3CC-6548-43AA-B1B6-4E370BCDF10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F7A4-69F8-4CE0-B9DF-12905AC3836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C2495-590E-49D1-90FF-1756C667DA9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At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first</a:t>
          </a:r>
          <a:r>
            <a:rPr lang="tr-TR" sz="1900" kern="1200" dirty="0"/>
            <a:t> </a:t>
          </a:r>
          <a:r>
            <a:rPr lang="tr-TR" sz="1900" kern="1200" dirty="0" err="1"/>
            <a:t>peak</a:t>
          </a:r>
          <a:r>
            <a:rPr lang="tr-TR" sz="1900" kern="1200" dirty="0"/>
            <a:t>, </a:t>
          </a:r>
          <a:r>
            <a:rPr lang="tr-TR" sz="1900" kern="1200" dirty="0" err="1"/>
            <a:t>sell</a:t>
          </a:r>
          <a:r>
            <a:rPr lang="tr-TR" sz="1900" kern="1200" dirty="0"/>
            <a:t> </a:t>
          </a:r>
          <a:r>
            <a:rPr lang="tr-TR" sz="1900" kern="1200" dirty="0" err="1"/>
            <a:t>the</a:t>
          </a:r>
          <a:r>
            <a:rPr lang="tr-TR" sz="1900" kern="1200" dirty="0"/>
            <a:t> </a:t>
          </a:r>
          <a:r>
            <a:rPr lang="tr-TR" sz="1900" kern="1200" dirty="0" err="1"/>
            <a:t>portfolio</a:t>
          </a:r>
          <a:r>
            <a:rPr lang="tr-TR" sz="1900" kern="1200" dirty="0"/>
            <a:t>.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4C1628-4F8F-786B-EB1E-61BA1171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7D9D4F-A219-0FBD-1353-FFF863994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234A8-220B-14DB-EE80-CC444BDF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73F516-8B1B-F126-3C1A-1FDAE7CF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1840-681A-524E-74E3-A643A003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14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7CB1C3-4640-2393-44CC-76BB3E9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2461ED-1F00-42CE-BFDC-2F6B6188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083292-E47A-6F75-1974-9639329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1B6B4F-0F51-0185-C289-079E5F86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DA2943-D581-3764-4F04-D0A3ACC1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2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D4318C-7DD0-10D2-B41E-6B43618AB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BA3759-2DBA-8734-2FDB-06A1C53A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5BA120-3C16-0C04-0076-C4666D43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F802-53E0-4A78-1075-72A17C74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044F69-0223-DA89-A2DD-14CE2943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5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40F78-6C26-D34C-76E5-B3A820D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0F1962-64F9-77EF-1081-8D62F61C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E64949-F395-D953-73E4-8566DDF8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BC9FF7-BF1E-FAD5-0AD8-19167763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7DFE53-2552-A5FD-D069-EF7B133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0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A1AAF-DD24-74A8-BC70-6E82A404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524F608-EC52-07FA-F0CD-BC3C66D7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EE6C75-EC6C-910E-775B-83E744D3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BA2CC-375F-87ED-5DE2-3B70113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2A6766-1E21-CA8F-9210-DAD69D9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62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28AE0A-6241-0A70-4B30-617C5AA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036EC-C2D0-D30E-34A7-4196D10B5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60FA725-02CD-E301-AFAD-450DC3D78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AD38E8-B625-F800-AC6E-F7AAE783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779F3-6AB0-EF81-C184-553A2CA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183ACE-0225-5DF2-B874-90B0BF0B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43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B32964-E420-3EDD-FB1E-6753594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730BB7D-EC13-958F-2E65-B7FEED43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0E14B8-C1D2-8E05-9F83-73BA824F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2F109D-9982-7345-7B25-EA47A84D9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FED29B-E1D2-AF58-9025-D4850358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151A822-32AA-0FC0-60D9-D0D57EE4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C914D9-C742-6487-BD65-8304C94D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00A50F-B189-995E-93AE-28E81A9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53A48-5535-6B1D-8A0C-4616AF71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C9C4AC2-A8C2-76A2-9EFE-6ADCC436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6BC252-2815-C871-5063-F4007BE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A0B6B8A-3A61-1F5E-C21C-E99CD38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39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D02F077-69F1-5894-CCA9-7D8FD297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9DE045-188B-4C5C-9689-DA2AC56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A482EEF-2759-514F-1342-7819869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54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917CBB-7800-0DFC-0798-F97E4FF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410436-2652-F49F-B941-8B87E8D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DA1306-4C1F-4BCE-7A05-5B0BAFA5B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DA6D1E-9A88-54D6-43D3-B530726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96DDFA-8B0F-403D-E7D2-0DED6111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4FBFFB-3207-A552-44CC-C9F933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670C9-0232-2378-FFB5-A95D488D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1CEB46-C262-B966-B738-7462CA1B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498F5B0-EDB0-7A28-17BF-F0466E2E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2865D1-D099-1175-1B29-9A6008E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17D4BB-2B42-0958-5D67-CB40CCFA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6555700-383E-D5AD-3826-BF8FEA6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94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F34E77-125B-94EC-FC06-D35DF252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795961-521C-5EA0-2770-72F6F247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E2C1A-1D53-AF2C-4574-FF9160A01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E171-47B9-407F-A091-9894B1315CD8}" type="datetimeFigureOut">
              <a:rPr lang="tr-TR" smtClean="0"/>
              <a:t>4.01.2024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278DC6-7AFC-71F6-644A-FC50CF81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8DDF3F-7591-8E6E-C914-5724BBB01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90E-9EB4-4B3D-B8D1-EFD3CD4487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327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184" r="13188" b="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8C44C64-D681-5380-E160-922DE831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0" r="-1" b="15638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MHI </a:t>
            </a:r>
            <a:r>
              <a:rPr lang="tr-TR" sz="5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Portfolios</a:t>
            </a:r>
            <a:endParaRPr lang="en-US" sz="5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Procedure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Portfolio Construction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D1852097-F194-5FD5-23BD-8E9F18192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876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>
            <a:extLst>
              <a:ext uri="{FF2B5EF4-FFF2-40B4-BE49-F238E27FC236}">
                <a16:creationId xmlns:a16="http://schemas.microsoft.com/office/drawing/2014/main" id="{98F401DD-7C1B-7717-5636-8146A39CF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02B5A8B-5791-AEB6-4D58-46447780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00" y="1414732"/>
            <a:ext cx="7305725" cy="485468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3BBB2D7-C5C5-E112-AD05-4B905C3E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4DA1AB-64AE-71E2-B3E7-F2F08EEA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80"/>
            <a:ext cx="10515600" cy="1325563"/>
          </a:xfrm>
        </p:spPr>
        <p:txBody>
          <a:bodyPr/>
          <a:lstStyle/>
          <a:p>
            <a:r>
              <a:rPr lang="tr-TR" b="1" dirty="0" err="1"/>
              <a:t>Filter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Volatility</a:t>
            </a:r>
            <a:endParaRPr lang="tr-TR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31C6B4-2032-7942-3687-C1FF043B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3" y="1295168"/>
            <a:ext cx="5281664" cy="51977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835ED3-DEA0-70DB-588F-3BCB246D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B486AB4-58AF-5185-506E-30D030B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tr-TR" sz="3800" dirty="0" err="1">
                <a:solidFill>
                  <a:schemeClr val="bg1"/>
                </a:solidFill>
              </a:rPr>
              <a:t>Our</a:t>
            </a:r>
            <a:r>
              <a:rPr lang="tr-TR" sz="3800" dirty="0">
                <a:solidFill>
                  <a:schemeClr val="bg1"/>
                </a:solidFill>
              </a:rPr>
              <a:t> </a:t>
            </a:r>
            <a:r>
              <a:rPr lang="tr-TR" sz="3800" dirty="0" err="1">
                <a:solidFill>
                  <a:schemeClr val="bg1"/>
                </a:solidFill>
              </a:rPr>
              <a:t>product</a:t>
            </a:r>
            <a:endParaRPr lang="tr-TR" sz="38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66609-FA78-C979-E239-B12D0F81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2" y="1909192"/>
            <a:ext cx="5883563" cy="3647710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AI </a:t>
            </a:r>
            <a:r>
              <a:rPr lang="tr-TR" sz="2000" dirty="0" err="1">
                <a:solidFill>
                  <a:schemeClr val="bg1"/>
                </a:solidFill>
              </a:rPr>
              <a:t>assisted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portfolio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generation</a:t>
            </a:r>
            <a:r>
              <a:rPr lang="tr-TR" sz="2000" dirty="0">
                <a:solidFill>
                  <a:schemeClr val="bg1"/>
                </a:solidFill>
              </a:rPr>
              <a:t> in Python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Entry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exit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based</a:t>
            </a:r>
            <a:r>
              <a:rPr lang="tr-TR" sz="2000" dirty="0">
                <a:solidFill>
                  <a:schemeClr val="bg1"/>
                </a:solidFill>
              </a:rPr>
              <a:t> on MHI – </a:t>
            </a:r>
            <a:r>
              <a:rPr lang="tr-TR" sz="2000" dirty="0" err="1">
                <a:solidFill>
                  <a:schemeClr val="bg1"/>
                </a:solidFill>
              </a:rPr>
              <a:t>mean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reverting</a:t>
            </a:r>
            <a:r>
              <a:rPr lang="tr-TR" sz="2000" dirty="0">
                <a:solidFill>
                  <a:schemeClr val="bg1"/>
                </a:solidFill>
              </a:rPr>
              <a:t> Market </a:t>
            </a:r>
            <a:r>
              <a:rPr lang="tr-TR" sz="2000" dirty="0" err="1">
                <a:solidFill>
                  <a:schemeClr val="bg1"/>
                </a:solidFill>
              </a:rPr>
              <a:t>Health</a:t>
            </a:r>
            <a:r>
              <a:rPr lang="tr-TR" sz="2000" dirty="0">
                <a:solidFill>
                  <a:schemeClr val="bg1"/>
                </a:solidFill>
              </a:rPr>
              <a:t> Index</a:t>
            </a: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i-</a:t>
            </a:r>
            <a:r>
              <a:rPr lang="tr-TR" sz="2000" dirty="0" err="1">
                <a:solidFill>
                  <a:schemeClr val="bg1"/>
                </a:solidFill>
              </a:rPr>
              <a:t>sharpe</a:t>
            </a:r>
            <a:r>
              <a:rPr lang="tr-TR" sz="2000" dirty="0">
                <a:solidFill>
                  <a:schemeClr val="bg1"/>
                </a:solidFill>
              </a:rPr>
              <a:t>, MDD, i-MDD, MINVAR </a:t>
            </a:r>
            <a:r>
              <a:rPr lang="tr-TR" sz="2000" dirty="0" err="1">
                <a:solidFill>
                  <a:schemeClr val="bg1"/>
                </a:solidFill>
              </a:rPr>
              <a:t>optimized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Correlation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volatility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fundamentals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KAP </a:t>
            </a:r>
            <a:r>
              <a:rPr lang="tr-TR" sz="2000" dirty="0" err="1">
                <a:solidFill>
                  <a:schemeClr val="bg1"/>
                </a:solidFill>
              </a:rPr>
              <a:t>news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filtering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r>
              <a:rPr lang="tr-TR" sz="2000" dirty="0" err="1">
                <a:solidFill>
                  <a:schemeClr val="bg1"/>
                </a:solidFill>
              </a:rPr>
              <a:t>Consolidated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returns</a:t>
            </a:r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  <a:p>
            <a:pPr lvl="1"/>
            <a:endParaRPr lang="tr-TR" sz="20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Stock numbers on a digital display">
            <a:extLst>
              <a:ext uri="{FF2B5EF4-FFF2-40B4-BE49-F238E27FC236}">
                <a16:creationId xmlns:a16="http://schemas.microsoft.com/office/drawing/2014/main" id="{279C140F-BE2D-9E02-AE5F-32D9CC72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778618"/>
            <a:ext cx="5666547" cy="33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AB4B33-7648-906F-E5CA-6CD9C3F8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613" y="1811923"/>
            <a:ext cx="4239531" cy="301564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83F0691-DBC1-67B2-AD1A-9FA1CD1419E4}"/>
              </a:ext>
            </a:extLst>
          </p:cNvPr>
          <p:cNvCxnSpPr>
            <a:cxnSpLocks/>
          </p:cNvCxnSpPr>
          <p:nvPr/>
        </p:nvCxnSpPr>
        <p:spPr>
          <a:xfrm flipV="1">
            <a:off x="4554747" y="3864634"/>
            <a:ext cx="1095555" cy="16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4D2C026E-E796-2926-EB94-C142EEDAA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77" y="1155509"/>
            <a:ext cx="3772547" cy="4552259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C105A4B-5259-97EC-815F-EF2C49376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400" y="1556786"/>
            <a:ext cx="2053823" cy="4097274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BCF9408-E054-354D-3468-461BB1A158A6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An </a:t>
            </a:r>
            <a:r>
              <a:rPr lang="tr-TR" sz="1800" dirty="0" err="1"/>
              <a:t>optimized</a:t>
            </a:r>
            <a:r>
              <a:rPr lang="tr-TR" sz="1800" dirty="0"/>
              <a:t> </a:t>
            </a:r>
            <a:r>
              <a:rPr lang="tr-TR" sz="1800" dirty="0" err="1"/>
              <a:t>portfolio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28.12.2022 – 24.12.2023</a:t>
            </a:r>
          </a:p>
        </p:txBody>
      </p:sp>
    </p:spTree>
    <p:extLst>
      <p:ext uri="{BB962C8B-B14F-4D97-AF65-F5344CB8AC3E}">
        <p14:creationId xmlns:p14="http://schemas.microsoft.com/office/powerpoint/2010/main" val="42045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8E99B72-DC1C-8620-1C1E-F5173396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7" y="1665101"/>
            <a:ext cx="8589247" cy="49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6D3B68D-B5D2-217E-2449-061392EE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46" y="164682"/>
            <a:ext cx="10756166" cy="1200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Health Index</a:t>
            </a:r>
            <a:r>
              <a:rPr lang="tr-TR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(MHI)</a:t>
            </a:r>
            <a:br>
              <a:rPr lang="tr-T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A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tr-TR" sz="3200" dirty="0" err="1">
                <a:solidFill>
                  <a:srgbClr val="FFFFFF"/>
                </a:solidFill>
              </a:rPr>
              <a:t>-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reverting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trend 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526E6F-A4E5-6D3D-5ECF-0FFAD223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grpSp>
        <p:nvGrpSpPr>
          <p:cNvPr id="53" name="Grup 52">
            <a:extLst>
              <a:ext uri="{FF2B5EF4-FFF2-40B4-BE49-F238E27FC236}">
                <a16:creationId xmlns:a16="http://schemas.microsoft.com/office/drawing/2014/main" id="{6D0A2391-88F4-A015-F9E2-4B2B90937A1E}"/>
              </a:ext>
            </a:extLst>
          </p:cNvPr>
          <p:cNvGrpSpPr/>
          <p:nvPr/>
        </p:nvGrpSpPr>
        <p:grpSpPr>
          <a:xfrm>
            <a:off x="95005" y="1859340"/>
            <a:ext cx="3855893" cy="1569660"/>
            <a:chOff x="95005" y="1942165"/>
            <a:chExt cx="3664185" cy="1569660"/>
          </a:xfrm>
        </p:grpSpPr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EC52E6F4-FA46-4967-B7E1-CB778B18BC66}"/>
                </a:ext>
              </a:extLst>
            </p:cNvPr>
            <p:cNvSpPr txBox="1"/>
            <p:nvPr/>
          </p:nvSpPr>
          <p:spPr>
            <a:xfrm>
              <a:off x="95005" y="1942165"/>
              <a:ext cx="36641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b="1" dirty="0" err="1"/>
                <a:t>Downtrend</a:t>
              </a:r>
              <a:r>
                <a:rPr lang="tr-TR" sz="1200" b="1" dirty="0"/>
                <a:t>	           	</a:t>
              </a:r>
              <a:r>
                <a:rPr lang="tr-TR" sz="1200" b="1" dirty="0" err="1"/>
                <a:t>Uptrend</a:t>
              </a:r>
              <a:endParaRPr lang="tr-TR" sz="1200" b="1" dirty="0"/>
            </a:p>
            <a:p>
              <a:endParaRPr lang="tr-TR" sz="1200" dirty="0"/>
            </a:p>
            <a:p>
              <a:r>
                <a:rPr lang="tr-TR" sz="1200" dirty="0"/>
                <a:t>		PREV UPTREND 	</a:t>
              </a:r>
            </a:p>
            <a:p>
              <a:r>
                <a:rPr lang="tr-TR" sz="1200" dirty="0"/>
                <a:t>23.08.2021 – 21.09.2022 	21.09.2021 – 16.12.2021 (I)</a:t>
              </a:r>
            </a:p>
            <a:p>
              <a:r>
                <a:rPr lang="tr-TR" sz="1200" dirty="0"/>
                <a:t>16.12.2021 – 24.02.2022 	24.02.2022 – 07.06.2022 (II)</a:t>
              </a:r>
            </a:p>
            <a:p>
              <a:r>
                <a:rPr lang="tr-TR" sz="1200" dirty="0"/>
                <a:t>07.06.2022 – 16.08.2022	16.08.2022 – 27.12.2022 (III)</a:t>
              </a:r>
            </a:p>
            <a:p>
              <a:r>
                <a:rPr lang="tr-TR" sz="1200" dirty="0"/>
                <a:t>27.12.2022 – 09.05.2023	09.05.2023 – 11.09.2023 (IV)</a:t>
              </a:r>
            </a:p>
            <a:p>
              <a:r>
                <a:rPr lang="tr-TR" sz="1200" dirty="0"/>
                <a:t>11.09.2023 – 26.11.2023 	NEXT UPTREND</a:t>
              </a:r>
            </a:p>
          </p:txBody>
        </p:sp>
        <p:sp>
          <p:nvSpPr>
            <p:cNvPr id="50" name="Ok: Aşağı 49">
              <a:extLst>
                <a:ext uri="{FF2B5EF4-FFF2-40B4-BE49-F238E27FC236}">
                  <a16:creationId xmlns:a16="http://schemas.microsoft.com/office/drawing/2014/main" id="{5C63512D-03EF-009E-D95F-5539EAB11875}"/>
                </a:ext>
              </a:extLst>
            </p:cNvPr>
            <p:cNvSpPr/>
            <p:nvPr/>
          </p:nvSpPr>
          <p:spPr>
            <a:xfrm>
              <a:off x="966929" y="1942165"/>
              <a:ext cx="155276" cy="28249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1" name="Ok: Aşağı 50">
              <a:extLst>
                <a:ext uri="{FF2B5EF4-FFF2-40B4-BE49-F238E27FC236}">
                  <a16:creationId xmlns:a16="http://schemas.microsoft.com/office/drawing/2014/main" id="{A7E286C3-BF39-7F9B-2EED-90976010DFD7}"/>
                </a:ext>
              </a:extLst>
            </p:cNvPr>
            <p:cNvSpPr/>
            <p:nvPr/>
          </p:nvSpPr>
          <p:spPr>
            <a:xfrm rot="10800000">
              <a:off x="2623303" y="1942165"/>
              <a:ext cx="155276" cy="282497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8E769BF-5B1D-F018-3FE5-7369A8B75CAC}"/>
              </a:ext>
            </a:extLst>
          </p:cNvPr>
          <p:cNvSpPr txBox="1"/>
          <p:nvPr/>
        </p:nvSpPr>
        <p:spPr>
          <a:xfrm>
            <a:off x="2954953" y="6201793"/>
            <a:ext cx="1228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Last</a:t>
            </a:r>
            <a:r>
              <a:rPr lang="tr-TR" sz="1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5 </a:t>
            </a:r>
            <a:r>
              <a:rPr lang="tr-TR" sz="12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years</a:t>
            </a:r>
            <a:r>
              <a:rPr lang="tr-TR" sz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&gt;&gt;</a:t>
            </a:r>
            <a:endParaRPr lang="tr-TR" sz="1200" dirty="0">
              <a:solidFill>
                <a:srgbClr val="FF0000"/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6FECC036-5B9F-86FC-EFE7-325F4036195C}"/>
              </a:ext>
            </a:extLst>
          </p:cNvPr>
          <p:cNvGrpSpPr/>
          <p:nvPr/>
        </p:nvGrpSpPr>
        <p:grpSpPr>
          <a:xfrm>
            <a:off x="4183811" y="1859339"/>
            <a:ext cx="7773440" cy="4611227"/>
            <a:chOff x="3836524" y="1753460"/>
            <a:chExt cx="8006353" cy="4855608"/>
          </a:xfrm>
        </p:grpSpPr>
        <p:grpSp>
          <p:nvGrpSpPr>
            <p:cNvPr id="52" name="Grup 51">
              <a:extLst>
                <a:ext uri="{FF2B5EF4-FFF2-40B4-BE49-F238E27FC236}">
                  <a16:creationId xmlns:a16="http://schemas.microsoft.com/office/drawing/2014/main" id="{9C87116A-3508-734E-8085-C3EF8BC06114}"/>
                </a:ext>
              </a:extLst>
            </p:cNvPr>
            <p:cNvGrpSpPr/>
            <p:nvPr/>
          </p:nvGrpSpPr>
          <p:grpSpPr>
            <a:xfrm>
              <a:off x="3836524" y="1788839"/>
              <a:ext cx="8006353" cy="4820229"/>
              <a:chOff x="3759190" y="1997673"/>
              <a:chExt cx="7177169" cy="4150721"/>
            </a:xfrm>
          </p:grpSpPr>
          <p:pic>
            <p:nvPicPr>
              <p:cNvPr id="48" name="Resim 47">
                <a:extLst>
                  <a:ext uri="{FF2B5EF4-FFF2-40B4-BE49-F238E27FC236}">
                    <a16:creationId xmlns:a16="http://schemas.microsoft.com/office/drawing/2014/main" id="{D904A0A8-4261-7AE5-A581-08E395C2D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9190" y="1997673"/>
                <a:ext cx="7177169" cy="4150721"/>
              </a:xfrm>
              <a:prstGeom prst="rect">
                <a:avLst/>
              </a:prstGeom>
            </p:spPr>
          </p:pic>
          <p:sp>
            <p:nvSpPr>
              <p:cNvPr id="32" name="Ok: Aşağı 31">
                <a:extLst>
                  <a:ext uri="{FF2B5EF4-FFF2-40B4-BE49-F238E27FC236}">
                    <a16:creationId xmlns:a16="http://schemas.microsoft.com/office/drawing/2014/main" id="{97F252EF-CEBD-51AB-05C8-960CE72849A3}"/>
                  </a:ext>
                </a:extLst>
              </p:cNvPr>
              <p:cNvSpPr/>
              <p:nvPr/>
            </p:nvSpPr>
            <p:spPr>
              <a:xfrm>
                <a:off x="10130163" y="2924388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2" name="Ok: Aşağı 41">
                <a:extLst>
                  <a:ext uri="{FF2B5EF4-FFF2-40B4-BE49-F238E27FC236}">
                    <a16:creationId xmlns:a16="http://schemas.microsoft.com/office/drawing/2014/main" id="{0CE5DA23-12FE-4A23-2930-EDD35D8601B1}"/>
                  </a:ext>
                </a:extLst>
              </p:cNvPr>
              <p:cNvSpPr/>
              <p:nvPr/>
            </p:nvSpPr>
            <p:spPr>
              <a:xfrm>
                <a:off x="8501452" y="2730212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3" name="Ok: Aşağı 42">
                <a:extLst>
                  <a:ext uri="{FF2B5EF4-FFF2-40B4-BE49-F238E27FC236}">
                    <a16:creationId xmlns:a16="http://schemas.microsoft.com/office/drawing/2014/main" id="{90C53E39-EF54-6476-678D-181C1CB0709F}"/>
                  </a:ext>
                </a:extLst>
              </p:cNvPr>
              <p:cNvSpPr/>
              <p:nvPr/>
            </p:nvSpPr>
            <p:spPr>
              <a:xfrm>
                <a:off x="7829895" y="2715213"/>
                <a:ext cx="155276" cy="282497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4" name="Ok: Aşağı 43">
                <a:extLst>
                  <a:ext uri="{FF2B5EF4-FFF2-40B4-BE49-F238E27FC236}">
                    <a16:creationId xmlns:a16="http://schemas.microsoft.com/office/drawing/2014/main" id="{926763B3-756A-95AF-E2E0-F0269142AF5D}"/>
                  </a:ext>
                </a:extLst>
              </p:cNvPr>
              <p:cNvSpPr/>
              <p:nvPr/>
            </p:nvSpPr>
            <p:spPr>
              <a:xfrm rot="10800000">
                <a:off x="8787034" y="4586246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k: Aşağı 44">
                <a:extLst>
                  <a:ext uri="{FF2B5EF4-FFF2-40B4-BE49-F238E27FC236}">
                    <a16:creationId xmlns:a16="http://schemas.microsoft.com/office/drawing/2014/main" id="{F182F84B-9764-552C-317A-FDE37A8B01BA}"/>
                  </a:ext>
                </a:extLst>
              </p:cNvPr>
              <p:cNvSpPr/>
              <p:nvPr/>
            </p:nvSpPr>
            <p:spPr>
              <a:xfrm rot="10800000">
                <a:off x="8105440" y="4444997"/>
                <a:ext cx="155276" cy="282497"/>
              </a:xfrm>
              <a:prstGeom prst="downArrow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" name="Ok: Aşağı 2">
              <a:extLst>
                <a:ext uri="{FF2B5EF4-FFF2-40B4-BE49-F238E27FC236}">
                  <a16:creationId xmlns:a16="http://schemas.microsoft.com/office/drawing/2014/main" id="{CE7BA588-4275-53D0-4944-6FFEF2CD23E3}"/>
                </a:ext>
              </a:extLst>
            </p:cNvPr>
            <p:cNvSpPr/>
            <p:nvPr/>
          </p:nvSpPr>
          <p:spPr>
            <a:xfrm rot="10800000">
              <a:off x="8091153" y="6150617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" name="Ok: Aşağı 3">
              <a:extLst>
                <a:ext uri="{FF2B5EF4-FFF2-40B4-BE49-F238E27FC236}">
                  <a16:creationId xmlns:a16="http://schemas.microsoft.com/office/drawing/2014/main" id="{17104851-14D8-7478-675B-EC36F78D8B90}"/>
                </a:ext>
              </a:extLst>
            </p:cNvPr>
            <p:cNvSpPr/>
            <p:nvPr/>
          </p:nvSpPr>
          <p:spPr>
            <a:xfrm>
              <a:off x="7917937" y="4095092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" name="Ok: Aşağı 4">
              <a:extLst>
                <a:ext uri="{FF2B5EF4-FFF2-40B4-BE49-F238E27FC236}">
                  <a16:creationId xmlns:a16="http://schemas.microsoft.com/office/drawing/2014/main" id="{87763F00-153A-E85B-1544-695D0C35A859}"/>
                </a:ext>
              </a:extLst>
            </p:cNvPr>
            <p:cNvSpPr/>
            <p:nvPr/>
          </p:nvSpPr>
          <p:spPr>
            <a:xfrm rot="10800000">
              <a:off x="10410116" y="5513404"/>
              <a:ext cx="173215" cy="328064"/>
            </a:xfrm>
            <a:prstGeom prst="down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k: Aşağı 5">
              <a:extLst>
                <a:ext uri="{FF2B5EF4-FFF2-40B4-BE49-F238E27FC236}">
                  <a16:creationId xmlns:a16="http://schemas.microsoft.com/office/drawing/2014/main" id="{63DEA589-2C71-4160-A49E-1C46DC1DAD9E}"/>
                </a:ext>
              </a:extLst>
            </p:cNvPr>
            <p:cNvSpPr/>
            <p:nvPr/>
          </p:nvSpPr>
          <p:spPr>
            <a:xfrm>
              <a:off x="9885449" y="1753460"/>
              <a:ext cx="173215" cy="328064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1" name="Elmas 10">
            <a:extLst>
              <a:ext uri="{FF2B5EF4-FFF2-40B4-BE49-F238E27FC236}">
                <a16:creationId xmlns:a16="http://schemas.microsoft.com/office/drawing/2014/main" id="{48ED7972-F59B-65D3-B85B-C59BC5116453}"/>
              </a:ext>
            </a:extLst>
          </p:cNvPr>
          <p:cNvSpPr/>
          <p:nvPr/>
        </p:nvSpPr>
        <p:spPr>
          <a:xfrm>
            <a:off x="11483857" y="5902036"/>
            <a:ext cx="173216" cy="2216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C3B6A554-0C52-69A9-664E-D6CAF0686DB9}"/>
              </a:ext>
            </a:extLst>
          </p:cNvPr>
          <p:cNvCxnSpPr>
            <a:cxnSpLocks/>
          </p:cNvCxnSpPr>
          <p:nvPr/>
        </p:nvCxnSpPr>
        <p:spPr>
          <a:xfrm>
            <a:off x="8676794" y="5781266"/>
            <a:ext cx="2893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906354C-1B3A-6E30-1213-00EB22CE1611}"/>
              </a:ext>
            </a:extLst>
          </p:cNvPr>
          <p:cNvSpPr txBox="1"/>
          <p:nvPr/>
        </p:nvSpPr>
        <p:spPr>
          <a:xfrm>
            <a:off x="7377504" y="159830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MHI on BIST30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EF789D1-1EAD-8814-B9B0-7AB7E4ED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49" y="4420118"/>
            <a:ext cx="3717501" cy="1703591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734D69C-EE45-CBD9-1F10-3A2FFF4B409D}"/>
              </a:ext>
            </a:extLst>
          </p:cNvPr>
          <p:cNvSpPr txBox="1"/>
          <p:nvPr/>
        </p:nvSpPr>
        <p:spPr>
          <a:xfrm>
            <a:off x="126844" y="4083118"/>
            <a:ext cx="209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BIST100 – </a:t>
            </a:r>
            <a:r>
              <a:rPr lang="tr-TR" dirty="0" err="1"/>
              <a:t>last</a:t>
            </a:r>
            <a:r>
              <a:rPr lang="tr-TR" dirty="0"/>
              <a:t> 1 </a:t>
            </a:r>
            <a:r>
              <a:rPr lang="tr-TR" dirty="0" err="1"/>
              <a:t>year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829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MDD                              i-MDD  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883368" y="5060980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%91.3</a:t>
            </a:r>
          </a:p>
          <a:p>
            <a:r>
              <a:rPr lang="tr-TR" sz="1200" dirty="0"/>
              <a:t>SR: 7.6</a:t>
            </a:r>
          </a:p>
          <a:p>
            <a:r>
              <a:rPr lang="tr-TR" sz="1200" dirty="0"/>
              <a:t>MDD: %5.93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262690" y="5823438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%75.8</a:t>
            </a:r>
          </a:p>
          <a:p>
            <a:r>
              <a:rPr lang="tr-TR" sz="1200" dirty="0"/>
              <a:t>SR: 10.48</a:t>
            </a:r>
          </a:p>
          <a:p>
            <a:r>
              <a:rPr lang="tr-TR" sz="1200" dirty="0"/>
              <a:t>MDD: %4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82919" y="5059577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%83.9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%6.7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2007" y="6041655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%63.1</a:t>
            </a:r>
          </a:p>
          <a:p>
            <a:r>
              <a:rPr lang="tr-TR" sz="1200" dirty="0"/>
              <a:t>SR: 8.61</a:t>
            </a:r>
          </a:p>
          <a:p>
            <a:r>
              <a:rPr lang="tr-TR" sz="1200" dirty="0"/>
              <a:t>MDD: %2.53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23341" y="61944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%71.1</a:t>
            </a:r>
          </a:p>
          <a:p>
            <a:r>
              <a:rPr lang="tr-TR" sz="1200" dirty="0"/>
              <a:t>SR: 10.91</a:t>
            </a:r>
          </a:p>
          <a:p>
            <a:r>
              <a:rPr lang="tr-TR" sz="1200" dirty="0"/>
              <a:t>MDD: %2.82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21.09.2021 – 16.12.2021 (I)</a:t>
            </a:r>
          </a:p>
        </p:txBody>
      </p:sp>
      <p:pic>
        <p:nvPicPr>
          <p:cNvPr id="41" name="Resim 40">
            <a:extLst>
              <a:ext uri="{FF2B5EF4-FFF2-40B4-BE49-F238E27FC236}">
                <a16:creationId xmlns:a16="http://schemas.microsoft.com/office/drawing/2014/main" id="{E22C910B-ED18-0732-3A9E-FE8AD773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16" y="613477"/>
            <a:ext cx="802543" cy="2470002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CDE2EB2A-3A96-623C-E08F-7D079338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51" y="3119194"/>
            <a:ext cx="2175408" cy="1080948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AB5848DC-638B-BD8A-A8D5-3AE37A369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430" y="4218576"/>
            <a:ext cx="2175359" cy="1804884"/>
          </a:xfrm>
          <a:prstGeom prst="rect">
            <a:avLst/>
          </a:prstGeom>
        </p:spPr>
      </p:pic>
      <p:pic>
        <p:nvPicPr>
          <p:cNvPr id="47" name="Resim 46">
            <a:extLst>
              <a:ext uri="{FF2B5EF4-FFF2-40B4-BE49-F238E27FC236}">
                <a16:creationId xmlns:a16="http://schemas.microsoft.com/office/drawing/2014/main" id="{FE55DEED-B7E5-D071-633A-DD6799D9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02" y="3319049"/>
            <a:ext cx="2175359" cy="1721773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4C283BA0-7D63-242C-2170-F06751E2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02" y="2939160"/>
            <a:ext cx="2175359" cy="337214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7577E9CC-8E86-4F90-D259-85E99F0F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787" y="616883"/>
            <a:ext cx="796374" cy="2295432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54DA090A-34A4-3330-EA27-4DB949E6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817" y="3897308"/>
            <a:ext cx="2181529" cy="181000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08F8D46F-7998-A803-C0E6-569B37BEF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6817" y="2914912"/>
            <a:ext cx="2175360" cy="939360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303552B6-2F79-F7A9-B8DE-565A572C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634" y="543792"/>
            <a:ext cx="802543" cy="2336468"/>
          </a:xfrm>
          <a:prstGeom prst="rect">
            <a:avLst/>
          </a:prstGeom>
        </p:spPr>
      </p:pic>
      <p:pic>
        <p:nvPicPr>
          <p:cNvPr id="69" name="Resim 68">
            <a:extLst>
              <a:ext uri="{FF2B5EF4-FFF2-40B4-BE49-F238E27FC236}">
                <a16:creationId xmlns:a16="http://schemas.microsoft.com/office/drawing/2014/main" id="{2CA9CF93-58FB-9CEB-E4E8-21FF93C089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5528" y="616883"/>
            <a:ext cx="802544" cy="2371698"/>
          </a:xfrm>
          <a:prstGeom prst="rect">
            <a:avLst/>
          </a:prstGeom>
        </p:spPr>
      </p:pic>
      <p:pic>
        <p:nvPicPr>
          <p:cNvPr id="65" name="Resim 64">
            <a:extLst>
              <a:ext uri="{FF2B5EF4-FFF2-40B4-BE49-F238E27FC236}">
                <a16:creationId xmlns:a16="http://schemas.microsoft.com/office/drawing/2014/main" id="{D32671FC-0550-5F3D-7781-235F033E9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6026" y="2195986"/>
            <a:ext cx="2175359" cy="2363353"/>
          </a:xfrm>
          <a:prstGeom prst="rect">
            <a:avLst/>
          </a:prstGeom>
        </p:spPr>
      </p:pic>
      <p:pic>
        <p:nvPicPr>
          <p:cNvPr id="67" name="Resim 66">
            <a:extLst>
              <a:ext uri="{FF2B5EF4-FFF2-40B4-BE49-F238E27FC236}">
                <a16:creationId xmlns:a16="http://schemas.microsoft.com/office/drawing/2014/main" id="{7988C3DF-EA40-CCF5-E093-3BE88191D9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0187" y="4254968"/>
            <a:ext cx="2171198" cy="1926556"/>
          </a:xfrm>
          <a:prstGeom prst="rect">
            <a:avLst/>
          </a:prstGeom>
        </p:spPr>
      </p:pic>
      <p:pic>
        <p:nvPicPr>
          <p:cNvPr id="71" name="Resim 70">
            <a:extLst>
              <a:ext uri="{FF2B5EF4-FFF2-40B4-BE49-F238E27FC236}">
                <a16:creationId xmlns:a16="http://schemas.microsoft.com/office/drawing/2014/main" id="{B31DA4C4-71C1-8E51-7BFD-E7A45599FD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07530" y="3197249"/>
            <a:ext cx="2219635" cy="1829055"/>
          </a:xfrm>
          <a:prstGeom prst="rect">
            <a:avLst/>
          </a:prstGeom>
        </p:spPr>
      </p:pic>
      <p:pic>
        <p:nvPicPr>
          <p:cNvPr id="73" name="Resim 72">
            <a:extLst>
              <a:ext uri="{FF2B5EF4-FFF2-40B4-BE49-F238E27FC236}">
                <a16:creationId xmlns:a16="http://schemas.microsoft.com/office/drawing/2014/main" id="{D476D0C7-7048-6D86-64D0-1CB8ECAC6F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7530" y="2932540"/>
            <a:ext cx="2219635" cy="239272"/>
          </a:xfrm>
          <a:prstGeom prst="rect">
            <a:avLst/>
          </a:prstGeom>
        </p:spPr>
      </p:pic>
      <p:pic>
        <p:nvPicPr>
          <p:cNvPr id="75" name="Resim 74">
            <a:extLst>
              <a:ext uri="{FF2B5EF4-FFF2-40B4-BE49-F238E27FC236}">
                <a16:creationId xmlns:a16="http://schemas.microsoft.com/office/drawing/2014/main" id="{4E176007-A85B-ACEC-3BA0-8665F60153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932" y="613477"/>
            <a:ext cx="734889" cy="2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7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621676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MDD                                  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753505" y="5337974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%99</a:t>
            </a:r>
          </a:p>
          <a:p>
            <a:r>
              <a:rPr lang="tr-TR" sz="1200" dirty="0"/>
              <a:t>SR: 5.99</a:t>
            </a:r>
          </a:p>
          <a:p>
            <a:r>
              <a:rPr lang="tr-TR" sz="1200" dirty="0"/>
              <a:t>MDD: %10.0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166091" y="5836608"/>
            <a:ext cx="13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%52.5</a:t>
            </a:r>
          </a:p>
          <a:p>
            <a:r>
              <a:rPr lang="tr-TR" sz="1200" dirty="0"/>
              <a:t>SR: 6.76</a:t>
            </a:r>
          </a:p>
          <a:p>
            <a:r>
              <a:rPr lang="tr-TR" sz="1200" dirty="0"/>
              <a:t>MDD: %4.0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111816" y="5409775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%15.93</a:t>
            </a:r>
          </a:p>
          <a:p>
            <a:r>
              <a:rPr lang="tr-TR" sz="1200" dirty="0"/>
              <a:t>SR: 1.67</a:t>
            </a:r>
          </a:p>
          <a:p>
            <a:r>
              <a:rPr lang="tr-TR" sz="1200" dirty="0"/>
              <a:t>MDD: %16.58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398745" y="5818770"/>
            <a:ext cx="123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%51.7</a:t>
            </a:r>
          </a:p>
          <a:p>
            <a:r>
              <a:rPr lang="tr-TR" sz="1200" dirty="0"/>
              <a:t>SR: 5.73</a:t>
            </a:r>
          </a:p>
          <a:p>
            <a:r>
              <a:rPr lang="tr-TR" sz="1200" dirty="0"/>
              <a:t>MDD: %7.68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745393" y="5564115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%89.6</a:t>
            </a:r>
          </a:p>
          <a:p>
            <a:r>
              <a:rPr lang="tr-TR" sz="1200" dirty="0"/>
              <a:t>SR: 6.49</a:t>
            </a:r>
          </a:p>
          <a:p>
            <a:r>
              <a:rPr lang="tr-TR" sz="1200" dirty="0"/>
              <a:t>MDD: %7.40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98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rgbClr val="FFFF00"/>
                </a:solidFill>
              </a:rPr>
              <a:t>24.02.2022 – 07.06.2022 (II)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1845888B-E50E-1446-23DB-E1D5B9AB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2" y="3489172"/>
            <a:ext cx="2175360" cy="1776387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FB3C673-C79A-0755-F331-193F601A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31" y="3191458"/>
            <a:ext cx="2175360" cy="255630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EE4E53CB-FC23-9974-0D73-9F5EF85A3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8" y="632863"/>
            <a:ext cx="835303" cy="2522870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712CC0AA-7791-38CC-0109-62DA1A8B1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637" y="3191458"/>
            <a:ext cx="2175408" cy="76976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34FC4579-9A82-99AE-0E2E-F39AC98D5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451" y="628248"/>
            <a:ext cx="802544" cy="252287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CBBAE737-17ED-EF7C-7136-486FBA0744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636" y="4003662"/>
            <a:ext cx="2175359" cy="18257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5E03F18-FC1D-E70D-C593-896B5E1C3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385" y="3191458"/>
            <a:ext cx="2175359" cy="5110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2660F17-F132-0412-83EE-9337BB65B0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6385" y="3745155"/>
            <a:ext cx="2180538" cy="177638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7C1585A-DEEF-3558-CF92-909275EF16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2759" y="599680"/>
            <a:ext cx="808986" cy="25560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F928D89-DA51-C5A3-F7E6-7B1EBBEA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3803" y="599680"/>
            <a:ext cx="850479" cy="255143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6806AE4-F952-A8BE-699B-BCD07EBB09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8922" y="3464200"/>
            <a:ext cx="2175359" cy="19059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80DD1C7C-4D41-9263-0D2D-68070B105E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8922" y="3190759"/>
            <a:ext cx="2175359" cy="23380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39082AC0-0056-29FA-DC6C-8B7BEB8884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4013" y="599680"/>
            <a:ext cx="850479" cy="244461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71E2344-8E86-DA52-B40E-CE4AF96B70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62173" y="3084295"/>
            <a:ext cx="2172319" cy="801043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D6399E69-0E2C-20D9-7316-7BDD8BC8FA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62173" y="3921316"/>
            <a:ext cx="216247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2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EE49DAA7-5989-86CD-D23F-3B5512C9B12C}"/>
              </a:ext>
            </a:extLst>
          </p:cNvPr>
          <p:cNvSpPr txBox="1"/>
          <p:nvPr/>
        </p:nvSpPr>
        <p:spPr>
          <a:xfrm>
            <a:off x="727300" y="599010"/>
            <a:ext cx="1197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    MDD                        </a:t>
            </a:r>
            <a:r>
              <a:rPr lang="tr-TR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i-MDD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584292" y="6194416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%120</a:t>
            </a:r>
          </a:p>
          <a:p>
            <a:r>
              <a:rPr lang="tr-TR" sz="1200" dirty="0"/>
              <a:t>SR: 5.66</a:t>
            </a:r>
          </a:p>
          <a:p>
            <a:r>
              <a:rPr lang="tr-TR" sz="1200" dirty="0"/>
              <a:t>MDD: %7.2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2863225" y="6203042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%97.4</a:t>
            </a:r>
          </a:p>
          <a:p>
            <a:r>
              <a:rPr lang="tr-TR" sz="1200" dirty="0"/>
              <a:t>SR: 4.32</a:t>
            </a:r>
          </a:p>
          <a:p>
            <a:r>
              <a:rPr lang="tr-TR" sz="1200" dirty="0"/>
              <a:t>MDD: %17.4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8098931" y="5423963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%73.7</a:t>
            </a:r>
          </a:p>
          <a:p>
            <a:r>
              <a:rPr lang="tr-TR" sz="1200" dirty="0"/>
              <a:t>SR: 2.76</a:t>
            </a:r>
          </a:p>
          <a:p>
            <a:r>
              <a:rPr lang="tr-TR" sz="1200" dirty="0"/>
              <a:t>MDD: %22.2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8839696" y="6158240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%95.5</a:t>
            </a:r>
          </a:p>
          <a:p>
            <a:r>
              <a:rPr lang="tr-TR" sz="1200" dirty="0"/>
              <a:t>SR: 5.96</a:t>
            </a:r>
          </a:p>
          <a:p>
            <a:r>
              <a:rPr lang="tr-TR" sz="1200" dirty="0"/>
              <a:t>MDD: %12.0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141905" y="6211669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%78.7</a:t>
            </a:r>
          </a:p>
          <a:p>
            <a:r>
              <a:rPr lang="tr-TR" sz="1200" dirty="0"/>
              <a:t>SR: 4.64</a:t>
            </a:r>
          </a:p>
          <a:p>
            <a:r>
              <a:rPr lang="tr-TR" sz="1200" dirty="0"/>
              <a:t>MDD: %9.9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-4" y="-164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16.08.2022 – 27.12.2022 (III)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50E20B-C4F7-1075-8100-6F992849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68" y="4324434"/>
            <a:ext cx="2233870" cy="188723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F744EF9-6D3A-7B68-F063-D6C4BC7D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68" y="3170026"/>
            <a:ext cx="2233871" cy="110415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3C0D0BE8-64A8-F3EC-3642-8CDA0B9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06" y="599014"/>
            <a:ext cx="848132" cy="2522870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6A5AFD73-6724-4B02-3CC6-7D82B7E3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96" y="3170026"/>
            <a:ext cx="2237788" cy="952468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D45A89E-4064-DC8E-15E9-3E9B2F8C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97" y="4229638"/>
            <a:ext cx="2238687" cy="18576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AE921070-9896-C497-9211-1EF14B932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595" y="607637"/>
            <a:ext cx="966189" cy="253150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90C145F-5857-4A69-3A6B-DEB71E3A7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2136" y="607637"/>
            <a:ext cx="987213" cy="25228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77B7BB-4BE5-4CE6-770A-5A035A066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066" y="3170834"/>
            <a:ext cx="2191379" cy="8048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5C16FA-7B08-4D50-F406-79BAA2C9B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8065" y="4030928"/>
            <a:ext cx="2193755" cy="197925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4AB1466-8932-3877-48ED-498221D3C2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042" y="607641"/>
            <a:ext cx="909407" cy="252287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F9B1712-EC88-4BF6-48AD-8669630924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148" y="3569568"/>
            <a:ext cx="2210108" cy="1829055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68D41DA-F48F-530C-F56B-48241ED968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2148" y="3176655"/>
            <a:ext cx="2210108" cy="31113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96526C8D-C1EC-9606-49A2-97F7F8BB4C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2079" y="599014"/>
            <a:ext cx="1009148" cy="252287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D4CB600F-2F0A-E2C9-5AD2-3A0C5993E1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27376" y="3168909"/>
            <a:ext cx="2178461" cy="1748148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1DC53407-BA12-B012-F575-C1723DF3E7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5367" y="4950176"/>
            <a:ext cx="2162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23BC13-98E5-DA92-E4E4-5EF301E2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47" y="3891961"/>
            <a:ext cx="2175360" cy="19012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864B699-E7A5-EE97-D44F-24B78F389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46" y="570315"/>
            <a:ext cx="1026770" cy="27717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F55DFD5-511E-BC73-9F4C-2D83282F8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2" y="579638"/>
            <a:ext cx="1151850" cy="27662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1591068-DF10-B888-611A-2F570A86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10" y="3652347"/>
            <a:ext cx="2177839" cy="165969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86AC80F2-A946-416A-4230-C8A8C93B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561" y="3372774"/>
            <a:ext cx="2177839" cy="25380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ACF7AB60-25EF-B65A-AFB4-8F5F0FA9C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122" y="3363137"/>
            <a:ext cx="2175360" cy="502361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330C24BD-19A3-388B-5350-AA2D03C3E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443" y="3361736"/>
            <a:ext cx="2177839" cy="1029690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60F759D3-4601-C4C1-85A5-71AFECBD2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0443" y="4419438"/>
            <a:ext cx="2177839" cy="1814866"/>
          </a:xfrm>
          <a:prstGeom prst="rect">
            <a:avLst/>
          </a:prstGeom>
        </p:spPr>
      </p:pic>
      <p:pic>
        <p:nvPicPr>
          <p:cNvPr id="27" name="Resim 26">
            <a:extLst>
              <a:ext uri="{FF2B5EF4-FFF2-40B4-BE49-F238E27FC236}">
                <a16:creationId xmlns:a16="http://schemas.microsoft.com/office/drawing/2014/main" id="{9048E77C-C09B-ABB8-E20F-7C18FADBA6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719" y="545172"/>
            <a:ext cx="976583" cy="2771771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BCD6CEA5-ADEE-F5E6-44DF-467E709BD4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63750" y="3372828"/>
            <a:ext cx="2177172" cy="277568"/>
          </a:xfrm>
          <a:prstGeom prst="rect">
            <a:avLst/>
          </a:prstGeom>
        </p:spPr>
      </p:pic>
      <p:pic>
        <p:nvPicPr>
          <p:cNvPr id="33" name="Resim 32">
            <a:extLst>
              <a:ext uri="{FF2B5EF4-FFF2-40B4-BE49-F238E27FC236}">
                <a16:creationId xmlns:a16="http://schemas.microsoft.com/office/drawing/2014/main" id="{183CF7B9-48BB-D3F8-8A35-74B6450163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750" y="3675167"/>
            <a:ext cx="2177172" cy="185195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A5A803B-CCCF-9EC1-55A7-3CE6CB3374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4221" y="511835"/>
            <a:ext cx="1026701" cy="2725251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55D9256D-581A-E727-B42D-EE89CA56BD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832" y="3888976"/>
            <a:ext cx="2177172" cy="1946540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D9528245-12FA-022F-EDD0-F25C0F807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9832" y="3372774"/>
            <a:ext cx="2177172" cy="484301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27DBE9EB-6205-A6C7-1829-96BBCC2BA1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8019" y="570315"/>
            <a:ext cx="888985" cy="2608292"/>
          </a:xfrm>
          <a:prstGeom prst="rect">
            <a:avLst/>
          </a:prstGeom>
        </p:spPr>
      </p:pic>
      <p:sp>
        <p:nvSpPr>
          <p:cNvPr id="51" name="Metin kutusu 50">
            <a:extLst>
              <a:ext uri="{FF2B5EF4-FFF2-40B4-BE49-F238E27FC236}">
                <a16:creationId xmlns:a16="http://schemas.microsoft.com/office/drawing/2014/main" id="{A70B95CD-8DAF-9678-5271-CC7419A3BC45}"/>
              </a:ext>
            </a:extLst>
          </p:cNvPr>
          <p:cNvSpPr txBox="1"/>
          <p:nvPr/>
        </p:nvSpPr>
        <p:spPr>
          <a:xfrm>
            <a:off x="1170021" y="5407462"/>
            <a:ext cx="161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%56.6</a:t>
            </a:r>
          </a:p>
          <a:p>
            <a:r>
              <a:rPr lang="tr-TR" sz="1200" dirty="0"/>
              <a:t>SR: 2.75</a:t>
            </a:r>
          </a:p>
          <a:p>
            <a:r>
              <a:rPr lang="tr-TR" sz="1200" dirty="0"/>
              <a:t>MDD: %13.7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CB66451-38B6-8CD7-C133-BF6BD30A2B00}"/>
              </a:ext>
            </a:extLst>
          </p:cNvPr>
          <p:cNvSpPr txBox="1"/>
          <p:nvPr/>
        </p:nvSpPr>
        <p:spPr>
          <a:xfrm>
            <a:off x="3390192" y="5921776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%80.4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%16.1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62C3CF7E-303C-27BA-05F6-76E1DF411575}"/>
              </a:ext>
            </a:extLst>
          </p:cNvPr>
          <p:cNvSpPr txBox="1"/>
          <p:nvPr/>
        </p:nvSpPr>
        <p:spPr>
          <a:xfrm>
            <a:off x="7957181" y="5634349"/>
            <a:ext cx="164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%65.6</a:t>
            </a:r>
          </a:p>
          <a:p>
            <a:r>
              <a:rPr lang="tr-TR" sz="1200" dirty="0"/>
              <a:t>SR: 3.39</a:t>
            </a:r>
          </a:p>
          <a:p>
            <a:r>
              <a:rPr lang="tr-TR" sz="1200" dirty="0"/>
              <a:t>MDD: %11.4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F94EBC21-360D-D5EE-A7D2-3531F334D746}"/>
              </a:ext>
            </a:extLst>
          </p:cNvPr>
          <p:cNvSpPr txBox="1"/>
          <p:nvPr/>
        </p:nvSpPr>
        <p:spPr>
          <a:xfrm>
            <a:off x="10439902" y="5971197"/>
            <a:ext cx="217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%64.3</a:t>
            </a:r>
          </a:p>
          <a:p>
            <a:r>
              <a:rPr lang="tr-TR" sz="1200" dirty="0"/>
              <a:t>SR: 3.96</a:t>
            </a:r>
          </a:p>
          <a:p>
            <a:r>
              <a:rPr lang="tr-TR" sz="1200" dirty="0"/>
              <a:t>MDD: %17.8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3099ABFA-9BB9-91D3-8ACA-943BBF77E4C4}"/>
              </a:ext>
            </a:extLst>
          </p:cNvPr>
          <p:cNvSpPr txBox="1"/>
          <p:nvPr/>
        </p:nvSpPr>
        <p:spPr>
          <a:xfrm>
            <a:off x="5632934" y="6280680"/>
            <a:ext cx="15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Return: %92.3</a:t>
            </a:r>
          </a:p>
          <a:p>
            <a:r>
              <a:rPr lang="tr-TR" sz="1200" dirty="0"/>
              <a:t>SR: 4.82</a:t>
            </a:r>
          </a:p>
          <a:p>
            <a:r>
              <a:rPr lang="tr-TR" sz="1200" dirty="0"/>
              <a:t>MDD: %12.4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6935863-5355-2563-D7D9-D2869C83D594}"/>
              </a:ext>
            </a:extLst>
          </p:cNvPr>
          <p:cNvSpPr txBox="1"/>
          <p:nvPr/>
        </p:nvSpPr>
        <p:spPr>
          <a:xfrm>
            <a:off x="1436" y="791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</a:rPr>
              <a:t>MHI </a:t>
            </a:r>
            <a:r>
              <a:rPr lang="tr-TR" sz="1800" dirty="0" err="1">
                <a:solidFill>
                  <a:schemeClr val="bg1"/>
                </a:solidFill>
              </a:rPr>
              <a:t>portfolios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for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>
                <a:solidFill>
                  <a:srgbClr val="FFFF00"/>
                </a:solidFill>
              </a:rPr>
              <a:t>09.05.2023 – 11.09.2023 (IV)</a:t>
            </a:r>
            <a:endParaRPr lang="tr-TR" dirty="0">
              <a:solidFill>
                <a:srgbClr val="FFFF00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FFFD93F-8CDA-9721-B2C6-E93D6CDC3448}"/>
              </a:ext>
            </a:extLst>
          </p:cNvPr>
          <p:cNvSpPr txBox="1"/>
          <p:nvPr/>
        </p:nvSpPr>
        <p:spPr>
          <a:xfrm>
            <a:off x="788985" y="553533"/>
            <a:ext cx="11331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i-</a:t>
            </a:r>
            <a:r>
              <a:rPr lang="tr-TR" sz="1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Sharpe</a:t>
            </a:r>
            <a: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MDD                                 i-MDD                               MINVAR</a:t>
            </a:r>
            <a:br>
              <a:rPr lang="tr-TR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090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F4FF5461-0B69-0E94-1BDB-F6B5FC2F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3" y="164682"/>
            <a:ext cx="2684822" cy="99082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9F8F6F-2FF7-BD2A-6F0F-126D6802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4" y="3484423"/>
            <a:ext cx="6439985" cy="337357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F7E6C9E2-E16F-D4B9-26B2-4D3E31B2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4" y="78658"/>
            <a:ext cx="6439985" cy="3332463"/>
          </a:xfrm>
          <a:prstGeom prst="rect">
            <a:avLst/>
          </a:prstGeom>
        </p:spPr>
      </p:pic>
      <p:graphicFrame>
        <p:nvGraphicFramePr>
          <p:cNvPr id="20" name="Tablo 19">
            <a:extLst>
              <a:ext uri="{FF2B5EF4-FFF2-40B4-BE49-F238E27FC236}">
                <a16:creationId xmlns:a16="http://schemas.microsoft.com/office/drawing/2014/main" id="{23D0B84B-BF80-CD9D-911A-2C13BD55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53916"/>
              </p:ext>
            </p:extLst>
          </p:nvPr>
        </p:nvGraphicFramePr>
        <p:xfrm>
          <a:off x="7346351" y="1744889"/>
          <a:ext cx="45212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268967411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0742240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88777009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6281304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PORTFÖY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BAŞLANGIÇ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BİTİŞ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KAR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389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SHARPE-ALTIN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115,45%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100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SHARPE-ALTIN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16.12.2021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891,79%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570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SHARPE-ALTIN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1797,30%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911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7687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 MHI MDD-ALTIN KONSOLİDE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164,57%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4426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842,53%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8786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 MHI MDD-ALTIN KONSOLİDE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1512,67%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259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49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27.12.2022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78,25%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6222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GR ALTIN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 dirty="0">
                          <a:effectLst/>
                        </a:rPr>
                        <a:t>16.12.2021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126,67%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042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GR ALTIN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21.09.2021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293,92%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751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76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27.12.2022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57,15%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84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16.12.2021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26.12.2023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97,90%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669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USDTRY</a:t>
                      </a:r>
                      <a:endParaRPr lang="tr-T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21.09.2021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26.12.2023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240,00%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29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07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Geniş ekran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MHI Portfolios</vt:lpstr>
      <vt:lpstr>PowerPoint Sunusu</vt:lpstr>
      <vt:lpstr>Market Health Index (MHI) - A mean-reverting index for trend detection</vt:lpstr>
      <vt:lpstr>Market Health Index (MHI) - A mean-reverting index for trend detection</vt:lpstr>
      <vt:lpstr>PowerPoint Sunusu</vt:lpstr>
      <vt:lpstr>PowerPoint Sunusu</vt:lpstr>
      <vt:lpstr>PowerPoint Sunusu</vt:lpstr>
      <vt:lpstr>PowerPoint Sunusu</vt:lpstr>
      <vt:lpstr>PowerPoint Sunusu</vt:lpstr>
      <vt:lpstr>Procedure for Portfolio Construction</vt:lpstr>
      <vt:lpstr>Filter for Correlation</vt:lpstr>
      <vt:lpstr>Filter for Volatility</vt:lpstr>
      <vt:lpstr>Our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Ayperi Ülkü</dc:creator>
  <cp:lastModifiedBy>Ayperi Ülkü</cp:lastModifiedBy>
  <cp:revision>17</cp:revision>
  <dcterms:created xsi:type="dcterms:W3CDTF">2023-12-29T20:27:11Z</dcterms:created>
  <dcterms:modified xsi:type="dcterms:W3CDTF">2024-01-04T19:12:03Z</dcterms:modified>
</cp:coreProperties>
</file>