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6" r:id="rId4"/>
    <p:sldId id="257" r:id="rId5"/>
    <p:sldId id="267" r:id="rId6"/>
    <p:sldId id="269" r:id="rId7"/>
    <p:sldId id="268" r:id="rId8"/>
    <p:sldId id="265" r:id="rId9"/>
    <p:sldId id="274" r:id="rId10"/>
    <p:sldId id="261" r:id="rId11"/>
    <p:sldId id="262" r:id="rId12"/>
    <p:sldId id="263" r:id="rId13"/>
    <p:sldId id="27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plot</a:t>
          </a:r>
          <a:r>
            <a:rPr lang="tr-TR" dirty="0"/>
            <a:t> 5 </a:t>
          </a:r>
          <a:r>
            <a:rPr lang="tr-TR" dirty="0" err="1"/>
            <a:t>year</a:t>
          </a:r>
          <a:r>
            <a:rPr lang="tr-TR" dirty="0"/>
            <a:t>-MHI </a:t>
          </a:r>
          <a:endParaRPr lang="en-US" dirty="0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Detect</a:t>
          </a:r>
          <a:r>
            <a:rPr lang="tr-TR" dirty="0"/>
            <a:t> </a:t>
          </a:r>
          <a:r>
            <a:rPr lang="tr-TR" dirty="0" err="1"/>
            <a:t>peaks</a:t>
          </a:r>
          <a:r>
            <a:rPr lang="tr-TR" dirty="0"/>
            <a:t> (MHI &gt; 4)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 (MHI &lt; -2)</a:t>
          </a:r>
          <a:endParaRPr lang="en-US" dirty="0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, </a:t>
          </a:r>
          <a:r>
            <a:rPr lang="tr-TR" dirty="0" err="1"/>
            <a:t>starting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latest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 </a:t>
          </a: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, </a:t>
          </a:r>
          <a:r>
            <a:rPr lang="tr-TR" dirty="0" err="1"/>
            <a:t>sell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plot</a:t>
          </a:r>
          <a:r>
            <a:rPr lang="tr-TR" sz="1900" kern="1200" dirty="0"/>
            <a:t> 5 </a:t>
          </a:r>
          <a:r>
            <a:rPr lang="tr-TR" sz="1900" kern="1200" dirty="0" err="1"/>
            <a:t>year</a:t>
          </a:r>
          <a:r>
            <a:rPr lang="tr-TR" sz="1900" kern="1200" dirty="0"/>
            <a:t>-MHI 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Detect</a:t>
          </a:r>
          <a:r>
            <a:rPr lang="tr-TR" sz="1900" kern="1200" dirty="0"/>
            <a:t> </a:t>
          </a:r>
          <a:r>
            <a:rPr lang="tr-TR" sz="1900" kern="1200" dirty="0" err="1"/>
            <a:t>peaks</a:t>
          </a:r>
          <a:r>
            <a:rPr lang="tr-TR" sz="1900" kern="1200" dirty="0"/>
            <a:t> (MHI &gt; 4)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 (MHI &lt; -2)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, </a:t>
          </a:r>
          <a:r>
            <a:rPr lang="tr-TR" sz="1900" kern="1200" dirty="0" err="1"/>
            <a:t>starting</a:t>
          </a:r>
          <a:r>
            <a:rPr lang="tr-TR" sz="1900" kern="1200" dirty="0"/>
            <a:t> </a:t>
          </a:r>
          <a:r>
            <a:rPr lang="tr-TR" sz="1900" kern="1200" dirty="0" err="1"/>
            <a:t>from</a:t>
          </a:r>
          <a:r>
            <a:rPr lang="tr-TR" sz="1900" kern="1200" dirty="0"/>
            <a:t> </a:t>
          </a:r>
          <a:r>
            <a:rPr lang="tr-TR" sz="1900" kern="1200" dirty="0" err="1"/>
            <a:t>latest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 </a:t>
          </a: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enter</a:t>
          </a:r>
          <a:r>
            <a:rPr lang="tr-TR" sz="1900" kern="1200" dirty="0"/>
            <a:t> </a:t>
          </a:r>
          <a:r>
            <a:rPr lang="tr-TR" sz="1900" kern="1200" dirty="0" err="1"/>
            <a:t>that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first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, </a:t>
          </a:r>
          <a:r>
            <a:rPr lang="tr-TR" sz="1900" kern="1200" dirty="0" err="1"/>
            <a:t>sell</a:t>
          </a:r>
          <a:r>
            <a:rPr lang="tr-TR" sz="1900" kern="1200" dirty="0"/>
            <a:t>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16.01.2024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84" r="13188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C44C64-D681-5380-E160-922DE831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-1" b="156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MHI </a:t>
            </a:r>
            <a:r>
              <a:rPr lang="tr-TR" sz="5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Portfolios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76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00" y="1414732"/>
            <a:ext cx="7305725" cy="485468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B486AB4-58AF-5185-506E-30D030B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tr-TR" sz="3800" dirty="0" err="1">
                <a:solidFill>
                  <a:schemeClr val="bg1"/>
                </a:solidFill>
              </a:rPr>
              <a:t>Our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product</a:t>
            </a:r>
            <a:endParaRPr lang="tr-TR" sz="3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66609-FA78-C979-E239-B12D0F81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909192"/>
            <a:ext cx="5883563" cy="3647710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AI </a:t>
            </a:r>
            <a:r>
              <a:rPr lang="tr-TR" sz="2000" dirty="0" err="1">
                <a:solidFill>
                  <a:schemeClr val="bg1"/>
                </a:solidFill>
              </a:rPr>
              <a:t>assisted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portfolio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generation</a:t>
            </a:r>
            <a:r>
              <a:rPr lang="tr-TR" sz="2000" dirty="0">
                <a:solidFill>
                  <a:schemeClr val="bg1"/>
                </a:solidFill>
              </a:rPr>
              <a:t> in Python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Entry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exit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based</a:t>
            </a:r>
            <a:r>
              <a:rPr lang="tr-TR" sz="2000" dirty="0">
                <a:solidFill>
                  <a:schemeClr val="bg1"/>
                </a:solidFill>
              </a:rPr>
              <a:t> on MHI – </a:t>
            </a:r>
            <a:r>
              <a:rPr lang="tr-TR" sz="2000" dirty="0" err="1">
                <a:solidFill>
                  <a:schemeClr val="bg1"/>
                </a:solidFill>
              </a:rPr>
              <a:t>mean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reverting</a:t>
            </a:r>
            <a:r>
              <a:rPr lang="tr-TR" sz="2000" dirty="0">
                <a:solidFill>
                  <a:schemeClr val="bg1"/>
                </a:solidFill>
              </a:rPr>
              <a:t> Market </a:t>
            </a:r>
            <a:r>
              <a:rPr lang="tr-TR" sz="2000" dirty="0" err="1">
                <a:solidFill>
                  <a:schemeClr val="bg1"/>
                </a:solidFill>
              </a:rPr>
              <a:t>Health</a:t>
            </a:r>
            <a:r>
              <a:rPr lang="tr-TR" sz="2000" dirty="0">
                <a:solidFill>
                  <a:schemeClr val="bg1"/>
                </a:solidFill>
              </a:rPr>
              <a:t> Index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i-</a:t>
            </a:r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MDD, i-MDD, MINVAR </a:t>
            </a:r>
            <a:r>
              <a:rPr lang="tr-TR" sz="2000" dirty="0" err="1">
                <a:solidFill>
                  <a:schemeClr val="bg1"/>
                </a:solidFill>
              </a:rPr>
              <a:t>optimized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Correlation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volatility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fundamentals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KAP </a:t>
            </a:r>
            <a:r>
              <a:rPr lang="tr-TR" sz="2000" dirty="0" err="1">
                <a:solidFill>
                  <a:schemeClr val="bg1"/>
                </a:solidFill>
              </a:rPr>
              <a:t>news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filtering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Consolidated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returns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Stock numbers on a digital display">
            <a:extLst>
              <a:ext uri="{FF2B5EF4-FFF2-40B4-BE49-F238E27FC236}">
                <a16:creationId xmlns:a16="http://schemas.microsoft.com/office/drawing/2014/main" id="{279C140F-BE2D-9E02-AE5F-32D9CC72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778618"/>
            <a:ext cx="5666547" cy="33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AB4B33-7648-906F-E5CA-6CD9C3F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3" y="1811923"/>
            <a:ext cx="4239531" cy="3015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83F0691-DBC1-67B2-AD1A-9FA1CD1419E4}"/>
              </a:ext>
            </a:extLst>
          </p:cNvPr>
          <p:cNvCxnSpPr>
            <a:cxnSpLocks/>
          </p:cNvCxnSpPr>
          <p:nvPr/>
        </p:nvCxnSpPr>
        <p:spPr>
          <a:xfrm flipV="1">
            <a:off x="4554747" y="3864634"/>
            <a:ext cx="109555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2C026E-E796-2926-EB94-C142EEDAA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7" y="1155509"/>
            <a:ext cx="3772547" cy="455225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105A4B-5259-97EC-815F-EF2C4937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400" y="1556786"/>
            <a:ext cx="2053823" cy="4097274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BCF9408-E054-354D-3468-461BB1A158A6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An </a:t>
            </a:r>
            <a:r>
              <a:rPr lang="tr-TR" sz="1800" dirty="0" err="1"/>
              <a:t>optimized</a:t>
            </a:r>
            <a:r>
              <a:rPr lang="tr-TR" sz="1800" dirty="0"/>
              <a:t>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28.12.2022 – 24.12.2023</a:t>
            </a:r>
          </a:p>
        </p:txBody>
      </p:sp>
    </p:spTree>
    <p:extLst>
      <p:ext uri="{BB962C8B-B14F-4D97-AF65-F5344CB8AC3E}">
        <p14:creationId xmlns:p14="http://schemas.microsoft.com/office/powerpoint/2010/main" val="42045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8E99B72-DC1C-8620-1C1E-F5173396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7" y="1665101"/>
            <a:ext cx="8589247" cy="49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		PREV UPTREND 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2954953" y="6201793"/>
            <a:ext cx="1228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&gt;&gt;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4183811" y="1859339"/>
            <a:ext cx="7773440" cy="4611227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87034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1" name="Elmas 10">
            <a:extLst>
              <a:ext uri="{FF2B5EF4-FFF2-40B4-BE49-F238E27FC236}">
                <a16:creationId xmlns:a16="http://schemas.microsoft.com/office/drawing/2014/main" id="{48ED7972-F59B-65D3-B85B-C59BC5116453}"/>
              </a:ext>
            </a:extLst>
          </p:cNvPr>
          <p:cNvSpPr/>
          <p:nvPr/>
        </p:nvSpPr>
        <p:spPr>
          <a:xfrm>
            <a:off x="11483857" y="5902036"/>
            <a:ext cx="173216" cy="2216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3B6A554-0C52-69A9-664E-D6CAF0686DB9}"/>
              </a:ext>
            </a:extLst>
          </p:cNvPr>
          <p:cNvCxnSpPr>
            <a:cxnSpLocks/>
          </p:cNvCxnSpPr>
          <p:nvPr/>
        </p:nvCxnSpPr>
        <p:spPr>
          <a:xfrm>
            <a:off x="8676794" y="5781266"/>
            <a:ext cx="289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06354C-1B3A-6E30-1213-00EB22CE1611}"/>
              </a:ext>
            </a:extLst>
          </p:cNvPr>
          <p:cNvSpPr txBox="1"/>
          <p:nvPr/>
        </p:nvSpPr>
        <p:spPr>
          <a:xfrm>
            <a:off x="7377504" y="159830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MHI on BIST30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EF789D1-1EAD-8814-B9B0-7AB7E4ED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9" y="4420118"/>
            <a:ext cx="3717501" cy="170359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34D69C-EE45-CBD9-1F10-3A2FFF4B409D}"/>
              </a:ext>
            </a:extLst>
          </p:cNvPr>
          <p:cNvSpPr txBox="1"/>
          <p:nvPr/>
        </p:nvSpPr>
        <p:spPr>
          <a:xfrm>
            <a:off x="126844" y="4083118"/>
            <a:ext cx="209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BIST100 –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    i-MDD  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%91.3</a:t>
            </a:r>
          </a:p>
          <a:p>
            <a:r>
              <a:rPr lang="tr-TR" sz="1200" dirty="0"/>
              <a:t>SR: 7.6</a:t>
            </a:r>
          </a:p>
          <a:p>
            <a:r>
              <a:rPr lang="tr-TR" sz="1200" dirty="0"/>
              <a:t>MDD: %5.93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%75.8</a:t>
            </a:r>
          </a:p>
          <a:p>
            <a:r>
              <a:rPr lang="tr-TR" sz="1200" dirty="0"/>
              <a:t>SR: 10.48</a:t>
            </a:r>
          </a:p>
          <a:p>
            <a:r>
              <a:rPr lang="tr-TR" sz="1200" dirty="0"/>
              <a:t>MDD: %4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%83.9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%6.7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%63.1</a:t>
            </a:r>
          </a:p>
          <a:p>
            <a:r>
              <a:rPr lang="tr-TR" sz="1200" dirty="0"/>
              <a:t>SR: 8.61</a:t>
            </a:r>
          </a:p>
          <a:p>
            <a:r>
              <a:rPr lang="tr-TR" sz="1200" dirty="0"/>
              <a:t>MDD: %2.53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23341" y="61944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%71.1</a:t>
            </a:r>
          </a:p>
          <a:p>
            <a:r>
              <a:rPr lang="tr-TR" sz="1200" dirty="0"/>
              <a:t>SR: 10.91</a:t>
            </a:r>
          </a:p>
          <a:p>
            <a:r>
              <a:rPr lang="tr-TR" sz="1200" dirty="0"/>
              <a:t>MDD: %2.82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187" y="4254968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%99</a:t>
            </a:r>
          </a:p>
          <a:p>
            <a:r>
              <a:rPr lang="tr-TR" sz="1200" dirty="0"/>
              <a:t>SR: 5.99</a:t>
            </a:r>
          </a:p>
          <a:p>
            <a:r>
              <a:rPr lang="tr-TR" sz="1200" dirty="0"/>
              <a:t>MDD: %10.0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%52.5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%4.0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%15.93</a:t>
            </a:r>
          </a:p>
          <a:p>
            <a:r>
              <a:rPr lang="tr-TR" sz="1200" dirty="0"/>
              <a:t>SR: 1.67</a:t>
            </a:r>
          </a:p>
          <a:p>
            <a:r>
              <a:rPr lang="tr-TR" sz="1200" dirty="0"/>
              <a:t>MDD: %16.58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%51.7</a:t>
            </a:r>
          </a:p>
          <a:p>
            <a:r>
              <a:rPr lang="tr-TR" sz="1200" dirty="0"/>
              <a:t>SR: 5.73</a:t>
            </a:r>
          </a:p>
          <a:p>
            <a:r>
              <a:rPr lang="tr-TR" sz="1200" dirty="0"/>
              <a:t>MDD: %7.68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%89.6</a:t>
            </a:r>
          </a:p>
          <a:p>
            <a:r>
              <a:rPr lang="tr-TR" sz="1200" dirty="0"/>
              <a:t>SR: 6.49</a:t>
            </a:r>
          </a:p>
          <a:p>
            <a:r>
              <a:rPr lang="tr-TR" sz="1200" dirty="0"/>
              <a:t>MDD: %7.40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%97.4</a:t>
            </a:r>
          </a:p>
          <a:p>
            <a:r>
              <a:rPr lang="tr-TR" sz="1200" dirty="0"/>
              <a:t>SR: 4.32</a:t>
            </a:r>
          </a:p>
          <a:p>
            <a:r>
              <a:rPr lang="tr-TR" sz="1200" dirty="0"/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098931" y="5423963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%73.7</a:t>
            </a:r>
          </a:p>
          <a:p>
            <a:r>
              <a:rPr lang="tr-TR" sz="1200" dirty="0"/>
              <a:t>SR: 2.76</a:t>
            </a:r>
          </a:p>
          <a:p>
            <a:r>
              <a:rPr lang="tr-TR" sz="1200" dirty="0"/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%95.5</a:t>
            </a:r>
          </a:p>
          <a:p>
            <a:r>
              <a:rPr lang="tr-TR" sz="1200" dirty="0"/>
              <a:t>SR: 5.96</a:t>
            </a:r>
          </a:p>
          <a:p>
            <a:r>
              <a:rPr lang="tr-TR" sz="1200" dirty="0"/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MDD 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9F8F6F-2FF7-BD2A-6F0F-126D680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4" y="3484423"/>
            <a:ext cx="6439985" cy="337357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7E6C9E2-E16F-D4B9-26B2-4D3E31B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4" y="78658"/>
            <a:ext cx="6439985" cy="3332463"/>
          </a:xfrm>
          <a:prstGeom prst="rect">
            <a:avLst/>
          </a:prstGeom>
        </p:spPr>
      </p:pic>
      <p:graphicFrame>
        <p:nvGraphicFramePr>
          <p:cNvPr id="20" name="Tablo 19">
            <a:extLst>
              <a:ext uri="{FF2B5EF4-FFF2-40B4-BE49-F238E27FC236}">
                <a16:creationId xmlns:a16="http://schemas.microsoft.com/office/drawing/2014/main" id="{23D0B84B-BF80-CD9D-911A-2C13BD55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53916"/>
              </p:ext>
            </p:extLst>
          </p:nvPr>
        </p:nvGraphicFramePr>
        <p:xfrm>
          <a:off x="7346351" y="1744889"/>
          <a:ext cx="45212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6896741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0742240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8877700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6281304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PORTFÖY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BAŞLANGIÇ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BİTİŞ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KAR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389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SHARPE-ALTIN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115,45%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10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16.12.2021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891,79%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70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SHARPE-ALTIN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1797,30%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911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687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MDD-ALTIN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164,57%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426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842,53%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786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1512,67%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25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4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27.12.2022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78,25%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222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16.12.2021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126,67%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042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GR ALTIN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293,92%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751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76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57,15%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84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97,90%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669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21.09.2021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240,00%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29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7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Geniş ekran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MHI Portfolios</vt:lpstr>
      <vt:lpstr>PowerPoint Sunusu</vt:lpstr>
      <vt:lpstr>Market Health Index (MHI) - A mean-reverting index for trend detection</vt:lpstr>
      <vt:lpstr>Market Health Index (MHI) - A mean-reverting index for trend detection</vt:lpstr>
      <vt:lpstr>PowerPoint Sunusu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Our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17</cp:revision>
  <dcterms:created xsi:type="dcterms:W3CDTF">2023-12-29T20:27:11Z</dcterms:created>
  <dcterms:modified xsi:type="dcterms:W3CDTF">2024-01-16T11:28:43Z</dcterms:modified>
</cp:coreProperties>
</file>