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6858000" cy="9144000"/>
  <p:embeddedFontLst>
    <p:embeddedFont>
      <p:font typeface="Noto Sans"/>
      <p:regular r:id="rId11"/>
      <p:bold r:id="rId12"/>
      <p:italic r:id="rId13"/>
      <p:boldItalic r:id="rId14"/>
    </p:embeddedFon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5BCD18-5009-4923-BB0D-B4388EB85F2A}">
  <a:tblStyle styleId="{C85BCD18-5009-4923-BB0D-B4388EB85F2A}" styleName="Table_0">
    <a:wholeTbl>
      <a:tcTxStyle b="off" i="off">
        <a:font>
          <a:latin typeface="Meiryo"/>
          <a:ea typeface="Meiryo"/>
          <a:cs typeface="Meiry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F1F3"/>
          </a:solidFill>
        </a:fill>
      </a:tcStyle>
    </a:wholeTbl>
    <a:band1H>
      <a:tcTxStyle/>
      <a:tcStyle>
        <a:fill>
          <a:solidFill>
            <a:srgbClr val="D6E1E5"/>
          </a:solidFill>
        </a:fill>
      </a:tcStyle>
    </a:band1H>
    <a:band2H>
      <a:tcTxStyle/>
    </a:band2H>
    <a:band1V>
      <a:tcTxStyle/>
      <a:tcStyle>
        <a:fill>
          <a:solidFill>
            <a:srgbClr val="D6E1E5"/>
          </a:solidFill>
        </a:fill>
      </a:tcStyle>
    </a:band1V>
    <a:band2V>
      <a:tcTxStyle/>
    </a:band2V>
    <a:lastCol>
      <a:tcTxStyle b="on" i="off">
        <a:font>
          <a:latin typeface="Meiryo"/>
          <a:ea typeface="Meiryo"/>
          <a:cs typeface="Meiry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Meiryo"/>
          <a:ea typeface="Meiryo"/>
          <a:cs typeface="Meiry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Meiryo"/>
          <a:ea typeface="Meiryo"/>
          <a:cs typeface="Meiry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Meiryo"/>
          <a:ea typeface="Meiryo"/>
          <a:cs typeface="Meiry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otoSans-regular.fntdata"/><Relationship Id="rId10" Type="http://schemas.openxmlformats.org/officeDocument/2006/relationships/slide" Target="slides/slide4.xml"/><Relationship Id="rId13" Type="http://schemas.openxmlformats.org/officeDocument/2006/relationships/font" Target="fonts/NotoSans-italic.fntdata"/><Relationship Id="rId12" Type="http://schemas.openxmlformats.org/officeDocument/2006/relationships/font" Target="fonts/No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illSans-regular.fntdata"/><Relationship Id="rId14" Type="http://schemas.openxmlformats.org/officeDocument/2006/relationships/font" Target="fonts/NotoSans-boldItalic.fntdata"/><Relationship Id="rId16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2622317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490722" y="1346269"/>
            <a:ext cx="5295101" cy="32852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Meiryo"/>
              <a:buNone/>
              <a:defRPr sz="40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496734" y="4631475"/>
            <a:ext cx="5289088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698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3pPr>
            <a:lvl4pPr lvl="3" algn="ctr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200"/>
              <a:buNone/>
              <a:defRPr sz="1200"/>
            </a:lvl6pPr>
            <a:lvl7pPr lvl="6" algn="ctr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200"/>
              <a:buNone/>
              <a:defRPr sz="1200"/>
            </a:lvl7pPr>
            <a:lvl8pPr lvl="7" algn="ctr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200"/>
              <a:buNone/>
              <a:defRPr sz="1200"/>
            </a:lvl8pPr>
            <a:lvl9pPr lvl="8" algn="ctr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3490722" y="617415"/>
            <a:ext cx="53427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490722" y="6170490"/>
            <a:ext cx="4191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886700" y="6170490"/>
            <a:ext cx="8991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031557" y="0"/>
            <a:ext cx="1897292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Meiryo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66551" y="0"/>
            <a:ext cx="1902326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Meiryo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93121" y="0"/>
            <a:ext cx="1696013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3CA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Meiryo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440181" y="442221"/>
            <a:ext cx="6577928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2903393" y="849064"/>
            <a:ext cx="3651504" cy="6577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5888046" y="6170491"/>
            <a:ext cx="2130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440181" y="6170490"/>
            <a:ext cx="425053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140308" y="6170490"/>
            <a:ext cx="8915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4877868" y="2587643"/>
            <a:ext cx="5339932" cy="1178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773818" y="950829"/>
            <a:ext cx="5322596" cy="4469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6958474" y="6296616"/>
            <a:ext cx="18794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2200275" y="6296616"/>
            <a:ext cx="4469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 rot="5400000">
            <a:off x="5878074" y="2928735"/>
            <a:ext cx="5383267" cy="4532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l">
              <a:spcBef>
                <a:spcPts val="0"/>
              </a:spcBef>
              <a:buNone/>
              <a:defRPr b="1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l">
              <a:spcBef>
                <a:spcPts val="0"/>
              </a:spcBef>
              <a:buNone/>
              <a:defRPr b="1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l">
              <a:spcBef>
                <a:spcPts val="0"/>
              </a:spcBef>
              <a:buNone/>
              <a:defRPr b="1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l">
              <a:spcBef>
                <a:spcPts val="0"/>
              </a:spcBef>
              <a:buNone/>
              <a:defRPr b="1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l">
              <a:spcBef>
                <a:spcPts val="0"/>
              </a:spcBef>
              <a:buNone/>
              <a:defRPr b="1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l">
              <a:spcBef>
                <a:spcPts val="0"/>
              </a:spcBef>
              <a:buNone/>
              <a:defRPr b="1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l">
              <a:spcBef>
                <a:spcPts val="0"/>
              </a:spcBef>
              <a:buNone/>
              <a:defRPr b="1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l">
              <a:spcBef>
                <a:spcPts val="0"/>
              </a:spcBef>
              <a:buNone/>
              <a:defRPr b="1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12" title="Rule Line"/>
          <p:cNvCxnSpPr/>
          <p:nvPr/>
        </p:nvCxnSpPr>
        <p:spPr>
          <a:xfrm>
            <a:off x="6833687" y="571503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088685" y="804520"/>
            <a:ext cx="7202456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088685" y="2015733"/>
            <a:ext cx="7202456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360046" y="798973"/>
            <a:ext cx="608264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6" name="Google Shape;116;p14"/>
          <p:cNvCxnSpPr/>
          <p:nvPr/>
        </p:nvCxnSpPr>
        <p:spPr>
          <a:xfrm>
            <a:off x="1090422" y="1847088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ctrTitle"/>
          </p:nvPr>
        </p:nvSpPr>
        <p:spPr>
          <a:xfrm>
            <a:off x="1813335" y="802299"/>
            <a:ext cx="6477805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Gill Sans"/>
              <a:buNone/>
              <a:defRPr sz="4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1813335" y="3531205"/>
            <a:ext cx="6477804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0" sz="135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1812376" y="329308"/>
            <a:ext cx="37304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1078249" y="798973"/>
            <a:ext cx="608264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>
            <a:off x="1813335" y="3528542"/>
            <a:ext cx="6477804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090679" y="1756130"/>
            <a:ext cx="6482366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1090679" y="3806196"/>
            <a:ext cx="6472835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360046" y="798973"/>
            <a:ext cx="608264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>
            <a:off x="1090679" y="3804985"/>
            <a:ext cx="647283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1086913" y="804890"/>
            <a:ext cx="7204226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1085498" y="2010879"/>
            <a:ext cx="3483864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2" type="body"/>
          </p:nvPr>
        </p:nvSpPr>
        <p:spPr>
          <a:xfrm>
            <a:off x="4810328" y="2017343"/>
            <a:ext cx="3483864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360046" y="798973"/>
            <a:ext cx="608264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8" name="Google Shape;138;p17"/>
          <p:cNvCxnSpPr/>
          <p:nvPr/>
        </p:nvCxnSpPr>
        <p:spPr>
          <a:xfrm>
            <a:off x="1090422" y="1847088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085394" y="804164"/>
            <a:ext cx="7205746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1085393" y="2019550"/>
            <a:ext cx="3483864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1085393" y="2824270"/>
            <a:ext cx="3483864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3" type="body"/>
          </p:nvPr>
        </p:nvSpPr>
        <p:spPr>
          <a:xfrm>
            <a:off x="4809272" y="2023004"/>
            <a:ext cx="3483864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44" name="Google Shape;144;p18"/>
          <p:cNvSpPr txBox="1"/>
          <p:nvPr>
            <p:ph idx="4" type="body"/>
          </p:nvPr>
        </p:nvSpPr>
        <p:spPr>
          <a:xfrm>
            <a:off x="4809272" y="2821491"/>
            <a:ext cx="3483864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0" type="dt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1" type="ftr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360046" y="798973"/>
            <a:ext cx="608264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8" name="Google Shape;148;p18"/>
          <p:cNvCxnSpPr/>
          <p:nvPr/>
        </p:nvCxnSpPr>
        <p:spPr>
          <a:xfrm>
            <a:off x="1090422" y="1847088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1088685" y="804520"/>
            <a:ext cx="7202456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0" type="dt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360046" y="798973"/>
            <a:ext cx="608264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>
            <a:off x="1090422" y="1847088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1" type="ftr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360046" y="798973"/>
            <a:ext cx="608264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083504" y="798973"/>
            <a:ext cx="2454824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782785" y="798974"/>
            <a:ext cx="4509353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2" type="body"/>
          </p:nvPr>
        </p:nvSpPr>
        <p:spPr>
          <a:xfrm>
            <a:off x="1083504" y="3205492"/>
            <a:ext cx="2456260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63" name="Google Shape;163;p21"/>
          <p:cNvSpPr txBox="1"/>
          <p:nvPr>
            <p:ph idx="10" type="dt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1" type="ftr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360046" y="798973"/>
            <a:ext cx="608264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6" name="Google Shape;166;p21"/>
          <p:cNvCxnSpPr/>
          <p:nvPr/>
        </p:nvCxnSpPr>
        <p:spPr>
          <a:xfrm>
            <a:off x="1086210" y="3205491"/>
            <a:ext cx="2452118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440181" y="442221"/>
            <a:ext cx="6577928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40181" y="2312276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888046" y="6170491"/>
            <a:ext cx="2130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1440181" y="6170490"/>
            <a:ext cx="425053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140308" y="6170490"/>
            <a:ext cx="8915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2"/>
          <p:cNvGrpSpPr/>
          <p:nvPr/>
        </p:nvGrpSpPr>
        <p:grpSpPr>
          <a:xfrm>
            <a:off x="5608041" y="482171"/>
            <a:ext cx="3055900" cy="5149101"/>
            <a:chOff x="7477387" y="482170"/>
            <a:chExt cx="4074533" cy="5149101"/>
          </a:xfrm>
        </p:grpSpPr>
        <p:sp>
          <p:nvSpPr>
            <p:cNvPr id="169" name="Google Shape;169;p22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2"/>
          <p:cNvSpPr txBox="1"/>
          <p:nvPr>
            <p:ph type="title"/>
          </p:nvPr>
        </p:nvSpPr>
        <p:spPr>
          <a:xfrm>
            <a:off x="1088405" y="1129513"/>
            <a:ext cx="4149246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/>
          <p:nvPr>
            <p:ph idx="2" type="pic"/>
          </p:nvPr>
        </p:nvSpPr>
        <p:spPr>
          <a:xfrm>
            <a:off x="6093292" y="1122543"/>
            <a:ext cx="2093378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1087747" y="3145992"/>
            <a:ext cx="4143303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74" name="Google Shape;174;p22"/>
          <p:cNvSpPr txBox="1"/>
          <p:nvPr>
            <p:ph idx="10" type="dt"/>
          </p:nvPr>
        </p:nvSpPr>
        <p:spPr>
          <a:xfrm>
            <a:off x="1085537" y="5469857"/>
            <a:ext cx="4145513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1085537" y="318641"/>
            <a:ext cx="4155753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360046" y="798973"/>
            <a:ext cx="608264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7" name="Google Shape;177;p22"/>
          <p:cNvCxnSpPr/>
          <p:nvPr/>
        </p:nvCxnSpPr>
        <p:spPr>
          <a:xfrm>
            <a:off x="1085537" y="3143605"/>
            <a:ext cx="414551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088685" y="804520"/>
            <a:ext cx="7202456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 rot="5400000">
            <a:off x="2964607" y="139812"/>
            <a:ext cx="3450613" cy="7202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0" type="dt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11" type="ftr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360046" y="798973"/>
            <a:ext cx="608264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4" name="Google Shape;184;p23"/>
          <p:cNvCxnSpPr/>
          <p:nvPr/>
        </p:nvCxnSpPr>
        <p:spPr>
          <a:xfrm>
            <a:off x="1090422" y="1847088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 rot="5400000">
            <a:off x="5355292" y="2523015"/>
            <a:ext cx="4659889" cy="12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 rot="5400000">
            <a:off x="1689371" y="193107"/>
            <a:ext cx="4659889" cy="5871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0" type="dt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360046" y="798973"/>
            <a:ext cx="608264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7079333" y="798974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2343433" y="1"/>
            <a:ext cx="3292139" cy="2916937"/>
            <a:chOff x="3124577" y="0"/>
            <a:chExt cx="4389519" cy="2916937"/>
          </a:xfrm>
        </p:grpSpPr>
        <p:sp>
          <p:nvSpPr>
            <p:cNvPr id="30" name="Google Shape;30;p4"/>
            <p:cNvSpPr/>
            <p:nvPr/>
          </p:nvSpPr>
          <p:spPr>
            <a:xfrm>
              <a:off x="3320637" y="0"/>
              <a:ext cx="4013331" cy="2742133"/>
            </a:xfrm>
            <a:custGeom>
              <a:rect b="b" l="l" r="r" t="t"/>
              <a:pathLst>
                <a:path extrusionOk="0" h="2742133" w="4013331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Meiryo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566319" y="0"/>
              <a:ext cx="3401415" cy="2440484"/>
            </a:xfrm>
            <a:custGeom>
              <a:rect b="b" l="l" r="r" t="t"/>
              <a:pathLst>
                <a:path extrusionOk="0" h="2440484" w="3401415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3CA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Meiryo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232490" y="0"/>
              <a:ext cx="4164597" cy="2817185"/>
            </a:xfrm>
            <a:custGeom>
              <a:rect b="b" l="l" r="r" t="t"/>
              <a:pathLst>
                <a:path extrusionOk="0" h="2806419" w="4130517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Meiryo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124577" y="0"/>
              <a:ext cx="4389519" cy="2916937"/>
            </a:xfrm>
            <a:custGeom>
              <a:rect b="b" l="l" r="r" t="t"/>
              <a:pathLst>
                <a:path extrusionOk="0" h="2916937" w="4389519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Meiryo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6092206" y="0"/>
            <a:ext cx="3051794" cy="3547008"/>
            <a:chOff x="8122942" y="0"/>
            <a:chExt cx="4069058" cy="3547008"/>
          </a:xfrm>
        </p:grpSpPr>
        <p:sp>
          <p:nvSpPr>
            <p:cNvPr id="35" name="Google Shape;35;p4"/>
            <p:cNvSpPr/>
            <p:nvPr/>
          </p:nvSpPr>
          <p:spPr>
            <a:xfrm>
              <a:off x="8122942" y="0"/>
              <a:ext cx="4069058" cy="3547008"/>
            </a:xfrm>
            <a:custGeom>
              <a:rect b="b" l="l" r="r" t="t"/>
              <a:pathLst>
                <a:path extrusionOk="0" h="3547008" w="406905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Meiryo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8319994" y="0"/>
              <a:ext cx="3872006" cy="3321595"/>
            </a:xfrm>
            <a:custGeom>
              <a:rect b="b" l="l" r="r" t="t"/>
              <a:pathLst>
                <a:path extrusionOk="0" h="3321595" w="3872006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rect b="b" l="l" r="r" t="t"/>
              <a:pathLst>
                <a:path extrusionOk="0" h="3010961" w="3462454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3CA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rect b="b" l="l" r="r" t="t"/>
              <a:pathLst>
                <a:path extrusionOk="0" h="3411460" w="3904481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0" y="1355239"/>
            <a:ext cx="3286004" cy="5510713"/>
            <a:chOff x="0" y="1347287"/>
            <a:chExt cx="4259808" cy="5510713"/>
          </a:xfrm>
        </p:grpSpPr>
        <p:sp>
          <p:nvSpPr>
            <p:cNvPr id="40" name="Google Shape;40;p4"/>
            <p:cNvSpPr/>
            <p:nvPr/>
          </p:nvSpPr>
          <p:spPr>
            <a:xfrm>
              <a:off x="0" y="1676545"/>
              <a:ext cx="4174269" cy="5181455"/>
            </a:xfrm>
            <a:custGeom>
              <a:rect b="b" l="l" r="r" t="t"/>
              <a:pathLst>
                <a:path extrusionOk="0" h="5181455" w="4174269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Meiryo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347287"/>
              <a:ext cx="4259808" cy="5510713"/>
            </a:xfrm>
            <a:custGeom>
              <a:rect b="b" l="l" r="r" t="t"/>
              <a:pathLst>
                <a:path extrusionOk="0" h="5510713" w="4259808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Meiryo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1592806"/>
              <a:ext cx="4029221" cy="5265194"/>
            </a:xfrm>
            <a:custGeom>
              <a:rect b="b" l="l" r="r" t="t"/>
              <a:pathLst>
                <a:path extrusionOk="0" h="5265194" w="4029221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3CA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Meiryo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0" y="2147333"/>
              <a:ext cx="3702048" cy="4710667"/>
            </a:xfrm>
            <a:custGeom>
              <a:rect b="b" l="l" r="r" t="t"/>
              <a:pathLst>
                <a:path extrusionOk="0" h="4710667" w="3702048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3CA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Meiryo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44" name="Google Shape;44;p4"/>
          <p:cNvSpPr txBox="1"/>
          <p:nvPr>
            <p:ph type="title"/>
          </p:nvPr>
        </p:nvSpPr>
        <p:spPr>
          <a:xfrm>
            <a:off x="3490722" y="3420734"/>
            <a:ext cx="4999482" cy="2129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  <a:defRPr sz="36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3490722" y="6170490"/>
            <a:ext cx="42849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140308" y="6170490"/>
            <a:ext cx="8915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3490722" y="5550408"/>
            <a:ext cx="4999481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480061" y="6170491"/>
            <a:ext cx="2130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1440181" y="442221"/>
            <a:ext cx="6577928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1440180" y="2438400"/>
            <a:ext cx="312039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2" type="body"/>
          </p:nvPr>
        </p:nvSpPr>
        <p:spPr>
          <a:xfrm>
            <a:off x="4897718" y="2438400"/>
            <a:ext cx="312039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5888046" y="6170491"/>
            <a:ext cx="2130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1440181" y="6170490"/>
            <a:ext cx="425053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140308" y="6170490"/>
            <a:ext cx="8915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idx="1" type="body"/>
          </p:nvPr>
        </p:nvSpPr>
        <p:spPr>
          <a:xfrm>
            <a:off x="1440181" y="2456408"/>
            <a:ext cx="3120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98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1440181" y="3316640"/>
            <a:ext cx="312039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4897718" y="2456408"/>
            <a:ext cx="3120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698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4897718" y="3316640"/>
            <a:ext cx="312039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>
            <a:off x="5888046" y="6170491"/>
            <a:ext cx="2130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1440181" y="6170490"/>
            <a:ext cx="425053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140308" y="6170490"/>
            <a:ext cx="8915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1440181" y="442221"/>
            <a:ext cx="6577928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440181" y="442221"/>
            <a:ext cx="6577928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5888046" y="6170491"/>
            <a:ext cx="2130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1440181" y="6170490"/>
            <a:ext cx="425053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140308" y="6170490"/>
            <a:ext cx="8915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5888046" y="6170491"/>
            <a:ext cx="2130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1440181" y="6170490"/>
            <a:ext cx="425053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140308" y="6170490"/>
            <a:ext cx="8915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6357367" y="640081"/>
            <a:ext cx="2420786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50"/>
              <a:buFont typeface="Meiryo"/>
              <a:buNone/>
              <a:defRPr sz="2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960120" y="640081"/>
            <a:ext cx="5212080" cy="54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2pPr>
            <a:lvl3pPr indent="-304800" lvl="2" marL="13716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200"/>
              <a:buChar char="–"/>
              <a:defRPr sz="1200"/>
            </a:lvl3pPr>
            <a:lvl4pPr indent="-295275" lvl="3" marL="18288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050"/>
              <a:buChar char="–"/>
              <a:defRPr sz="1050"/>
            </a:lvl4pPr>
            <a:lvl5pPr indent="-295275" lvl="4" marL="22860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050"/>
              <a:buChar char="–"/>
              <a:defRPr sz="1050"/>
            </a:lvl5pPr>
            <a:lvl6pPr indent="-295275" lvl="5" marL="27432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050"/>
              <a:buChar char="–"/>
              <a:defRPr sz="1050"/>
            </a:lvl6pPr>
            <a:lvl7pPr indent="-295275" lvl="6" marL="32004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050"/>
              <a:buChar char="–"/>
              <a:defRPr sz="1050"/>
            </a:lvl7pPr>
            <a:lvl8pPr indent="-295275" lvl="7" marL="36576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050"/>
              <a:buChar char="–"/>
              <a:defRPr sz="1050"/>
            </a:lvl8pPr>
            <a:lvl9pPr indent="-295275" lvl="8" marL="41148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050"/>
              <a:buChar char="–"/>
              <a:defRPr sz="1050"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6357367" y="3223804"/>
            <a:ext cx="2420786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0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6357366" y="6170491"/>
            <a:ext cx="166074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960120" y="6170490"/>
            <a:ext cx="52120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140308" y="6170490"/>
            <a:ext cx="8915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1" y="1"/>
            <a:ext cx="6076988" cy="6857999"/>
          </a:xfrm>
          <a:prstGeom prst="rect">
            <a:avLst/>
          </a:prstGeom>
          <a:solidFill>
            <a:srgbClr val="D3CAC8"/>
          </a:solidFill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6357366" y="1503910"/>
            <a:ext cx="2422969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50"/>
              <a:buFont typeface="Meiryo"/>
              <a:buNone/>
              <a:defRPr sz="2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6357366" y="3223806"/>
            <a:ext cx="2420874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0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6357366" y="6170491"/>
            <a:ext cx="166074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960120" y="6170490"/>
            <a:ext cx="484830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140308" y="6170490"/>
            <a:ext cx="8915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40181" y="442221"/>
            <a:ext cx="6577928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eiryo"/>
              <a:buNone/>
              <a:defRPr b="1" i="0" sz="2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40181" y="2312276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Corbel"/>
              <a:buNone/>
              <a:defRPr b="0" i="0" sz="135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295275" lvl="2" marL="1371600" marR="0" rtl="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Corbel"/>
              <a:buChar char="–"/>
              <a:defRPr b="0" i="1" sz="105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295275" lvl="3" marL="1828800" marR="0" rtl="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Corbel"/>
              <a:buChar char="–"/>
              <a:defRPr b="0" i="0" sz="105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295275" lvl="4" marL="2286000" marR="0" rtl="0" algn="l">
              <a:lnSpc>
                <a:spcPct val="140000"/>
              </a:lnSpc>
              <a:spcBef>
                <a:spcPts val="698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Corbel"/>
              <a:buChar char="–"/>
              <a:defRPr b="0" i="1" sz="105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295275" lvl="5" marL="2743200" marR="0" rtl="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050"/>
              <a:buFont typeface="Corbel"/>
              <a:buChar char="–"/>
              <a:defRPr b="0" i="0" sz="1050" u="none" cap="none" strike="noStrike">
                <a:solidFill>
                  <a:srgbClr val="508494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295275" lvl="6" marL="3200400" marR="0" rtl="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050"/>
              <a:buFont typeface="Corbel"/>
              <a:buChar char="–"/>
              <a:defRPr b="0" i="1" sz="1050" u="none" cap="none" strike="noStrike">
                <a:solidFill>
                  <a:srgbClr val="508494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295275" lvl="7" marL="3657600" marR="0" rtl="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050"/>
              <a:buFont typeface="Corbel"/>
              <a:buChar char="–"/>
              <a:defRPr b="0" i="0" sz="1050" u="none" cap="none" strike="noStrike">
                <a:solidFill>
                  <a:srgbClr val="508494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295275" lvl="8" marL="4114800" marR="0" rtl="0" algn="l">
              <a:lnSpc>
                <a:spcPct val="111000"/>
              </a:lnSpc>
              <a:spcBef>
                <a:spcPts val="698"/>
              </a:spcBef>
              <a:spcAft>
                <a:spcPts val="0"/>
              </a:spcAft>
              <a:buClr>
                <a:srgbClr val="508494"/>
              </a:buClr>
              <a:buSzPts val="1050"/>
              <a:buFont typeface="Corbel"/>
              <a:buChar char="–"/>
              <a:defRPr b="0" i="1" sz="1050" u="none" cap="none" strike="noStrike">
                <a:solidFill>
                  <a:srgbClr val="508494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888046" y="6170491"/>
            <a:ext cx="2130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440181" y="6170490"/>
            <a:ext cx="425053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140308" y="6170490"/>
            <a:ext cx="8915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 title="Rule Line"/>
          <p:cNvCxnSpPr/>
          <p:nvPr/>
        </p:nvCxnSpPr>
        <p:spPr>
          <a:xfrm>
            <a:off x="1440181" y="2176009"/>
            <a:ext cx="6577928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0" y="2019477"/>
            <a:ext cx="9144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9144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>
            <p:ph type="title"/>
          </p:nvPr>
        </p:nvSpPr>
        <p:spPr>
          <a:xfrm>
            <a:off x="1088685" y="804520"/>
            <a:ext cx="7202456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088685" y="2015733"/>
            <a:ext cx="7202456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4325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5275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360046" y="798973"/>
            <a:ext cx="608264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0" y="6128413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229" y="857250"/>
            <a:ext cx="9143771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7" name="Google Shape;197;p25"/>
          <p:cNvSpPr txBox="1"/>
          <p:nvPr>
            <p:ph type="ctrTitle"/>
          </p:nvPr>
        </p:nvSpPr>
        <p:spPr>
          <a:xfrm>
            <a:off x="508495" y="2203798"/>
            <a:ext cx="3956145" cy="17870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Meiryo"/>
              <a:buNone/>
            </a:pPr>
            <a:r>
              <a:rPr lang="en-US"/>
              <a:t>3 Mortgage Loan Plans</a:t>
            </a:r>
            <a:endParaRPr/>
          </a:p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436963" y="4166981"/>
            <a:ext cx="5499891" cy="165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77500"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u="sng"/>
              <a:t>Marketing by: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98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br>
              <a:rPr lang="en-US"/>
            </a:br>
            <a:r>
              <a:rPr lang="en-US"/>
              <a:t>Reggie C. Pantig (Manager for Loan 1)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98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Tchinda Tanang Romuald (Manager for Loan 2)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98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Alper Ülkü (Manager for Loan 3)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98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 flipH="1">
            <a:off x="5239537" y="857250"/>
            <a:ext cx="3904463" cy="5143500"/>
          </a:xfrm>
          <a:custGeom>
            <a:rect b="b" l="l" r="r" t="t"/>
            <a:pathLst>
              <a:path extrusionOk="0" h="6858000" w="5205951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0" name="Google Shape;200;p25"/>
          <p:cNvSpPr/>
          <p:nvPr/>
        </p:nvSpPr>
        <p:spPr>
          <a:xfrm flipH="1">
            <a:off x="4915111" y="857250"/>
            <a:ext cx="1897292" cy="51435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1" name="Google Shape;201;p25"/>
          <p:cNvSpPr/>
          <p:nvPr/>
        </p:nvSpPr>
        <p:spPr>
          <a:xfrm flipH="1">
            <a:off x="5069119" y="857250"/>
            <a:ext cx="1902326" cy="51435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Three mini houses made of legos"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17515" r="33961" t="0"/>
          <a:stretch/>
        </p:blipFill>
        <p:spPr>
          <a:xfrm>
            <a:off x="5390985" y="857257"/>
            <a:ext cx="3753016" cy="5143493"/>
          </a:xfrm>
          <a:custGeom>
            <a:rect b="b" l="l" r="r" t="t"/>
            <a:pathLst>
              <a:path extrusionOk="0" h="6858000" w="4901771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900909" y="1033397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80808"/>
                </a:solidFill>
                <a:latin typeface="Meiryo"/>
                <a:ea typeface="Meiryo"/>
                <a:cs typeface="Meiryo"/>
                <a:sym typeface="Meiryo"/>
              </a:rPr>
              <a:t>World Quant UnIversity</a:t>
            </a:r>
            <a:br>
              <a:rPr b="0" i="0" lang="en-US" sz="1800" u="none" cap="none" strike="noStrike">
                <a:solidFill>
                  <a:srgbClr val="080808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b="0" i="0" lang="en-US" sz="1800" u="none" cap="none" strike="noStrike">
                <a:solidFill>
                  <a:srgbClr val="080808"/>
                </a:solidFill>
                <a:latin typeface="Meiryo"/>
                <a:ea typeface="Meiryo"/>
                <a:cs typeface="Meiryo"/>
                <a:sym typeface="Meiryo"/>
              </a:rPr>
              <a:t>MsFE 600 Financial  Data </a:t>
            </a:r>
            <a:br>
              <a:rPr b="0" i="0" lang="en-US" sz="1800" u="none" cap="none" strike="noStrike">
                <a:solidFill>
                  <a:srgbClr val="080808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b="0" i="0" lang="en-US" sz="1800" u="none" cap="none" strike="noStrike">
                <a:solidFill>
                  <a:srgbClr val="080808"/>
                </a:solidFill>
                <a:latin typeface="Meiryo"/>
                <a:ea typeface="Meiryo"/>
                <a:cs typeface="Meiryo"/>
                <a:sym typeface="Meiryo"/>
              </a:rPr>
              <a:t>Group Work Project 1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273855" y="118740"/>
            <a:ext cx="6577928" cy="8097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iryo"/>
              <a:buNone/>
            </a:pPr>
            <a:r>
              <a:rPr lang="en-US">
                <a:solidFill>
                  <a:schemeClr val="dk2"/>
                </a:solidFill>
              </a:rPr>
              <a:t>30-Year Amortization Plan I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09" name="Google Shape;209;p26"/>
          <p:cNvGraphicFramePr/>
          <p:nvPr/>
        </p:nvGraphicFramePr>
        <p:xfrm>
          <a:off x="1219199" y="14653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{C85BCD18-5009-4923-BB0D-B4388EB85F2A}</a:tableStyleId>
              </a:tblPr>
              <a:tblGrid>
                <a:gridCol w="1357600"/>
                <a:gridCol w="1763475"/>
                <a:gridCol w="1868450"/>
                <a:gridCol w="1672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Loan Amount</a:t>
                      </a:r>
                      <a:endParaRPr sz="1400"/>
                    </a:p>
                  </a:txBody>
                  <a:tcPr marT="34300" marB="34300" marR="68575" marL="68575">
                    <a:solidFill>
                      <a:schemeClr val="accen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Monthly Payment</a:t>
                      </a:r>
                      <a:endParaRPr sz="1400"/>
                    </a:p>
                  </a:txBody>
                  <a:tcPr marT="34300" marB="34300" marR="68575" marL="68575">
                    <a:solidFill>
                      <a:schemeClr val="accen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Quarterly Payment</a:t>
                      </a:r>
                      <a:endParaRPr sz="1400"/>
                    </a:p>
                  </a:txBody>
                  <a:tcPr marT="34300" marB="34300" marR="68575" marL="68575">
                    <a:solidFill>
                      <a:schemeClr val="accen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Annual Payment</a:t>
                      </a:r>
                      <a:endParaRPr sz="1400"/>
                    </a:p>
                  </a:txBody>
                  <a:tcPr marT="34300" marB="34300" marR="68575" marL="68575">
                    <a:solidFill>
                      <a:schemeClr val="accent1">
                        <a:alpha val="74901"/>
                      </a:schemeClr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1 000 000</a:t>
                      </a:r>
                      <a:endParaRPr sz="1400"/>
                    </a:p>
                  </a:txBody>
                  <a:tcPr marT="34300" marB="34300" marR="68575" marL="68575">
                    <a:solidFill>
                      <a:srgbClr val="D6E1E5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4774,15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6E1E5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14347,09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6E1E5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57830,10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6E1E5">
                        <a:alpha val="74901"/>
                      </a:srgbClr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750 000</a:t>
                      </a:r>
                      <a:endParaRPr sz="1400"/>
                    </a:p>
                  </a:txBody>
                  <a:tcPr marT="34300" marB="34300" marR="68575" marL="68575">
                    <a:solidFill>
                      <a:srgbClr val="ECF1F3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3580,61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ECF1F3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10760,32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ECF1F3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43372,57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ECF1F3">
                        <a:alpha val="74901"/>
                      </a:srgbClr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500 000</a:t>
                      </a:r>
                      <a:endParaRPr sz="1400"/>
                    </a:p>
                  </a:txBody>
                  <a:tcPr marT="34300" marB="34300" marR="68575" marL="68575">
                    <a:solidFill>
                      <a:srgbClr val="D6E1E5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2387,08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6E1E5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7173,55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6E1E5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28915,05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6E1E5">
                        <a:alpha val="74901"/>
                      </a:srgbClr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250 000</a:t>
                      </a:r>
                      <a:endParaRPr sz="1400"/>
                    </a:p>
                  </a:txBody>
                  <a:tcPr marT="34300" marB="34300" marR="68575" marL="68575">
                    <a:solidFill>
                      <a:srgbClr val="ECF1F3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1193,54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ECF1F3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3586,77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ECF1F3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14457,52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ECF1F3">
                        <a:alpha val="74901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26"/>
          <p:cNvSpPr txBox="1"/>
          <p:nvPr/>
        </p:nvSpPr>
        <p:spPr>
          <a:xfrm>
            <a:off x="273855" y="4057502"/>
            <a:ext cx="4550229" cy="19316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None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Requirements: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Two valid government IDs.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Two 2x2 pictures in white background.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Employed: Company ID, certificate of employment, </a:t>
            </a:r>
            <a:b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and two recent pay slips.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Self-employed: Business permit </a:t>
            </a:r>
            <a:b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and its declaration of income.</a:t>
            </a:r>
            <a:endParaRPr b="0" sz="11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273855" y="800407"/>
            <a:ext cx="7344669" cy="7929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275" spcFirstLastPara="1" rIns="82275" wrap="square" tIns="82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None/>
            </a:pPr>
            <a:r>
              <a:rPr b="1" lang="en-US" sz="10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rPr>
              <a:t>*Currency in USD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-6550" y="6428792"/>
            <a:ext cx="9113557" cy="42920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275" spcFirstLastPara="1" rIns="82275" wrap="square" tIns="8227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</a:pPr>
            <a:r>
              <a:rPr b="0" lang="en-US" sz="1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Background: </a:t>
            </a:r>
            <a:r>
              <a:rPr b="0" i="1" lang="en-US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Pandey, Parul. “What are registered and equitable mortgages?“ www.makaan.com/iq/finance-insurance-saving/what-are-registered-and-equitable-mortgages. Accessed 15 Jun. 2022.</a:t>
            </a:r>
            <a:endParaRPr b="0" i="1" sz="1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4556778" y="3831069"/>
            <a:ext cx="4550229" cy="259772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None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Features :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Annual interest : 4%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Loan amount : $ 1 000 000 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Installments : see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None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Benefits of a specific type of mortgage 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Loan Amounts can vary, limitless possibilities of payment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Least montly payments  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Fixed Periodic payments for 30 years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73855" y="110646"/>
            <a:ext cx="6577928" cy="6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iryo"/>
              <a:buNone/>
            </a:pPr>
            <a:r>
              <a:rPr lang="en-US">
                <a:solidFill>
                  <a:schemeClr val="dk2"/>
                </a:solidFill>
              </a:rPr>
              <a:t>20-Year Amortization Plan II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572000" y="4233476"/>
            <a:ext cx="4550229" cy="259772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None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Features :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Annual interest : 2.5%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Loan amount : $ 1 000 000 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Installments : see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None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Benefits of a specific type of mortgage 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Least interest rate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Least total payment in the end  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Fixed Periodic payment for 20 years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273855" y="602279"/>
            <a:ext cx="7344669" cy="7929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275" spcFirstLastPara="1" rIns="82275" wrap="square" tIns="82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None/>
            </a:pPr>
            <a:r>
              <a:rPr b="1" lang="en-US" sz="10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rPr>
              <a:t>*Currency in USD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881" y="1395267"/>
            <a:ext cx="7742237" cy="175736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273855" y="4057502"/>
            <a:ext cx="4550229" cy="19316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None/>
            </a:pPr>
            <a:r>
              <a:rPr b="1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Requirements: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Two valid government IDs.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Two 2x2 pictures in white background.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Employed: Company ID, certificate of employment, </a:t>
            </a:r>
            <a:b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and two recent pay slips.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Self-employed: Business permit </a:t>
            </a:r>
            <a:b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b="0" lang="en-US" sz="1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and its declaration of income.</a:t>
            </a:r>
            <a:endParaRPr b="0" sz="11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228" y="857250"/>
            <a:ext cx="9143771" cy="51435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1" y="857248"/>
            <a:ext cx="3046595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28"/>
          <p:cNvSpPr txBox="1"/>
          <p:nvPr>
            <p:ph type="title"/>
          </p:nvPr>
        </p:nvSpPr>
        <p:spPr>
          <a:xfrm>
            <a:off x="78218" y="863937"/>
            <a:ext cx="3056868" cy="389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br>
              <a:rPr lang="en-US">
                <a:solidFill>
                  <a:srgbClr val="FFFFFF"/>
                </a:solidFill>
              </a:rPr>
            </a:br>
            <a:r>
              <a:rPr i="1" lang="en-US">
                <a:solidFill>
                  <a:srgbClr val="FFFFFF"/>
                </a:solidFill>
              </a:rPr>
              <a:t>ARM7/1 MORTGAGE LOAN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DURATION: </a:t>
            </a:r>
            <a:r>
              <a:rPr i="1" lang="en-US">
                <a:solidFill>
                  <a:srgbClr val="FFFFFF"/>
                </a:solidFill>
              </a:rPr>
              <a:t>20 YEARS  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MONTLY PAYMENT: </a:t>
            </a:r>
            <a:r>
              <a:rPr i="1" lang="en-US">
                <a:solidFill>
                  <a:srgbClr val="FFFFFF"/>
                </a:solidFill>
              </a:rPr>
              <a:t>VARIABLE</a:t>
            </a: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3214903" y="2718707"/>
            <a:ext cx="5765006" cy="3114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650"/>
              <a:t>QUALITY</a:t>
            </a:r>
            <a:endParaRPr/>
          </a:p>
          <a:p>
            <a:pPr indent="-171465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Char char="•"/>
            </a:pPr>
            <a:r>
              <a:rPr lang="en-US" sz="1650"/>
              <a:t>Optimized for an Optimistic Outlook</a:t>
            </a:r>
            <a:endParaRPr/>
          </a:p>
          <a:p>
            <a:pPr indent="-171465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Char char="•"/>
            </a:pPr>
            <a:r>
              <a:rPr lang="en-US" sz="1650"/>
              <a:t>Gradually decreasing payments on growing US economy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None/>
            </a:pPr>
            <a:r>
              <a:rPr lang="en-US" sz="1650"/>
              <a:t>INNOVATIVE CALCULATION OF INTEREST RATE </a:t>
            </a:r>
            <a:endParaRPr/>
          </a:p>
          <a:p>
            <a:pPr indent="-171465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Char char="•"/>
            </a:pPr>
            <a:r>
              <a:rPr lang="en-US" sz="1650"/>
              <a:t>Fact: US Interest rates varied between 8.3% and 3.6 % in 20 years and now it is around 5.3%</a:t>
            </a:r>
            <a:endParaRPr/>
          </a:p>
          <a:p>
            <a:pPr indent="-171465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Char char="•"/>
            </a:pPr>
            <a:r>
              <a:rPr lang="en-US" sz="1650"/>
              <a:t>First 7 years: Interest Rate is fixed</a:t>
            </a:r>
            <a:endParaRPr/>
          </a:p>
          <a:p>
            <a:pPr indent="-171465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Char char="•"/>
            </a:pPr>
            <a:r>
              <a:rPr lang="en-US" sz="1650"/>
              <a:t>Last 13 years: Variable but less volatile interest rate.</a:t>
            </a:r>
            <a:endParaRPr/>
          </a:p>
          <a:p>
            <a:pPr indent="-171465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Char char="•"/>
            </a:pPr>
            <a:r>
              <a:rPr lang="en-US" sz="1650"/>
              <a:t>Interest rate is updated every year start, calculated by averaging last year’s weekly averages  </a:t>
            </a:r>
            <a:endParaRPr/>
          </a:p>
          <a:p>
            <a:pPr indent="-83375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83375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231" name="Google Shape;231;p28"/>
          <p:cNvGraphicFramePr/>
          <p:nvPr/>
        </p:nvGraphicFramePr>
        <p:xfrm>
          <a:off x="3214903" y="13256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{C85BCD18-5009-4923-BB0D-B4388EB85F2A}</a:tableStyleId>
              </a:tblPr>
              <a:tblGrid>
                <a:gridCol w="1499975"/>
                <a:gridCol w="869500"/>
                <a:gridCol w="2161800"/>
                <a:gridCol w="1233750"/>
              </a:tblGrid>
              <a:tr h="38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Interest Rate</a:t>
                      </a:r>
                      <a:endParaRPr b="1" i="0" sz="1200" u="none" cap="none" strike="noStrik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300" marB="14300" marR="7150" marL="428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ARM7/1</a:t>
                      </a:r>
                      <a:endParaRPr b="1" i="0" sz="1200" u="none" cap="none" strike="noStrike">
                        <a:solidFill>
                          <a:srgbClr val="156B7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Monthly Loan Payments (averaged for last 20 years)</a:t>
                      </a:r>
                      <a:endParaRPr b="1" i="0" sz="1200" u="none" cap="none" strike="noStrik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428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Start 8384 USD ends 6319 USD </a:t>
                      </a:r>
                      <a:endParaRPr b="1" i="0" sz="1200" u="none" cap="none" strike="noStrike">
                        <a:solidFill>
                          <a:srgbClr val="156B7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9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Duration in months</a:t>
                      </a:r>
                      <a:endParaRPr b="1" i="0" sz="1200" u="none" cap="none" strike="noStrik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428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240</a:t>
                      </a:r>
                      <a:endParaRPr b="1" i="0" sz="1200" u="none" cap="none" strike="noStrike">
                        <a:solidFill>
                          <a:srgbClr val="156B7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Total Loan Payments</a:t>
                      </a:r>
                      <a:endParaRPr b="1" i="0" sz="1200" u="none" cap="none" strike="noStrik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428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$1.791.052</a:t>
                      </a:r>
                      <a:endParaRPr b="1" i="0" sz="1200" u="none" cap="none" strike="noStrike">
                        <a:solidFill>
                          <a:srgbClr val="156B7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52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Loan Amount</a:t>
                      </a:r>
                      <a:endParaRPr b="1" i="0" sz="1200" u="none" cap="none" strike="noStrik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300" marB="14300" marR="7150" marL="428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$1.000.000</a:t>
                      </a:r>
                      <a:endParaRPr b="1" i="0" sz="1200" u="none" cap="none" strike="noStrike">
                        <a:solidFill>
                          <a:srgbClr val="156B7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Total Interest Paid</a:t>
                      </a:r>
                      <a:endParaRPr b="1" i="0" sz="1200" u="none" cap="none" strike="noStrik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428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$791.052</a:t>
                      </a:r>
                      <a:endParaRPr b="1" i="0" sz="1200" u="none" cap="none" strike="noStrike">
                        <a:solidFill>
                          <a:srgbClr val="156B7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</a:tbl>
          </a:graphicData>
        </a:graphic>
      </p:graphicFrame>
      <p:sp>
        <p:nvSpPr>
          <p:cNvPr id="232" name="Google Shape;232;p28"/>
          <p:cNvSpPr txBox="1"/>
          <p:nvPr/>
        </p:nvSpPr>
        <p:spPr>
          <a:xfrm>
            <a:off x="3135086" y="1024671"/>
            <a:ext cx="167776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AFFORDABILITY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171095" y="122363"/>
            <a:ext cx="9283504" cy="1128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ill Sans"/>
              <a:buNone/>
            </a:pPr>
            <a:r>
              <a:rPr b="0" i="0" lang="en-US" sz="240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PLAN III: 20-YEAR </a:t>
            </a:r>
            <a:r>
              <a:rPr b="1" i="0" lang="en-US" sz="240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r>
              <a:rPr b="0" i="0" lang="en-US" sz="240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INTEREST RATE MORTGAGE LOAN</a:t>
            </a:r>
            <a:endParaRPr b="0" i="0" sz="2400" cap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40137" y="3794354"/>
            <a:ext cx="3046368" cy="19316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None/>
            </a:pPr>
            <a:r>
              <a:rPr b="1"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Requirements: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0"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Two valid government IDs.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0"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Two 2x2 pictures in white background.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0"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Employed: Company ID, certificate of employment, </a:t>
            </a:r>
            <a:br>
              <a:rPr b="0"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two recent pay slips.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rabicParenBoth"/>
            </a:pPr>
            <a:r>
              <a:rPr b="0"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Self-employed: Business permit </a:t>
            </a:r>
            <a:br>
              <a:rPr b="0"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its declaration of income.</a:t>
            </a:r>
            <a:endParaRPr b="0"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LinesVTI">
  <a:themeElements>
    <a:clrScheme name="AnalogousFromLightSeedRigh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7AA9B7"/>
      </a:accent1>
      <a:accent2>
        <a:srgbClr val="7F94BA"/>
      </a:accent2>
      <a:accent3>
        <a:srgbClr val="9996C6"/>
      </a:accent3>
      <a:accent4>
        <a:srgbClr val="9B7FBA"/>
      </a:accent4>
      <a:accent5>
        <a:srgbClr val="BF93C5"/>
      </a:accent5>
      <a:accent6>
        <a:srgbClr val="BA7FA8"/>
      </a:accent6>
      <a:hlink>
        <a:srgbClr val="AC746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