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6"/>
  </p:notesMasterIdLst>
  <p:handoutMasterIdLst>
    <p:handoutMasterId r:id="rId37"/>
  </p:handoutMasterIdLst>
  <p:sldIdLst>
    <p:sldId id="317" r:id="rId5"/>
    <p:sldId id="866" r:id="rId6"/>
    <p:sldId id="868" r:id="rId7"/>
    <p:sldId id="869" r:id="rId8"/>
    <p:sldId id="870" r:id="rId9"/>
    <p:sldId id="872" r:id="rId10"/>
    <p:sldId id="871" r:id="rId11"/>
    <p:sldId id="873" r:id="rId12"/>
    <p:sldId id="875" r:id="rId13"/>
    <p:sldId id="874" r:id="rId14"/>
    <p:sldId id="894" r:id="rId15"/>
    <p:sldId id="895" r:id="rId16"/>
    <p:sldId id="892" r:id="rId17"/>
    <p:sldId id="893" r:id="rId18"/>
    <p:sldId id="881" r:id="rId19"/>
    <p:sldId id="876" r:id="rId20"/>
    <p:sldId id="877" r:id="rId21"/>
    <p:sldId id="878" r:id="rId22"/>
    <p:sldId id="879" r:id="rId23"/>
    <p:sldId id="880" r:id="rId24"/>
    <p:sldId id="882" r:id="rId25"/>
    <p:sldId id="859" r:id="rId26"/>
    <p:sldId id="884" r:id="rId27"/>
    <p:sldId id="885" r:id="rId28"/>
    <p:sldId id="887" r:id="rId29"/>
    <p:sldId id="883" r:id="rId30"/>
    <p:sldId id="888" r:id="rId31"/>
    <p:sldId id="889" r:id="rId32"/>
    <p:sldId id="890" r:id="rId33"/>
    <p:sldId id="891" r:id="rId34"/>
    <p:sldId id="856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xmlns="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xmlns="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taken from the</a:t>
            </a:r>
            <a:r>
              <a:rPr lang="en-US" baseline="0" dirty="0" smtClean="0"/>
              <a:t> blog post by Thomas Levesque</a:t>
            </a:r>
            <a:r>
              <a:rPr lang="en-US" dirty="0" smtClean="0"/>
              <a:t>:</a:t>
            </a:r>
            <a:r>
              <a:rPr lang="en-US" baseline="0" dirty="0" smtClean="0"/>
              <a:t> https://thomaslevesque.com/2018/03/27/understanding-the-asp-net-core-middleware-pipeline/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taken from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DotNetCurry</a:t>
            </a:r>
            <a:r>
              <a:rPr lang="en-US" baseline="0" dirty="0" smtClean="0"/>
              <a:t> article</a:t>
            </a:r>
            <a:r>
              <a:rPr lang="en-US" dirty="0" smtClean="0"/>
              <a:t>:</a:t>
            </a:r>
            <a:r>
              <a:rPr lang="en-US" baseline="0" dirty="0" smtClean="0"/>
              <a:t> https://www.dotnetcurry.com/aspnet/1329/aspnet-core-11-what-is-new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a good idea to use </a:t>
            </a:r>
            <a:r>
              <a:rPr lang="en-US" dirty="0" err="1" smtClean="0"/>
              <a:t>HttpClientFactory</a:t>
            </a:r>
            <a:r>
              <a:rPr lang="en-US" dirty="0" smtClean="0"/>
              <a:t>:</a:t>
            </a:r>
            <a:r>
              <a:rPr lang="en-US" baseline="0" dirty="0" smtClean="0"/>
              <a:t> https://docs.microsoft.com/en-us/dotnet/standard/microservices-architecture/implement-resilient-applications/use-httpclientfactory-to-implement-resilient-http-requests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NSwag</a:t>
            </a:r>
            <a:r>
              <a:rPr lang="en-US" baseline="0" dirty="0" smtClean="0"/>
              <a:t>: https://github.com/RicoSuter/Nswag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r>
              <a:rPr lang="sr-Latn-BA" dirty="0" smtClean="0"/>
              <a:t> Core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296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err="1" smtClean="0">
                <a:solidFill>
                  <a:srgbClr val="0C1937"/>
                </a:solidFill>
              </a:rPr>
              <a:t>ConfigureServices</a:t>
            </a:r>
            <a:endParaRPr lang="en-US" sz="3200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Dependency Injection configuration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services.AddTransient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services.AddScoped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services.AddSingleton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Adding predefined services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services.AddMvc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services.AddAuthentication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Configure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Defining middleware pipeline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app.UseRouting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app.UseMvc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app.UseEndpoints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endParaRPr lang="en-US" sz="20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736"/>
          </a:xfrm>
        </p:spPr>
        <p:txBody>
          <a:bodyPr/>
          <a:lstStyle/>
          <a:p>
            <a:r>
              <a:rPr lang="sr-Latn-BA" dirty="0" smtClean="0"/>
              <a:t>Host.CreateDefaultBuilder()</a:t>
            </a:r>
          </a:p>
          <a:p>
            <a:r>
              <a:rPr lang="sr-Latn-BA" dirty="0" smtClean="0"/>
              <a:t>IConfiguration</a:t>
            </a:r>
          </a:p>
          <a:p>
            <a:r>
              <a:rPr lang="sr-Latn-BA" dirty="0" smtClean="0"/>
              <a:t>appsettings.json</a:t>
            </a:r>
          </a:p>
          <a:p>
            <a:pPr lvl="1"/>
            <a:r>
              <a:rPr lang="sr-Latn-BA" dirty="0"/>
              <a:t>a</a:t>
            </a:r>
            <a:r>
              <a:rPr lang="sr-Latn-BA" dirty="0" smtClean="0"/>
              <a:t>ppsettings.Development.json</a:t>
            </a:r>
          </a:p>
          <a:p>
            <a:pPr lvl="1"/>
            <a:r>
              <a:rPr lang="sr-Latn-BA" dirty="0" smtClean="0"/>
              <a:t>appsettings.Production.json</a:t>
            </a:r>
          </a:p>
          <a:p>
            <a:r>
              <a:rPr lang="sr-Latn-BA" dirty="0" smtClean="0"/>
              <a:t>User secrets</a:t>
            </a:r>
          </a:p>
          <a:p>
            <a:r>
              <a:rPr lang="sr-Latn-BA" dirty="0" smtClean="0"/>
              <a:t>Environment variables</a:t>
            </a:r>
          </a:p>
          <a:p>
            <a:r>
              <a:rPr lang="sr-Latn-BA" dirty="0" smtClean="0"/>
              <a:t>Command line arguments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sr-Latn-BA" dirty="0" smtClean="0"/>
              <a:t>ILogger, ILogger&lt;T&gt;</a:t>
            </a:r>
          </a:p>
          <a:p>
            <a:pPr lvl="1"/>
            <a:r>
              <a:rPr lang="sr-Latn-BA" dirty="0" smtClean="0"/>
              <a:t>_logger.LogInformation()</a:t>
            </a:r>
          </a:p>
          <a:p>
            <a:pPr lvl="1"/>
            <a:r>
              <a:rPr lang="sr-Latn-BA" dirty="0" smtClean="0"/>
              <a:t>_logger.LogDebug()</a:t>
            </a:r>
          </a:p>
          <a:p>
            <a:pPr lvl="1"/>
            <a:r>
              <a:rPr lang="sr-Latn-BA" dirty="0" smtClean="0"/>
              <a:t>_logger.LogError()</a:t>
            </a:r>
          </a:p>
          <a:p>
            <a:r>
              <a:rPr lang="sr-Latn-BA" dirty="0" smtClean="0"/>
              <a:t>Console logger</a:t>
            </a:r>
          </a:p>
          <a:p>
            <a:r>
              <a:rPr lang="sr-Latn-BA" dirty="0" smtClean="0"/>
              <a:t>Debug logger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Mapping URLs to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Conventions and attribute based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Works for any server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app.UseRouting()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</a:t>
            </a:r>
            <a:r>
              <a:rPr lang="sr-Latn-BA" sz="3600" spc="-1" dirty="0" smtClean="0">
                <a:solidFill>
                  <a:srgbClr val="0C1937"/>
                </a:solidFill>
              </a:rPr>
              <a:t>pp.UseEndpoints(...)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wwwroot folder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app.UseStaticFiles()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app.UseDirectoryBrowser()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app.UseDefaultFiles()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app.UseFileServer()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94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63" y="1916877"/>
            <a:ext cx="4481474" cy="4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24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 smtClean="0"/>
              <a:t>Inherit Controller class (or not)</a:t>
            </a:r>
          </a:p>
          <a:p>
            <a:r>
              <a:rPr lang="en-US" dirty="0" smtClean="0"/>
              <a:t>Have action methods</a:t>
            </a:r>
          </a:p>
          <a:p>
            <a:pPr lvl="1"/>
            <a:r>
              <a:rPr lang="en-US" dirty="0" smtClean="0"/>
              <a:t>Endpoints with URLs</a:t>
            </a:r>
          </a:p>
          <a:p>
            <a:pPr lvl="1"/>
            <a:r>
              <a:rPr lang="en-US" dirty="0" smtClean="0"/>
              <a:t>Triggered with HTTP verbs</a:t>
            </a:r>
          </a:p>
          <a:p>
            <a:pPr lvl="2"/>
            <a:r>
              <a:rPr lang="en-US" dirty="0" smtClean="0"/>
              <a:t>GET, POST, PUT, DELETE…</a:t>
            </a:r>
          </a:p>
          <a:p>
            <a:pPr lvl="1"/>
            <a:r>
              <a:rPr lang="en-US" dirty="0" smtClean="0"/>
              <a:t>Can have input parameters</a:t>
            </a:r>
          </a:p>
          <a:p>
            <a:pPr lvl="2"/>
            <a:r>
              <a:rPr lang="en-US" dirty="0" smtClean="0"/>
              <a:t>processed with model binding</a:t>
            </a:r>
          </a:p>
          <a:p>
            <a:pPr lvl="1"/>
            <a:r>
              <a:rPr lang="en-US" dirty="0" smtClean="0"/>
              <a:t>Can return</a:t>
            </a:r>
          </a:p>
          <a:p>
            <a:pPr lvl="2"/>
            <a:r>
              <a:rPr lang="en-US" dirty="0" smtClean="0"/>
              <a:t>views or </a:t>
            </a:r>
          </a:p>
          <a:p>
            <a:pPr lvl="2"/>
            <a:r>
              <a:rPr lang="en-US" dirty="0" smtClean="0"/>
              <a:t>raw data using content negotiation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87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157"/>
          </a:xfrm>
        </p:spPr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Domain data</a:t>
            </a:r>
          </a:p>
          <a:p>
            <a:pPr lvl="1"/>
            <a:r>
              <a:rPr lang="en-US" dirty="0" smtClean="0"/>
              <a:t>Can be loaded from DB</a:t>
            </a:r>
          </a:p>
          <a:p>
            <a:pPr lvl="1"/>
            <a:r>
              <a:rPr lang="en-US" dirty="0" smtClean="0"/>
              <a:t>Can have validation</a:t>
            </a:r>
          </a:p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Or input models, or display models, or DTOs…</a:t>
            </a:r>
          </a:p>
          <a:p>
            <a:pPr lvl="1"/>
            <a:r>
              <a:rPr lang="en-US" dirty="0" smtClean="0"/>
              <a:t>Subset of data designed according to the view needs</a:t>
            </a:r>
          </a:p>
          <a:p>
            <a:pPr lvl="1"/>
            <a:r>
              <a:rPr lang="en-US" dirty="0" smtClean="0"/>
              <a:t>Subset of data that user will send in request (input model)</a:t>
            </a:r>
          </a:p>
          <a:p>
            <a:pPr lvl="1"/>
            <a:r>
              <a:rPr lang="en-US" dirty="0" smtClean="0"/>
              <a:t>Input models should have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View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632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Syntax for embedding server-side code into web pages</a:t>
            </a:r>
          </a:p>
          <a:p>
            <a:r>
              <a:rPr lang="en-US" dirty="0" smtClean="0"/>
              <a:t>Razor markup + C# + 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369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73973"/>
          </a:xfrm>
        </p:spPr>
        <p:txBody>
          <a:bodyPr/>
          <a:lstStyle/>
          <a:p>
            <a:r>
              <a:rPr lang="en-US" dirty="0" smtClean="0"/>
              <a:t>Enable server-side code to participate in creating and rendering of HTML elements</a:t>
            </a:r>
          </a:p>
          <a:p>
            <a:pPr lvl="1"/>
            <a:r>
              <a:rPr lang="en-US" dirty="0" smtClean="0"/>
              <a:t>&lt;label asp-for=“</a:t>
            </a:r>
            <a:r>
              <a:rPr lang="en-US" dirty="0" err="1" smtClean="0"/>
              <a:t>Product.Name</a:t>
            </a:r>
            <a:r>
              <a:rPr lang="en-US" dirty="0" smtClean="0"/>
              <a:t>”&gt;&lt;/label&gt;</a:t>
            </a:r>
          </a:p>
          <a:p>
            <a:pPr lvl="1"/>
            <a:r>
              <a:rPr lang="en-US" dirty="0" smtClean="0"/>
              <a:t>&lt;label for=“</a:t>
            </a:r>
            <a:r>
              <a:rPr lang="en-US" dirty="0" err="1" smtClean="0"/>
              <a:t>Product_Name</a:t>
            </a:r>
            <a:r>
              <a:rPr lang="en-US" dirty="0" smtClean="0"/>
              <a:t>”&gt;&lt;/label&gt;</a:t>
            </a:r>
          </a:p>
          <a:p>
            <a:r>
              <a:rPr lang="en-US" dirty="0" smtClean="0"/>
              <a:t>Nicer syntax comparing to </a:t>
            </a:r>
            <a:br>
              <a:rPr lang="en-US" dirty="0" smtClean="0"/>
            </a:br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2753352"/>
            <a:ext cx="4761390" cy="4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62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0968"/>
          </a:xfrm>
        </p:spPr>
        <p:txBody>
          <a:bodyPr/>
          <a:lstStyle/>
          <a:p>
            <a:r>
              <a:rPr lang="en-US" sz="3600" dirty="0" smtClean="0"/>
              <a:t>Doesn’t use model binding</a:t>
            </a:r>
          </a:p>
          <a:p>
            <a:r>
              <a:rPr lang="en-US" sz="3600" dirty="0" smtClean="0"/>
              <a:t>Can have parameters and business logic</a:t>
            </a:r>
          </a:p>
          <a:p>
            <a:r>
              <a:rPr lang="en-US" sz="3600" dirty="0" smtClean="0"/>
              <a:t>Has a C# class and a view</a:t>
            </a:r>
          </a:p>
          <a:p>
            <a:r>
              <a:rPr lang="en-US" sz="3600" dirty="0" smtClean="0"/>
              <a:t>For reusable parts of the view:</a:t>
            </a:r>
          </a:p>
          <a:p>
            <a:pPr lvl="1"/>
            <a:r>
              <a:rPr lang="en-US" sz="2000" dirty="0" smtClean="0"/>
              <a:t>Login panel</a:t>
            </a:r>
          </a:p>
          <a:p>
            <a:pPr lvl="1"/>
            <a:r>
              <a:rPr lang="en-US" sz="2000" dirty="0" smtClean="0"/>
              <a:t>Shopping cart</a:t>
            </a:r>
          </a:p>
          <a:p>
            <a:pPr lvl="1"/>
            <a:r>
              <a:rPr lang="en-US" sz="2000" dirty="0" smtClean="0"/>
              <a:t>Tag cloud</a:t>
            </a:r>
          </a:p>
          <a:p>
            <a:pPr lvl="1"/>
            <a:r>
              <a:rPr lang="en-US" sz="2000" dirty="0" smtClean="0"/>
              <a:t>Dynamic menus</a:t>
            </a:r>
          </a:p>
          <a:p>
            <a:pPr lvl="1"/>
            <a:r>
              <a:rPr lang="en-US" sz="2000" dirty="0" smtClean="0"/>
              <a:t>…</a:t>
            </a:r>
          </a:p>
          <a:p>
            <a:r>
              <a:rPr lang="en-US" sz="3600" dirty="0" smtClean="0"/>
              <a:t>&lt;</a:t>
            </a:r>
            <a:r>
              <a:rPr lang="en-US" sz="3600" dirty="0" err="1" smtClean="0"/>
              <a:t>vc:my-component</a:t>
            </a:r>
            <a:r>
              <a:rPr lang="en-US" sz="3600" dirty="0" smtClean="0"/>
              <a:t> parameter1=“value1”&gt;</a:t>
            </a:r>
            <a:br>
              <a:rPr lang="en-US" sz="3600" dirty="0" smtClean="0"/>
            </a:br>
            <a:r>
              <a:rPr lang="en-US" sz="3600" dirty="0" smtClean="0"/>
              <a:t>&lt;/</a:t>
            </a:r>
            <a:r>
              <a:rPr lang="en-US" sz="3600" dirty="0" err="1" smtClean="0"/>
              <a:t>vc:my-component</a:t>
            </a:r>
            <a:r>
              <a:rPr lang="en-US" sz="3600" dirty="0" smtClean="0"/>
              <a:t>&gt;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749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45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smtClean="0"/>
              <a:t>Same controllers</a:t>
            </a:r>
          </a:p>
          <a:p>
            <a:r>
              <a:rPr lang="en-US" dirty="0" smtClean="0"/>
              <a:t>Same models</a:t>
            </a:r>
          </a:p>
          <a:p>
            <a:r>
              <a:rPr lang="en-US" dirty="0" smtClean="0"/>
              <a:t>Similar View Models</a:t>
            </a:r>
          </a:p>
          <a:p>
            <a:r>
              <a:rPr lang="en-US" dirty="0" smtClean="0"/>
              <a:t>No Views - raw data returned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675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ActionResult&lt;T&gt;</a:t>
            </a:r>
          </a:p>
          <a:p>
            <a:r>
              <a:rPr lang="en-US" dirty="0" smtClean="0"/>
              <a:t>API convention classes</a:t>
            </a:r>
          </a:p>
          <a:p>
            <a:r>
              <a:rPr lang="en-US" dirty="0" smtClean="0"/>
              <a:t>API analyzers</a:t>
            </a:r>
          </a:p>
          <a:p>
            <a:r>
              <a:rPr lang="en-US" dirty="0"/>
              <a:t>Swagger / Open API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21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15321"/>
          </a:xfrm>
        </p:spPr>
        <p:txBody>
          <a:bodyPr/>
          <a:lstStyle/>
          <a:p>
            <a:r>
              <a:rPr lang="en-US" dirty="0" smtClean="0"/>
              <a:t>SPA clients (Aurelia, Angular, React, </a:t>
            </a:r>
            <a:r>
              <a:rPr lang="en-US" dirty="0" err="1" smtClean="0"/>
              <a:t>Vue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Mobile clients (Android, iOS…)</a:t>
            </a:r>
          </a:p>
          <a:p>
            <a:r>
              <a:rPr lang="en-US" dirty="0" smtClean="0"/>
              <a:t>.NET Clients</a:t>
            </a:r>
          </a:p>
          <a:p>
            <a:pPr lvl="1"/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HttpClientFactory</a:t>
            </a:r>
            <a:endParaRPr lang="en-US" dirty="0" smtClean="0"/>
          </a:p>
          <a:p>
            <a:r>
              <a:rPr lang="en-US" dirty="0" smtClean="0"/>
              <a:t>Swagger code generation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392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&amp; 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448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779"/>
          </a:xfrm>
        </p:spPr>
        <p:txBody>
          <a:bodyPr/>
          <a:lstStyle/>
          <a:p>
            <a:r>
              <a:rPr lang="en-US" dirty="0" smtClean="0"/>
              <a:t>ORM - Object-Relational Mapper</a:t>
            </a:r>
          </a:p>
          <a:p>
            <a:r>
              <a:rPr lang="en-US" dirty="0" smtClean="0"/>
              <a:t>Mapping models to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LINQ for queries (or raw SQL)</a:t>
            </a:r>
          </a:p>
          <a:p>
            <a:r>
              <a:rPr lang="en-US" dirty="0" smtClean="0"/>
              <a:t>Multiple databases supported</a:t>
            </a:r>
          </a:p>
          <a:p>
            <a:pPr lvl="1"/>
            <a:r>
              <a:rPr lang="en-US" dirty="0" smtClean="0"/>
              <a:t>SQL Server, SQLite, </a:t>
            </a:r>
            <a:r>
              <a:rPr lang="en-US" dirty="0" err="1" smtClean="0"/>
              <a:t>InMemory</a:t>
            </a:r>
            <a:endParaRPr lang="en-US" dirty="0" smtClean="0"/>
          </a:p>
          <a:p>
            <a:pPr lvl="1"/>
            <a:r>
              <a:rPr lang="en-US" dirty="0" err="1" smtClean="0"/>
              <a:t>CosmosDB</a:t>
            </a:r>
            <a:endParaRPr lang="en-US" dirty="0" smtClean="0"/>
          </a:p>
          <a:p>
            <a:pPr lvl="1"/>
            <a:r>
              <a:rPr lang="en-US" dirty="0" smtClean="0"/>
              <a:t>PostgreSQL, MySQL, Maria</a:t>
            </a:r>
            <a:endParaRPr lang="en-US" dirty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DB versioning and migrations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625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smtClean="0"/>
              <a:t>Authentication middleware</a:t>
            </a:r>
          </a:p>
          <a:p>
            <a:r>
              <a:rPr lang="en-US" dirty="0" smtClean="0"/>
              <a:t>Authorization middleware</a:t>
            </a:r>
          </a:p>
          <a:p>
            <a:r>
              <a:rPr lang="en-US" dirty="0" smtClean="0"/>
              <a:t>[Authorize] filters</a:t>
            </a:r>
          </a:p>
          <a:p>
            <a:r>
              <a:rPr lang="en-US" dirty="0" smtClean="0"/>
              <a:t>OAuth 2.0 &amp; OpenID Connect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089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 smtClean="0"/>
              <a:t>Local authentication</a:t>
            </a:r>
          </a:p>
          <a:p>
            <a:pPr lvl="1"/>
            <a:r>
              <a:rPr lang="en-US" dirty="0" smtClean="0"/>
              <a:t>username and password</a:t>
            </a:r>
          </a:p>
          <a:p>
            <a:r>
              <a:rPr lang="en-US" dirty="0" smtClean="0"/>
              <a:t>OpenID authentication</a:t>
            </a:r>
          </a:p>
          <a:p>
            <a:pPr lvl="1"/>
            <a:r>
              <a:rPr lang="en-US" dirty="0" smtClean="0"/>
              <a:t>Google, Microsoft, Twitter, Facebook…</a:t>
            </a:r>
          </a:p>
          <a:p>
            <a:r>
              <a:rPr lang="en-US" dirty="0" smtClean="0"/>
              <a:t>Federated authentication</a:t>
            </a:r>
          </a:p>
          <a:p>
            <a:pPr lvl="1"/>
            <a:r>
              <a:rPr lang="en-US" dirty="0" smtClean="0"/>
              <a:t>Active Directory, Azure AD, Windows authentication…</a:t>
            </a:r>
          </a:p>
          <a:p>
            <a:r>
              <a:rPr lang="en-US" dirty="0" smtClean="0"/>
              <a:t>Full solution</a:t>
            </a:r>
          </a:p>
          <a:p>
            <a:pPr lvl="1"/>
            <a:r>
              <a:rPr lang="en-US" dirty="0" smtClean="0"/>
              <a:t>Views and logic for user registration and authentication</a:t>
            </a:r>
          </a:p>
          <a:p>
            <a:pPr lvl="1"/>
            <a:r>
              <a:rPr lang="en-US" dirty="0" smtClean="0"/>
              <a:t>Scaffolding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Multiplatform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Real open-source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Performance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Languages - C#, F#...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New configuration 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Easy to use with Docker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 smtClean="0"/>
              <a:t>Advanced scenarios</a:t>
            </a:r>
          </a:p>
          <a:p>
            <a:r>
              <a:rPr lang="en-US" dirty="0" smtClean="0"/>
              <a:t>OAuth 2.0 and OpenID Connect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22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Side by side execution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Joined MVC and Web API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Excellent for REST APIs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Plays great with modern web tools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err="1" smtClean="0">
                <a:solidFill>
                  <a:srgbClr val="0C1937"/>
                </a:solidFill>
              </a:rPr>
              <a:t>Blazor</a:t>
            </a:r>
            <a:r>
              <a:rPr lang="en-US" sz="3600" spc="-1" dirty="0" smtClean="0">
                <a:solidFill>
                  <a:srgbClr val="0C1937"/>
                </a:solidFill>
              </a:rPr>
              <a:t> - full-stack C#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Part of the .NET future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0314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.</a:t>
            </a:r>
            <a:r>
              <a:rPr lang="en-US" sz="3600" spc="-1" dirty="0" err="1" smtClean="0">
                <a:solidFill>
                  <a:srgbClr val="0C1937"/>
                </a:solidFill>
              </a:rPr>
              <a:t>csproj</a:t>
            </a:r>
            <a:r>
              <a:rPr lang="en-US" sz="3600" spc="-1" dirty="0" smtClean="0">
                <a:solidFill>
                  <a:srgbClr val="0C1937"/>
                </a:solidFill>
              </a:rPr>
              <a:t> SDK project file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Lot simpler than in .NET Framework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Configure project properties and dependencies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0" y="1189176"/>
            <a:ext cx="8737120" cy="5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0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" y="1242969"/>
            <a:ext cx="10471951" cy="56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6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between classes and dependencies</a:t>
            </a:r>
          </a:p>
          <a:p>
            <a:r>
              <a:rPr lang="en-US" dirty="0" smtClean="0"/>
              <a:t>Lifetime - transient, scoped, singleton</a:t>
            </a:r>
          </a:p>
          <a:p>
            <a:r>
              <a:rPr lang="en-US" dirty="0" smtClean="0"/>
              <a:t>Services (dependencies) registered in Startup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6517</TotalTime>
  <Words>653</Words>
  <Application>Microsoft Office PowerPoint</Application>
  <PresentationFormat>Widescreen</PresentationFormat>
  <Paragraphs>186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ASP.NET Core Introduction</vt:lpstr>
      <vt:lpstr>Benefits</vt:lpstr>
      <vt:lpstr>ASP.NET Core Benefits</vt:lpstr>
      <vt:lpstr>ASP.NET Core Benefits (cont.)</vt:lpstr>
      <vt:lpstr>Basics</vt:lpstr>
      <vt:lpstr>Project files</vt:lpstr>
      <vt:lpstr>Middleware pipeline</vt:lpstr>
      <vt:lpstr>Middleware pipeline</vt:lpstr>
      <vt:lpstr>Dependency Injection</vt:lpstr>
      <vt:lpstr>Startup class</vt:lpstr>
      <vt:lpstr>Configuration</vt:lpstr>
      <vt:lpstr>Logging</vt:lpstr>
      <vt:lpstr>Routing</vt:lpstr>
      <vt:lpstr>Static files</vt:lpstr>
      <vt:lpstr>MVC</vt:lpstr>
      <vt:lpstr>MVC</vt:lpstr>
      <vt:lpstr>Controllers</vt:lpstr>
      <vt:lpstr>Models &amp; View Models</vt:lpstr>
      <vt:lpstr>Razor</vt:lpstr>
      <vt:lpstr>Tag Helpers</vt:lpstr>
      <vt:lpstr>Web Components</vt:lpstr>
      <vt:lpstr>Web API</vt:lpstr>
      <vt:lpstr>Similar to MVC</vt:lpstr>
      <vt:lpstr>Conventions</vt:lpstr>
      <vt:lpstr>Clients</vt:lpstr>
      <vt:lpstr>Data access &amp; auth</vt:lpstr>
      <vt:lpstr>Entity Framework Core</vt:lpstr>
      <vt:lpstr>Authentication &amp; Authorization</vt:lpstr>
      <vt:lpstr>ASP.NET Core Identity</vt:lpstr>
      <vt:lpstr>Identity Server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116</cp:revision>
  <cp:lastPrinted>2018-03-26T22:33:58Z</cp:lastPrinted>
  <dcterms:created xsi:type="dcterms:W3CDTF">2018-01-09T22:22:16Z</dcterms:created>
  <dcterms:modified xsi:type="dcterms:W3CDTF">2019-06-24T16:07:10Z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