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5"/>
  </p:notesMasterIdLst>
  <p:handoutMasterIdLst>
    <p:handoutMasterId r:id="rId26"/>
  </p:handoutMasterIdLst>
  <p:sldIdLst>
    <p:sldId id="317" r:id="rId5"/>
    <p:sldId id="866" r:id="rId6"/>
    <p:sldId id="868" r:id="rId7"/>
    <p:sldId id="896" r:id="rId8"/>
    <p:sldId id="869" r:id="rId9"/>
    <p:sldId id="897" r:id="rId10"/>
    <p:sldId id="870" r:id="rId11"/>
    <p:sldId id="872" r:id="rId12"/>
    <p:sldId id="875" r:id="rId13"/>
    <p:sldId id="874" r:id="rId14"/>
    <p:sldId id="894" r:id="rId15"/>
    <p:sldId id="898" r:id="rId16"/>
    <p:sldId id="895" r:id="rId17"/>
    <p:sldId id="892" r:id="rId18"/>
    <p:sldId id="893" r:id="rId19"/>
    <p:sldId id="899" r:id="rId20"/>
    <p:sldId id="900" r:id="rId21"/>
    <p:sldId id="901" r:id="rId22"/>
    <p:sldId id="902" r:id="rId23"/>
    <p:sldId id="856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699" autoAdjust="0"/>
  </p:normalViewPr>
  <p:slideViewPr>
    <p:cSldViewPr snapToGrid="0">
      <p:cViewPr varScale="1">
        <p:scale>
          <a:sx n="103" d="100"/>
          <a:sy n="103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=""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=""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ader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ebsurge.west-wind.com/" TargetMode="External"/><Relationship Id="rId5" Type="http://schemas.openxmlformats.org/officeDocument/2006/relationships/hyperlink" Target="https://gatling.io/" TargetMode="External"/><Relationship Id="rId4" Type="http://schemas.openxmlformats.org/officeDocument/2006/relationships/hyperlink" Target="https://artillery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ify.com/" TargetMode="External"/><Relationship Id="rId2" Type="http://schemas.openxmlformats.org/officeDocument/2006/relationships/hyperlink" Target="https://newrelic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runscope.com/" TargetMode="External"/><Relationship Id="rId4" Type="http://schemas.openxmlformats.org/officeDocument/2006/relationships/hyperlink" Target="https://www.monitis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phql.org/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h0.com/" TargetMode="External"/><Relationship Id="rId2" Type="http://schemas.openxmlformats.org/officeDocument/2006/relationships/hyperlink" Target="https://identityserver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okt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</a:t>
            </a:r>
            <a:r>
              <a:rPr lang="sr-Latn-BA" dirty="0" smtClean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3457379-948D-4845-B8BA-5CF9B789DD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r-Latn-BA" dirty="0" smtClean="0"/>
              <a:t>Miroslav Popović</a:t>
            </a:r>
          </a:p>
          <a:p>
            <a:r>
              <a:rPr lang="sr-Latn-BA" sz="1800" dirty="0" smtClean="0"/>
              <a:t>Technical Lead, Seavus Group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@miroslavpopovic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BA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https://miroslavpopovic.com</a:t>
            </a:r>
            <a:endParaRPr lang="en-US" sz="1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615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Unit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Integration testing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Manual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</a:rPr>
              <a:t>Tools (Postman, Fiddler,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C1937"/>
                </a:solidFill>
              </a:rPr>
              <a:t>Stress / load testing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3"/>
              </a:rPr>
              <a:t>https://loader.io/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4"/>
              </a:rPr>
              <a:t>https://artillery.io/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 smtClean="0">
                <a:solidFill>
                  <a:srgbClr val="0C1937"/>
                </a:solidFill>
                <a:hlinkClick r:id="rId5"/>
              </a:rPr>
              <a:t>https://gatling.io/</a:t>
            </a:r>
            <a:endParaRPr lang="en-US" sz="1632" spc="-1" dirty="0" smtClean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1632" spc="-1" dirty="0">
                <a:solidFill>
                  <a:srgbClr val="0C1937"/>
                </a:solidFill>
                <a:hlinkClick r:id="rId6"/>
              </a:rPr>
              <a:t>http://websurge.west-wind.com</a:t>
            </a:r>
            <a:r>
              <a:rPr lang="en-US" sz="1632" spc="-1" dirty="0" smtClean="0">
                <a:solidFill>
                  <a:srgbClr val="0C1937"/>
                </a:solidFill>
                <a:hlinkClick r:id="rId6"/>
              </a:rPr>
              <a:t>/</a:t>
            </a:r>
            <a:r>
              <a:rPr lang="en-US" sz="1632" spc="-1" dirty="0" smtClean="0">
                <a:solidFill>
                  <a:srgbClr val="0C1937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86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52180"/>
          </a:xfrm>
        </p:spPr>
        <p:txBody>
          <a:bodyPr/>
          <a:lstStyle/>
          <a:p>
            <a:r>
              <a:rPr lang="sr-Latn-BA" sz="3600" dirty="0">
                <a:hlinkClick r:id="rId2"/>
              </a:rPr>
              <a:t>http://swagger.io</a:t>
            </a:r>
            <a:r>
              <a:rPr lang="sr-Latn-BA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  <a:r>
              <a:rPr lang="sr-Latn-BA" sz="3600" dirty="0" smtClean="0"/>
              <a:t>-&gt; </a:t>
            </a:r>
            <a:r>
              <a:rPr lang="sr-Latn-BA" sz="3600" dirty="0">
                <a:hlinkClick r:id="rId3"/>
              </a:rPr>
              <a:t>https://www.openapis.org</a:t>
            </a:r>
            <a:r>
              <a:rPr lang="sr-Latn-BA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  <a:endParaRPr lang="sr-Latn-BA" sz="3600" dirty="0"/>
          </a:p>
          <a:p>
            <a:r>
              <a:rPr lang="sr-Latn-BA" sz="3600" dirty="0"/>
              <a:t>Swagger -&gt; Open API Specification 3.0</a:t>
            </a:r>
          </a:p>
          <a:p>
            <a:r>
              <a:rPr lang="sr-Latn-BA" sz="3600" dirty="0"/>
              <a:t>API framework</a:t>
            </a:r>
          </a:p>
          <a:p>
            <a:pPr lvl="1"/>
            <a:r>
              <a:rPr lang="sr-Latn-BA" sz="2400" dirty="0"/>
              <a:t>Docs</a:t>
            </a:r>
          </a:p>
          <a:p>
            <a:pPr lvl="1"/>
            <a:r>
              <a:rPr lang="sr-Latn-BA" sz="2400" dirty="0"/>
              <a:t>Define an API</a:t>
            </a:r>
          </a:p>
          <a:p>
            <a:pPr lvl="1"/>
            <a:r>
              <a:rPr lang="sr-Latn-BA" sz="2400" dirty="0"/>
              <a:t>Automate API testing</a:t>
            </a:r>
          </a:p>
          <a:p>
            <a:pPr lvl="1"/>
            <a:r>
              <a:rPr lang="sr-Latn-BA" sz="2400" dirty="0"/>
              <a:t>Code generation</a:t>
            </a:r>
          </a:p>
          <a:p>
            <a:pPr lvl="1"/>
            <a:r>
              <a:rPr lang="sr-Latn-BA" sz="2400" dirty="0"/>
              <a:t>...</a:t>
            </a:r>
          </a:p>
          <a:p>
            <a:r>
              <a:rPr lang="sr-Latn-BA" sz="3600" dirty="0"/>
              <a:t>API Analyzers - Microsoft.AspNetCore.Mvc.Api.Analyzers </a:t>
            </a:r>
          </a:p>
          <a:p>
            <a:r>
              <a:rPr lang="sr-Latn-BA" sz="3600" dirty="0"/>
              <a:t>Swashbuckle or NSwag and Swagger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177"/>
            <a:ext cx="12192000" cy="75303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b="1" dirty="0" smtClean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Rainbows and unicorns</a:t>
            </a:r>
            <a:endParaRPr lang="en-US" b="1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3219" y="6223640"/>
            <a:ext cx="7247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source: https://www.percussion.com/blog/2015/March/unicorns-and-rainbows-wont-help-your-social-media-data-will</a:t>
            </a:r>
          </a:p>
        </p:txBody>
      </p:sp>
    </p:spTree>
    <p:extLst>
      <p:ext uri="{BB962C8B-B14F-4D97-AF65-F5344CB8AC3E}">
        <p14:creationId xmlns:p14="http://schemas.microsoft.com/office/powerpoint/2010/main" val="42763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31847"/>
          </a:xfrm>
        </p:spPr>
        <p:txBody>
          <a:bodyPr/>
          <a:lstStyle/>
          <a:p>
            <a:r>
              <a:rPr lang="en-US" dirty="0"/>
              <a:t>Limit per token</a:t>
            </a:r>
          </a:p>
          <a:p>
            <a:pPr lvl="1"/>
            <a:r>
              <a:rPr lang="en-US" dirty="0"/>
              <a:t>With middleware or action filter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github.com/stefanprodan/AspNetCoreRateLimit</a:t>
            </a:r>
            <a:r>
              <a:rPr lang="en-US" sz="3600" dirty="0" smtClean="0"/>
              <a:t>  </a:t>
            </a:r>
            <a:endParaRPr lang="en-US" sz="3600" dirty="0"/>
          </a:p>
          <a:p>
            <a:pPr lvl="1"/>
            <a:r>
              <a:rPr lang="en-US" dirty="0"/>
              <a:t>Limit per Client IP</a:t>
            </a:r>
          </a:p>
          <a:p>
            <a:pPr lvl="1"/>
            <a:r>
              <a:rPr lang="en-US" dirty="0"/>
              <a:t>Limit per Client ID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7238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URL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/api/v2/games/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Query string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/api/games?api-version=2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Custom request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api-version: 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Accept header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Accept: application/json;v=2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3600" spc="-1" dirty="0">
                <a:solidFill>
                  <a:srgbClr val="0C1937"/>
                </a:solidFill>
              </a:rPr>
              <a:t>Microsoft.AspNetCore.Mvc.Versioning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032" spc="-1" dirty="0">
                <a:solidFill>
                  <a:srgbClr val="0C1937"/>
                </a:solidFill>
              </a:rPr>
              <a:t>Supports all types, query string by default (?api-version=2)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12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9127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Simple logging – errors, logs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Performance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Usage tracking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Azure – Azure Monitor, Application Insights, Log Analytics 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ASP.NET Core Health Checks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2800" spc="-1" dirty="0">
                <a:solidFill>
                  <a:srgbClr val="0C1937"/>
                </a:solidFill>
              </a:rPr>
              <a:t>Third-party monitoring services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2"/>
              </a:rPr>
              <a:t>https://newrelic.com</a:t>
            </a:r>
            <a:r>
              <a:rPr lang="sr-Latn-BA" sz="1800" spc="-1" dirty="0" smtClean="0">
                <a:solidFill>
                  <a:srgbClr val="0C1937"/>
                </a:solidFill>
                <a:hlinkClick r:id="rId2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3"/>
              </a:rPr>
              <a:t>https://stackify.com</a:t>
            </a:r>
            <a:r>
              <a:rPr lang="sr-Latn-BA" sz="1800" spc="-1" dirty="0" smtClean="0">
                <a:solidFill>
                  <a:srgbClr val="0C1937"/>
                </a:solidFill>
                <a:hlinkClick r:id="rId3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4"/>
              </a:rPr>
              <a:t>https://www.monitis.com</a:t>
            </a:r>
            <a:r>
              <a:rPr lang="sr-Latn-BA" sz="1800" spc="-1" dirty="0" smtClean="0">
                <a:solidFill>
                  <a:srgbClr val="0C1937"/>
                </a:solidFill>
                <a:hlinkClick r:id="rId4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  <a:hlinkClick r:id="rId5"/>
              </a:rPr>
              <a:t>https://www.runscope.com</a:t>
            </a:r>
            <a:r>
              <a:rPr lang="sr-Latn-BA" sz="1800" spc="-1" dirty="0" smtClean="0">
                <a:solidFill>
                  <a:srgbClr val="0C1937"/>
                </a:solidFill>
                <a:hlinkClick r:id="rId5"/>
              </a:rPr>
              <a:t>/</a:t>
            </a:r>
            <a:r>
              <a:rPr lang="en-US" sz="1800" spc="-1" dirty="0" smtClean="0">
                <a:solidFill>
                  <a:srgbClr val="0C1937"/>
                </a:solidFill>
              </a:rPr>
              <a:t> </a:t>
            </a:r>
            <a:endParaRPr lang="sr-Latn-BA" sz="1800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sr-Latn-BA" sz="1800" spc="-1" dirty="0">
                <a:solidFill>
                  <a:srgbClr val="0C1937"/>
                </a:solidFill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23" y="421109"/>
            <a:ext cx="6378553" cy="593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28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Basics – REST, ASP.NET Core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Limiting</a:t>
            </a:r>
          </a:p>
          <a:p>
            <a:r>
              <a:rPr lang="en-US" dirty="0"/>
              <a:t>Versioning</a:t>
            </a:r>
          </a:p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522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393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github.com/microsoft/api-guidelines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Specifications</a:t>
            </a:r>
          </a:p>
          <a:p>
            <a:pPr lvl="1"/>
            <a:r>
              <a:rPr lang="en-US" dirty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The ION Hypermedia Type</a:t>
            </a:r>
          </a:p>
          <a:p>
            <a:pPr lvl="1"/>
            <a:r>
              <a:rPr lang="en-US" dirty="0">
                <a:hlinkClick r:id="rId4"/>
              </a:rPr>
              <a:t>http://jsonapi.org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JSON (Hyper-)Schema...</a:t>
            </a:r>
          </a:p>
          <a:p>
            <a:pPr lvl="1"/>
            <a:r>
              <a:rPr lang="en-US" dirty="0">
                <a:hlinkClick r:id="rId6"/>
              </a:rPr>
              <a:t>http://graphql.org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APIs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dev.twitter.com/rest/public</a:t>
            </a:r>
            <a:r>
              <a:rPr lang="en-US" dirty="0" smtClean="0"/>
              <a:t> - </a:t>
            </a:r>
            <a:r>
              <a:rPr lang="en-US" dirty="0"/>
              <a:t>Twitter REST</a:t>
            </a:r>
          </a:p>
          <a:p>
            <a:pPr lvl="1"/>
            <a:r>
              <a:rPr lang="en-US" dirty="0">
                <a:hlinkClick r:id="rId8"/>
              </a:rPr>
              <a:t>https://developer.github.com/v3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GitHub REST / v4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stripe.com/docs/api</a:t>
            </a:r>
            <a:r>
              <a:rPr lang="en-US" dirty="0" smtClean="0"/>
              <a:t> - </a:t>
            </a:r>
            <a:r>
              <a:rPr lang="en-US" dirty="0"/>
              <a:t>Stripe</a:t>
            </a:r>
          </a:p>
          <a:p>
            <a:pPr lvl="1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www.twilio.com/docs/api/rest</a:t>
            </a:r>
            <a:r>
              <a:rPr lang="en-US" dirty="0" smtClean="0"/>
              <a:t> - Twilio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37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6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sz="4800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146" y="6097792"/>
            <a:ext cx="2633606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@miroslavpopovic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sr-Latn-BA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</a:rPr>
              <a:t>https://miroslavpopovic.com</a:t>
            </a:r>
            <a:endParaRPr kumimoji="0" lang="en-US" sz="1400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7271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architecture type that’s using the existing web infrastructure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RESTful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services that implement REST architecture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Web resources – identified with URL address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HTTP </a:t>
            </a:r>
            <a:r>
              <a:rPr lang="en-US" sz="3600" spc="-1" dirty="0" smtClean="0">
                <a:solidFill>
                  <a:srgbClr val="0C1937"/>
                </a:solidFill>
              </a:rPr>
              <a:t>verbs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 smtClean="0">
                <a:solidFill>
                  <a:srgbClr val="0C1937"/>
                </a:solidFill>
              </a:rPr>
              <a:t>GET</a:t>
            </a:r>
            <a:r>
              <a:rPr lang="en-US" sz="2032" spc="-1" dirty="0">
                <a:solidFill>
                  <a:srgbClr val="0C1937"/>
                </a:solidFill>
              </a:rPr>
              <a:t>, POST, PUT, DELETE, PATCH…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JSON or XML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Strict and pragmatic </a:t>
            </a:r>
            <a:r>
              <a:rPr lang="en-US" sz="3600" spc="-1" dirty="0" smtClean="0">
                <a:solidFill>
                  <a:srgbClr val="0C1937"/>
                </a:solidFill>
              </a:rPr>
              <a:t>approach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585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044" y="1107805"/>
            <a:ext cx="5179912" cy="501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4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Endpoint routing - defining URLs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Support for HTTP verbs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Model binding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Content negotiation (JSON, XML, …)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Middleware / action filters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OAuth 2.0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ASP.NET </a:t>
            </a:r>
            <a:r>
              <a:rPr lang="en-US" dirty="0" smtClean="0"/>
              <a:t>Core Benefits </a:t>
            </a:r>
            <a:r>
              <a:rPr lang="en-US" dirty="0" smtClean="0"/>
              <a:t>for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6695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Conventions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[</a:t>
            </a:r>
            <a:r>
              <a:rPr lang="en-US" sz="2032" spc="-1" dirty="0" err="1">
                <a:solidFill>
                  <a:srgbClr val="0C1937"/>
                </a:solidFill>
              </a:rPr>
              <a:t>ApiController</a:t>
            </a:r>
            <a:r>
              <a:rPr lang="en-US" sz="2032" spc="-1" dirty="0">
                <a:solidFill>
                  <a:srgbClr val="0C1937"/>
                </a:solidFill>
              </a:rPr>
              <a:t>]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ActionResult&lt;T</a:t>
            </a:r>
            <a:r>
              <a:rPr lang="en-US" sz="2032" spc="-1" dirty="0" smtClean="0">
                <a:solidFill>
                  <a:srgbClr val="0C1937"/>
                </a:solidFill>
              </a:rPr>
              <a:t>&gt;</a:t>
            </a: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 smtClean="0">
                <a:solidFill>
                  <a:srgbClr val="0C1937"/>
                </a:solidFill>
              </a:rPr>
              <a:t>Convention definitions</a:t>
            </a:r>
            <a:endParaRPr lang="en-US" sz="2032" spc="-1" dirty="0">
              <a:solidFill>
                <a:srgbClr val="0C1937"/>
              </a:solidFill>
            </a:endParaRPr>
          </a:p>
          <a:p>
            <a:pPr marL="579446" lvl="1" indent="-342900">
              <a:lnSpc>
                <a:spcPct val="100000"/>
              </a:lnSpc>
              <a:spcBef>
                <a:spcPts val="1001"/>
              </a:spcBef>
            </a:pPr>
            <a:r>
              <a:rPr lang="en-US" sz="2032" spc="-1" dirty="0">
                <a:solidFill>
                  <a:srgbClr val="0C1937"/>
                </a:solidFill>
              </a:rPr>
              <a:t>Roslyn analyzers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Swagger </a:t>
            </a:r>
            <a:r>
              <a:rPr lang="en-US" sz="3600" spc="-1" dirty="0" smtClean="0">
                <a:solidFill>
                  <a:srgbClr val="0C1937"/>
                </a:solidFill>
              </a:rPr>
              <a:t>support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 smtClean="0">
                <a:solidFill>
                  <a:srgbClr val="0C1937"/>
                </a:solidFill>
              </a:rPr>
              <a:t>SPA authentication with Identity Server</a:t>
            </a:r>
            <a:endParaRPr lang="en-US" sz="3600" spc="-1" dirty="0">
              <a:solidFill>
                <a:srgbClr val="0C193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ASP.NET </a:t>
            </a:r>
            <a:r>
              <a:rPr lang="en-US" dirty="0" smtClean="0"/>
              <a:t>Core Benefits </a:t>
            </a:r>
            <a:r>
              <a:rPr lang="en-US" dirty="0" smtClean="0"/>
              <a:t>for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9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Production-ready APIs?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84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1498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IActionResult, ActionResult&lt;T&gt;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View Models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Model / input validation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Exception handling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Logging</a:t>
            </a:r>
          </a:p>
          <a:p>
            <a:pPr marL="342900" indent="-342900">
              <a:lnSpc>
                <a:spcPct val="100000"/>
              </a:lnSpc>
              <a:spcBef>
                <a:spcPts val="1001"/>
              </a:spcBef>
            </a:pPr>
            <a:r>
              <a:rPr lang="en-US" sz="3600" spc="-1" dirty="0">
                <a:solidFill>
                  <a:srgbClr val="0C1937"/>
                </a:solidFill>
              </a:rPr>
              <a:t>Paging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77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072"/>
          </a:xfrm>
        </p:spPr>
        <p:txBody>
          <a:bodyPr/>
          <a:lstStyle/>
          <a:p>
            <a:r>
              <a:rPr lang="en-US" dirty="0" smtClean="0"/>
              <a:t>HTTPS</a:t>
            </a:r>
          </a:p>
          <a:p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JWT token based authentication</a:t>
            </a:r>
          </a:p>
          <a:p>
            <a:r>
              <a:rPr lang="en-US" dirty="0" smtClean="0"/>
              <a:t>Identity Server 4.0</a:t>
            </a:r>
          </a:p>
          <a:p>
            <a:pPr lvl="1"/>
            <a:r>
              <a:rPr lang="en-US" dirty="0" smtClean="0">
                <a:hlinkClick r:id="rId2"/>
              </a:rPr>
              <a:t>https://identityserver.io/</a:t>
            </a:r>
            <a:endParaRPr lang="en-US" dirty="0" smtClean="0"/>
          </a:p>
          <a:p>
            <a:r>
              <a:rPr lang="en-US" dirty="0" smtClean="0"/>
              <a:t>Third party</a:t>
            </a:r>
          </a:p>
          <a:p>
            <a:pPr lvl="1"/>
            <a:r>
              <a:rPr lang="en-US" dirty="0" smtClean="0"/>
              <a:t>Auth0 - </a:t>
            </a:r>
            <a:r>
              <a:rPr lang="en-US" dirty="0" smtClean="0">
                <a:hlinkClick r:id="rId3"/>
              </a:rPr>
              <a:t>https://auth0.com/</a:t>
            </a:r>
            <a:endParaRPr lang="en-US" dirty="0" smtClean="0"/>
          </a:p>
          <a:p>
            <a:pPr lvl="1"/>
            <a:r>
              <a:rPr lang="en-US" dirty="0" smtClean="0"/>
              <a:t>Okta - </a:t>
            </a:r>
            <a:r>
              <a:rPr lang="en-US" dirty="0" smtClean="0">
                <a:hlinkClick r:id="rId4"/>
              </a:rPr>
              <a:t>https://developer.okta.com/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4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6544</TotalTime>
  <Words>456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Wingdings</vt:lpstr>
      <vt:lpstr>1_Dotnet_Template</vt:lpstr>
      <vt:lpstr>REST API Introduction</vt:lpstr>
      <vt:lpstr>Basics</vt:lpstr>
      <vt:lpstr>REST(ful)</vt:lpstr>
      <vt:lpstr>PowerPoint Presentation</vt:lpstr>
      <vt:lpstr>Additional ASP.NET Core Benefits for REST APIs</vt:lpstr>
      <vt:lpstr>Additional ASP.NET Core Benefits for REST APIs</vt:lpstr>
      <vt:lpstr>Production-ready APIs?</vt:lpstr>
      <vt:lpstr>Best practices</vt:lpstr>
      <vt:lpstr>Security</vt:lpstr>
      <vt:lpstr>Testing</vt:lpstr>
      <vt:lpstr>Documentation</vt:lpstr>
      <vt:lpstr> Rainbows and unicorns</vt:lpstr>
      <vt:lpstr>Usage limiting</vt:lpstr>
      <vt:lpstr>Versioning</vt:lpstr>
      <vt:lpstr>Monitoring</vt:lpstr>
      <vt:lpstr>PowerPoint Presentation</vt:lpstr>
      <vt:lpstr>Closing up</vt:lpstr>
      <vt:lpstr>Summary</vt:lpstr>
      <vt:lpstr>Further reading</vt:lpstr>
      <vt:lpstr>Thanks!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Miroslav Popovic</cp:lastModifiedBy>
  <cp:revision>129</cp:revision>
  <cp:lastPrinted>2018-03-26T22:33:58Z</cp:lastPrinted>
  <dcterms:created xsi:type="dcterms:W3CDTF">2018-01-09T22:22:16Z</dcterms:created>
  <dcterms:modified xsi:type="dcterms:W3CDTF">2019-06-25T11:56:30Z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