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5" r:id="rId6"/>
    <p:sldId id="261" r:id="rId7"/>
    <p:sldId id="262" r:id="rId8"/>
    <p:sldId id="266" r:id="rId9"/>
    <p:sldId id="264" r:id="rId10"/>
    <p:sldId id="267" r:id="rId11"/>
    <p:sldId id="268" r:id="rId12"/>
    <p:sldId id="269"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12/12/2020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12/12/2020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12/12/2020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12/12/2020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dirty="0"/>
              <a:t>12/12/2020</a:t>
            </a:fld>
            <a:endParaRPr lang="en-US" dirty="0"/>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1160EA64-D806-43AC-9DF2-F8C432F32B4C}" type="datetimeFigureOut">
              <a:rPr lang="en-US" dirty="0"/>
              <a:pPr/>
              <a:t>12/12/2020</a:t>
            </a:fld>
            <a:endParaRPr lang="en-US" dirty="0"/>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12/12/2020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B4CAA-BCF2-4647-AC07-2A78203A5F1E}"/>
              </a:ext>
            </a:extLst>
          </p:cNvPr>
          <p:cNvSpPr>
            <a:spLocks noGrp="1"/>
          </p:cNvSpPr>
          <p:nvPr>
            <p:ph type="ctrTitle"/>
          </p:nvPr>
        </p:nvSpPr>
        <p:spPr/>
        <p:txBody>
          <a:bodyPr/>
          <a:lstStyle/>
          <a:p>
            <a:r>
              <a:rPr lang="en-US" dirty="0"/>
              <a:t>School system 2020</a:t>
            </a:r>
            <a:endParaRPr lang="en-001" dirty="0"/>
          </a:p>
        </p:txBody>
      </p:sp>
      <p:sp>
        <p:nvSpPr>
          <p:cNvPr id="3" name="Subtitle 2">
            <a:extLst>
              <a:ext uri="{FF2B5EF4-FFF2-40B4-BE49-F238E27FC236}">
                <a16:creationId xmlns:a16="http://schemas.microsoft.com/office/drawing/2014/main" id="{83D4ACC1-A68D-40ED-9155-7D46E47F5DE1}"/>
              </a:ext>
            </a:extLst>
          </p:cNvPr>
          <p:cNvSpPr>
            <a:spLocks noGrp="1"/>
          </p:cNvSpPr>
          <p:nvPr>
            <p:ph type="subTitle" idx="1"/>
          </p:nvPr>
        </p:nvSpPr>
        <p:spPr>
          <a:xfrm>
            <a:off x="10486" y="4999838"/>
            <a:ext cx="3179428" cy="1799439"/>
          </a:xfrm>
        </p:spPr>
        <p:txBody>
          <a:bodyPr>
            <a:normAutofit/>
          </a:bodyPr>
          <a:lstStyle/>
          <a:p>
            <a:r>
              <a:rPr lang="en-US" dirty="0"/>
              <a:t>Made By: </a:t>
            </a:r>
          </a:p>
          <a:p>
            <a:r>
              <a:rPr lang="en-US" dirty="0"/>
              <a:t>Mark Ruzinov 4187</a:t>
            </a:r>
          </a:p>
          <a:p>
            <a:r>
              <a:rPr lang="en-US" dirty="0"/>
              <a:t>Mateja Miteva 4255</a:t>
            </a:r>
          </a:p>
          <a:p>
            <a:r>
              <a:rPr lang="en-US" dirty="0"/>
              <a:t>Marko Stojmenovski 4193</a:t>
            </a:r>
            <a:endParaRPr lang="en-001" dirty="0"/>
          </a:p>
        </p:txBody>
      </p:sp>
    </p:spTree>
    <p:extLst>
      <p:ext uri="{BB962C8B-B14F-4D97-AF65-F5344CB8AC3E}">
        <p14:creationId xmlns:p14="http://schemas.microsoft.com/office/powerpoint/2010/main" val="1215314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4BB02-EDBB-4AA8-A409-8C4CA1487DE8}"/>
              </a:ext>
            </a:extLst>
          </p:cNvPr>
          <p:cNvSpPr>
            <a:spLocks noGrp="1"/>
          </p:cNvSpPr>
          <p:nvPr>
            <p:ph type="title"/>
          </p:nvPr>
        </p:nvSpPr>
        <p:spPr>
          <a:xfrm>
            <a:off x="769620" y="543297"/>
            <a:ext cx="4486656" cy="1141497"/>
          </a:xfrm>
        </p:spPr>
        <p:txBody>
          <a:bodyPr/>
          <a:lstStyle/>
          <a:p>
            <a:r>
              <a:rPr lang="en-US" dirty="0"/>
              <a:t>The website</a:t>
            </a:r>
            <a:endParaRPr lang="en-001" dirty="0"/>
          </a:p>
        </p:txBody>
      </p:sp>
      <p:sp>
        <p:nvSpPr>
          <p:cNvPr id="3" name="Content Placeholder 2">
            <a:extLst>
              <a:ext uri="{FF2B5EF4-FFF2-40B4-BE49-F238E27FC236}">
                <a16:creationId xmlns:a16="http://schemas.microsoft.com/office/drawing/2014/main" id="{0E6081FC-CB15-41A4-98AD-353F2960493A}"/>
              </a:ext>
            </a:extLst>
          </p:cNvPr>
          <p:cNvSpPr>
            <a:spLocks noGrp="1"/>
          </p:cNvSpPr>
          <p:nvPr>
            <p:ph idx="1"/>
          </p:nvPr>
        </p:nvSpPr>
        <p:spPr>
          <a:xfrm>
            <a:off x="6736080" y="2416028"/>
            <a:ext cx="4815840" cy="2483143"/>
          </a:xfrm>
        </p:spPr>
        <p:txBody>
          <a:bodyPr/>
          <a:lstStyle/>
          <a:p>
            <a:r>
              <a:rPr lang="en-US" dirty="0"/>
              <a:t>Add Record page - Gives you the ability to add a record to the system. Each field is validated and checked before adding the record to the system</a:t>
            </a:r>
          </a:p>
          <a:p>
            <a:r>
              <a:rPr lang="en-US" dirty="0"/>
              <a:t>Edit Record page - Gives you a textbox where you can enter the ID of the student you wish to edit</a:t>
            </a:r>
            <a:endParaRPr lang="en-001" dirty="0"/>
          </a:p>
        </p:txBody>
      </p:sp>
      <p:pic>
        <p:nvPicPr>
          <p:cNvPr id="5" name="Picture 4">
            <a:extLst>
              <a:ext uri="{FF2B5EF4-FFF2-40B4-BE49-F238E27FC236}">
                <a16:creationId xmlns:a16="http://schemas.microsoft.com/office/drawing/2014/main" id="{34715681-0F00-43D8-B8D5-CA5BFFCFB63D}"/>
              </a:ext>
            </a:extLst>
          </p:cNvPr>
          <p:cNvPicPr>
            <a:picLocks noChangeAspect="1"/>
          </p:cNvPicPr>
          <p:nvPr/>
        </p:nvPicPr>
        <p:blipFill>
          <a:blip r:embed="rId2"/>
          <a:stretch>
            <a:fillRect/>
          </a:stretch>
        </p:blipFill>
        <p:spPr>
          <a:xfrm>
            <a:off x="1916149" y="2027657"/>
            <a:ext cx="2193172" cy="2168127"/>
          </a:xfrm>
          <a:prstGeom prst="rect">
            <a:avLst/>
          </a:prstGeom>
        </p:spPr>
      </p:pic>
      <p:pic>
        <p:nvPicPr>
          <p:cNvPr id="6" name="Picture 5">
            <a:extLst>
              <a:ext uri="{FF2B5EF4-FFF2-40B4-BE49-F238E27FC236}">
                <a16:creationId xmlns:a16="http://schemas.microsoft.com/office/drawing/2014/main" id="{074C2F79-4940-4378-9143-6F7DDC4ED8DE}"/>
              </a:ext>
            </a:extLst>
          </p:cNvPr>
          <p:cNvPicPr>
            <a:picLocks noChangeAspect="1"/>
          </p:cNvPicPr>
          <p:nvPr/>
        </p:nvPicPr>
        <p:blipFill>
          <a:blip r:embed="rId3"/>
          <a:stretch>
            <a:fillRect/>
          </a:stretch>
        </p:blipFill>
        <p:spPr>
          <a:xfrm>
            <a:off x="931894" y="4800022"/>
            <a:ext cx="4113687" cy="1514681"/>
          </a:xfrm>
          <a:prstGeom prst="rect">
            <a:avLst/>
          </a:prstGeom>
        </p:spPr>
      </p:pic>
    </p:spTree>
    <p:extLst>
      <p:ext uri="{BB962C8B-B14F-4D97-AF65-F5344CB8AC3E}">
        <p14:creationId xmlns:p14="http://schemas.microsoft.com/office/powerpoint/2010/main" val="1491489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937A5-391F-415B-A926-0E4D972BF947}"/>
              </a:ext>
            </a:extLst>
          </p:cNvPr>
          <p:cNvSpPr>
            <a:spLocks noGrp="1"/>
          </p:cNvSpPr>
          <p:nvPr>
            <p:ph type="title"/>
          </p:nvPr>
        </p:nvSpPr>
        <p:spPr>
          <a:xfrm>
            <a:off x="769620" y="543297"/>
            <a:ext cx="4486656" cy="1141497"/>
          </a:xfrm>
        </p:spPr>
        <p:txBody>
          <a:bodyPr/>
          <a:lstStyle/>
          <a:p>
            <a:r>
              <a:rPr lang="en-US" dirty="0"/>
              <a:t>The website</a:t>
            </a:r>
            <a:endParaRPr lang="en-001" dirty="0"/>
          </a:p>
        </p:txBody>
      </p:sp>
      <p:sp>
        <p:nvSpPr>
          <p:cNvPr id="3" name="Content Placeholder 2">
            <a:extLst>
              <a:ext uri="{FF2B5EF4-FFF2-40B4-BE49-F238E27FC236}">
                <a16:creationId xmlns:a16="http://schemas.microsoft.com/office/drawing/2014/main" id="{9F7D7161-2A0E-46E6-86C6-6049562B2EC5}"/>
              </a:ext>
            </a:extLst>
          </p:cNvPr>
          <p:cNvSpPr>
            <a:spLocks noGrp="1"/>
          </p:cNvSpPr>
          <p:nvPr>
            <p:ph idx="1"/>
          </p:nvPr>
        </p:nvSpPr>
        <p:spPr>
          <a:xfrm>
            <a:off x="6736080" y="2382472"/>
            <a:ext cx="4815840" cy="4269998"/>
          </a:xfrm>
        </p:spPr>
        <p:txBody>
          <a:bodyPr/>
          <a:lstStyle/>
          <a:p>
            <a:r>
              <a:rPr lang="en-US" dirty="0"/>
              <a:t>Edit Records page - All of the existing details are pre-entered for you. You can now edit them, and then click on Update</a:t>
            </a:r>
          </a:p>
          <a:p>
            <a:r>
              <a:rPr lang="en-US" dirty="0"/>
              <a:t>Remove Records page - Allows you to remove a student record by only entering the ID of that student</a:t>
            </a:r>
          </a:p>
          <a:p>
            <a:endParaRPr lang="en-001" dirty="0"/>
          </a:p>
        </p:txBody>
      </p:sp>
      <p:pic>
        <p:nvPicPr>
          <p:cNvPr id="5" name="Picture 4">
            <a:extLst>
              <a:ext uri="{FF2B5EF4-FFF2-40B4-BE49-F238E27FC236}">
                <a16:creationId xmlns:a16="http://schemas.microsoft.com/office/drawing/2014/main" id="{E9DFDCDF-843A-416A-B838-BD0DC92D9DB8}"/>
              </a:ext>
            </a:extLst>
          </p:cNvPr>
          <p:cNvPicPr>
            <a:picLocks noChangeAspect="1"/>
          </p:cNvPicPr>
          <p:nvPr/>
        </p:nvPicPr>
        <p:blipFill>
          <a:blip r:embed="rId2"/>
          <a:stretch>
            <a:fillRect/>
          </a:stretch>
        </p:blipFill>
        <p:spPr>
          <a:xfrm>
            <a:off x="1799873" y="2335801"/>
            <a:ext cx="2426149" cy="2186397"/>
          </a:xfrm>
          <a:prstGeom prst="rect">
            <a:avLst/>
          </a:prstGeom>
        </p:spPr>
      </p:pic>
      <p:pic>
        <p:nvPicPr>
          <p:cNvPr id="6" name="Picture 5">
            <a:extLst>
              <a:ext uri="{FF2B5EF4-FFF2-40B4-BE49-F238E27FC236}">
                <a16:creationId xmlns:a16="http://schemas.microsoft.com/office/drawing/2014/main" id="{A7A2AD19-917B-40C6-B58B-83F659393B85}"/>
              </a:ext>
            </a:extLst>
          </p:cNvPr>
          <p:cNvPicPr>
            <a:picLocks noChangeAspect="1"/>
          </p:cNvPicPr>
          <p:nvPr/>
        </p:nvPicPr>
        <p:blipFill>
          <a:blip r:embed="rId3"/>
          <a:stretch>
            <a:fillRect/>
          </a:stretch>
        </p:blipFill>
        <p:spPr>
          <a:xfrm>
            <a:off x="585057" y="4952644"/>
            <a:ext cx="4861384" cy="1445950"/>
          </a:xfrm>
          <a:prstGeom prst="rect">
            <a:avLst/>
          </a:prstGeom>
        </p:spPr>
      </p:pic>
    </p:spTree>
    <p:extLst>
      <p:ext uri="{BB962C8B-B14F-4D97-AF65-F5344CB8AC3E}">
        <p14:creationId xmlns:p14="http://schemas.microsoft.com/office/powerpoint/2010/main" val="4066537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4AF32-A4D9-48AE-BA97-626CDC2D7BBC}"/>
              </a:ext>
            </a:extLst>
          </p:cNvPr>
          <p:cNvSpPr>
            <a:spLocks noGrp="1"/>
          </p:cNvSpPr>
          <p:nvPr>
            <p:ph type="title"/>
          </p:nvPr>
        </p:nvSpPr>
        <p:spPr>
          <a:xfrm>
            <a:off x="769620" y="543297"/>
            <a:ext cx="4486656" cy="1141497"/>
          </a:xfrm>
        </p:spPr>
        <p:txBody>
          <a:bodyPr/>
          <a:lstStyle/>
          <a:p>
            <a:r>
              <a:rPr lang="en-US" dirty="0"/>
              <a:t>The website</a:t>
            </a:r>
            <a:endParaRPr lang="en-001" dirty="0"/>
          </a:p>
        </p:txBody>
      </p:sp>
      <p:sp>
        <p:nvSpPr>
          <p:cNvPr id="3" name="Content Placeholder 2">
            <a:extLst>
              <a:ext uri="{FF2B5EF4-FFF2-40B4-BE49-F238E27FC236}">
                <a16:creationId xmlns:a16="http://schemas.microsoft.com/office/drawing/2014/main" id="{EA6F5F87-D06B-4DFC-B424-142DC391B05E}"/>
              </a:ext>
            </a:extLst>
          </p:cNvPr>
          <p:cNvSpPr>
            <a:spLocks noGrp="1"/>
          </p:cNvSpPr>
          <p:nvPr>
            <p:ph idx="1"/>
          </p:nvPr>
        </p:nvSpPr>
        <p:spPr>
          <a:xfrm>
            <a:off x="6736080" y="2332140"/>
            <a:ext cx="4815840" cy="2667700"/>
          </a:xfrm>
        </p:spPr>
        <p:txBody>
          <a:bodyPr/>
          <a:lstStyle/>
          <a:p>
            <a:r>
              <a:rPr lang="en-US" dirty="0"/>
              <a:t>The confirmation page appears after the Remove Record page when you enter the ID of the student you wished to have it’s record removed</a:t>
            </a:r>
          </a:p>
          <a:p>
            <a:r>
              <a:rPr lang="en-US" dirty="0"/>
              <a:t>Here, you will be able to see that student’s details that are currently present in the database</a:t>
            </a:r>
            <a:endParaRPr lang="en-001" dirty="0"/>
          </a:p>
        </p:txBody>
      </p:sp>
      <p:pic>
        <p:nvPicPr>
          <p:cNvPr id="5" name="Picture 4">
            <a:extLst>
              <a:ext uri="{FF2B5EF4-FFF2-40B4-BE49-F238E27FC236}">
                <a16:creationId xmlns:a16="http://schemas.microsoft.com/office/drawing/2014/main" id="{B3B95ED8-CFFD-422D-9775-58C759AA0F75}"/>
              </a:ext>
            </a:extLst>
          </p:cNvPr>
          <p:cNvPicPr>
            <a:picLocks noChangeAspect="1"/>
          </p:cNvPicPr>
          <p:nvPr/>
        </p:nvPicPr>
        <p:blipFill>
          <a:blip r:embed="rId2"/>
          <a:stretch>
            <a:fillRect/>
          </a:stretch>
        </p:blipFill>
        <p:spPr>
          <a:xfrm>
            <a:off x="1319102" y="2530338"/>
            <a:ext cx="3387691" cy="2838616"/>
          </a:xfrm>
          <a:prstGeom prst="rect">
            <a:avLst/>
          </a:prstGeom>
        </p:spPr>
      </p:pic>
    </p:spTree>
    <p:extLst>
      <p:ext uri="{BB962C8B-B14F-4D97-AF65-F5344CB8AC3E}">
        <p14:creationId xmlns:p14="http://schemas.microsoft.com/office/powerpoint/2010/main" val="3772417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D78C2-E4EC-44C8-A439-F7B2D42F07D4}"/>
              </a:ext>
            </a:extLst>
          </p:cNvPr>
          <p:cNvSpPr>
            <a:spLocks noGrp="1"/>
          </p:cNvSpPr>
          <p:nvPr>
            <p:ph type="title"/>
          </p:nvPr>
        </p:nvSpPr>
        <p:spPr>
          <a:xfrm>
            <a:off x="769620" y="543297"/>
            <a:ext cx="4486656" cy="1141497"/>
          </a:xfrm>
        </p:spPr>
        <p:txBody>
          <a:bodyPr/>
          <a:lstStyle/>
          <a:p>
            <a:r>
              <a:rPr lang="en-US" dirty="0"/>
              <a:t>The website</a:t>
            </a:r>
            <a:endParaRPr lang="en-001" dirty="0"/>
          </a:p>
        </p:txBody>
      </p:sp>
      <p:sp>
        <p:nvSpPr>
          <p:cNvPr id="3" name="Content Placeholder 2">
            <a:extLst>
              <a:ext uri="{FF2B5EF4-FFF2-40B4-BE49-F238E27FC236}">
                <a16:creationId xmlns:a16="http://schemas.microsoft.com/office/drawing/2014/main" id="{25D188E4-5818-46D5-8CE9-7CBBD4A2F889}"/>
              </a:ext>
            </a:extLst>
          </p:cNvPr>
          <p:cNvSpPr>
            <a:spLocks noGrp="1"/>
          </p:cNvSpPr>
          <p:nvPr>
            <p:ph idx="1"/>
          </p:nvPr>
        </p:nvSpPr>
        <p:spPr>
          <a:xfrm>
            <a:off x="6736080" y="2189527"/>
            <a:ext cx="4815840" cy="3011648"/>
          </a:xfrm>
        </p:spPr>
        <p:txBody>
          <a:bodyPr/>
          <a:lstStyle/>
          <a:p>
            <a:r>
              <a:rPr lang="en-US" dirty="0"/>
              <a:t>Account settings page - Over here the users are able to change their passwords</a:t>
            </a:r>
          </a:p>
          <a:p>
            <a:r>
              <a:rPr lang="en-US" dirty="0"/>
              <a:t>In order to change your password as a regular user, you must know your existing password</a:t>
            </a:r>
          </a:p>
          <a:p>
            <a:r>
              <a:rPr lang="en-US" dirty="0"/>
              <a:t>As an extra feature, you can log into the administrative panel here if you know the admin account’s password</a:t>
            </a:r>
            <a:endParaRPr lang="en-001" dirty="0"/>
          </a:p>
        </p:txBody>
      </p:sp>
      <p:pic>
        <p:nvPicPr>
          <p:cNvPr id="5" name="Picture 4">
            <a:extLst>
              <a:ext uri="{FF2B5EF4-FFF2-40B4-BE49-F238E27FC236}">
                <a16:creationId xmlns:a16="http://schemas.microsoft.com/office/drawing/2014/main" id="{ABB85AAF-CCD1-4121-8788-C71BC4404BAA}"/>
              </a:ext>
            </a:extLst>
          </p:cNvPr>
          <p:cNvPicPr>
            <a:picLocks noChangeAspect="1"/>
          </p:cNvPicPr>
          <p:nvPr/>
        </p:nvPicPr>
        <p:blipFill>
          <a:blip r:embed="rId2"/>
          <a:stretch>
            <a:fillRect/>
          </a:stretch>
        </p:blipFill>
        <p:spPr>
          <a:xfrm>
            <a:off x="1742510" y="2357557"/>
            <a:ext cx="2510708" cy="4118745"/>
          </a:xfrm>
          <a:prstGeom prst="rect">
            <a:avLst/>
          </a:prstGeom>
        </p:spPr>
      </p:pic>
    </p:spTree>
    <p:extLst>
      <p:ext uri="{BB962C8B-B14F-4D97-AF65-F5344CB8AC3E}">
        <p14:creationId xmlns:p14="http://schemas.microsoft.com/office/powerpoint/2010/main" val="2751714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72C1D-6AAF-429E-AA80-797F982AE0A3}"/>
              </a:ext>
            </a:extLst>
          </p:cNvPr>
          <p:cNvSpPr>
            <a:spLocks noGrp="1"/>
          </p:cNvSpPr>
          <p:nvPr>
            <p:ph type="title"/>
          </p:nvPr>
        </p:nvSpPr>
        <p:spPr>
          <a:xfrm>
            <a:off x="769620" y="543297"/>
            <a:ext cx="4486656" cy="1141497"/>
          </a:xfrm>
        </p:spPr>
        <p:txBody>
          <a:bodyPr/>
          <a:lstStyle/>
          <a:p>
            <a:r>
              <a:rPr lang="en-US" dirty="0"/>
              <a:t>THE website</a:t>
            </a:r>
            <a:endParaRPr lang="en-001" dirty="0"/>
          </a:p>
        </p:txBody>
      </p:sp>
      <p:sp>
        <p:nvSpPr>
          <p:cNvPr id="3" name="Content Placeholder 2">
            <a:extLst>
              <a:ext uri="{FF2B5EF4-FFF2-40B4-BE49-F238E27FC236}">
                <a16:creationId xmlns:a16="http://schemas.microsoft.com/office/drawing/2014/main" id="{D47BC4B5-ADB5-41A3-B3E1-44788EEDBB7C}"/>
              </a:ext>
            </a:extLst>
          </p:cNvPr>
          <p:cNvSpPr>
            <a:spLocks noGrp="1"/>
          </p:cNvSpPr>
          <p:nvPr>
            <p:ph idx="1"/>
          </p:nvPr>
        </p:nvSpPr>
        <p:spPr>
          <a:xfrm>
            <a:off x="6736080" y="804672"/>
            <a:ext cx="4815840" cy="5763908"/>
          </a:xfrm>
        </p:spPr>
        <p:txBody>
          <a:bodyPr>
            <a:normAutofit/>
          </a:bodyPr>
          <a:lstStyle/>
          <a:p>
            <a:r>
              <a:rPr lang="en-US" dirty="0"/>
              <a:t>The Administrative panel - gives the administrator control over the inner workings of the system.</a:t>
            </a:r>
          </a:p>
          <a:p>
            <a:pPr lvl="1"/>
            <a:r>
              <a:rPr lang="en-US" dirty="0"/>
              <a:t>Activity Log:  Shows you the 50 most recent entries in the log table. </a:t>
            </a:r>
          </a:p>
          <a:p>
            <a:pPr lvl="1"/>
            <a:r>
              <a:rPr lang="en-US" dirty="0"/>
              <a:t>Password Change:  Provides the ability to change the password of any registered account without needing to know the existing password. </a:t>
            </a:r>
          </a:p>
          <a:p>
            <a:pPr lvl="1"/>
            <a:r>
              <a:rPr lang="en-US" dirty="0"/>
              <a:t>Add User:  Lets you add a new user to the system. </a:t>
            </a:r>
          </a:p>
          <a:p>
            <a:pPr lvl="1"/>
            <a:r>
              <a:rPr lang="en-US" dirty="0"/>
              <a:t>Remove User:  Remove any existing user from the system </a:t>
            </a:r>
          </a:p>
          <a:p>
            <a:pPr lvl="1"/>
            <a:r>
              <a:rPr lang="en-US" dirty="0"/>
              <a:t>Users List:  Shows a list of all currently registered users on the system. </a:t>
            </a:r>
          </a:p>
          <a:p>
            <a:endParaRPr lang="en-001" dirty="0"/>
          </a:p>
        </p:txBody>
      </p:sp>
      <p:pic>
        <p:nvPicPr>
          <p:cNvPr id="5" name="Picture 4">
            <a:extLst>
              <a:ext uri="{FF2B5EF4-FFF2-40B4-BE49-F238E27FC236}">
                <a16:creationId xmlns:a16="http://schemas.microsoft.com/office/drawing/2014/main" id="{DAE58266-1EA9-4DF4-9019-109549A419D2}"/>
              </a:ext>
            </a:extLst>
          </p:cNvPr>
          <p:cNvPicPr>
            <a:picLocks noChangeAspect="1"/>
          </p:cNvPicPr>
          <p:nvPr/>
        </p:nvPicPr>
        <p:blipFill>
          <a:blip r:embed="rId2"/>
          <a:stretch>
            <a:fillRect/>
          </a:stretch>
        </p:blipFill>
        <p:spPr>
          <a:xfrm>
            <a:off x="355415" y="3117192"/>
            <a:ext cx="5253199" cy="2063564"/>
          </a:xfrm>
          <a:prstGeom prst="rect">
            <a:avLst/>
          </a:prstGeom>
        </p:spPr>
      </p:pic>
    </p:spTree>
    <p:extLst>
      <p:ext uri="{BB962C8B-B14F-4D97-AF65-F5344CB8AC3E}">
        <p14:creationId xmlns:p14="http://schemas.microsoft.com/office/powerpoint/2010/main" val="1362001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32454-E316-45FE-9529-FC93F51F8402}"/>
              </a:ext>
            </a:extLst>
          </p:cNvPr>
          <p:cNvSpPr>
            <a:spLocks noGrp="1"/>
          </p:cNvSpPr>
          <p:nvPr>
            <p:ph type="title"/>
          </p:nvPr>
        </p:nvSpPr>
        <p:spPr>
          <a:xfrm>
            <a:off x="2231136" y="260017"/>
            <a:ext cx="7729728" cy="1188720"/>
          </a:xfrm>
        </p:spPr>
        <p:txBody>
          <a:bodyPr/>
          <a:lstStyle/>
          <a:p>
            <a:r>
              <a:rPr lang="en-US" dirty="0"/>
              <a:t>The idea</a:t>
            </a:r>
            <a:endParaRPr lang="en-001" dirty="0"/>
          </a:p>
        </p:txBody>
      </p:sp>
      <p:sp>
        <p:nvSpPr>
          <p:cNvPr id="3" name="Content Placeholder 2">
            <a:extLst>
              <a:ext uri="{FF2B5EF4-FFF2-40B4-BE49-F238E27FC236}">
                <a16:creationId xmlns:a16="http://schemas.microsoft.com/office/drawing/2014/main" id="{4E54D406-BB51-45B4-AF4B-5B2F31B7B2F2}"/>
              </a:ext>
            </a:extLst>
          </p:cNvPr>
          <p:cNvSpPr>
            <a:spLocks noGrp="1"/>
          </p:cNvSpPr>
          <p:nvPr>
            <p:ph idx="1"/>
          </p:nvPr>
        </p:nvSpPr>
        <p:spPr>
          <a:xfrm>
            <a:off x="1465109" y="2155971"/>
            <a:ext cx="8791998" cy="4618181"/>
          </a:xfrm>
        </p:spPr>
        <p:txBody>
          <a:bodyPr>
            <a:normAutofit/>
          </a:bodyPr>
          <a:lstStyle/>
          <a:p>
            <a:pPr lvl="1"/>
            <a:r>
              <a:rPr lang="en-US" dirty="0">
                <a:effectLst/>
                <a:latin typeface="Calibri" panose="020F0502020204030204" pitchFamily="34" charset="0"/>
                <a:ea typeface="Times New Roman" panose="02020603050405020304" pitchFamily="18" charset="0"/>
                <a:cs typeface="Times New Roman" panose="02020603050405020304" pitchFamily="18" charset="0"/>
              </a:rPr>
              <a:t>The topic chosen represents a typical education center’s record system. One that they might use to keep track of students’ details and payment status. This is meant to provide the staff and employees with one central system that lets all staff members access and update records from one location and one database.</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lvl="1"/>
            <a:r>
              <a:rPr lang="en-US" dirty="0">
                <a:effectLst/>
                <a:latin typeface="Calibri" panose="020F0502020204030204" pitchFamily="34" charset="0"/>
                <a:ea typeface="Times New Roman" panose="02020603050405020304" pitchFamily="18" charset="0"/>
                <a:cs typeface="Times New Roman" panose="02020603050405020304" pitchFamily="18" charset="0"/>
              </a:rPr>
              <a:t>The goal here is to give everyone a unified and synchronized experience when keeping track of students in an educational setting. By giving everyone accounts and access to a central online system that can be accessed in a web browser, staff can simply log in anywhere and access their records easily.</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lvl="1"/>
            <a:r>
              <a:rPr lang="en-US" dirty="0">
                <a:effectLst/>
                <a:latin typeface="Calibri" panose="020F0502020204030204" pitchFamily="34" charset="0"/>
                <a:ea typeface="Times New Roman" panose="02020603050405020304" pitchFamily="18" charset="0"/>
                <a:cs typeface="Times New Roman" panose="02020603050405020304" pitchFamily="18" charset="0"/>
              </a:rPr>
              <a:t>The idea is to provide a central and unified platform that can be accessed using a web browser instead of having local records on a computer that have to be used with special software. </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lvl="1"/>
            <a:r>
              <a:rPr lang="en-US" dirty="0">
                <a:effectLst/>
                <a:latin typeface="Calibri" panose="020F0502020204030204" pitchFamily="34" charset="0"/>
                <a:ea typeface="Times New Roman" panose="02020603050405020304" pitchFamily="18" charset="0"/>
                <a:cs typeface="Times New Roman" panose="02020603050405020304" pitchFamily="18" charset="0"/>
              </a:rPr>
              <a:t>This software’s purpose is to give a university’s staff and employees/administration access to their student’s records, regardless of where they are accessing it on-site, and regardless of the device they are accessing it from.</a:t>
            </a:r>
            <a:endParaRPr lang="en-001"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001" dirty="0"/>
          </a:p>
        </p:txBody>
      </p:sp>
    </p:spTree>
    <p:extLst>
      <p:ext uri="{BB962C8B-B14F-4D97-AF65-F5344CB8AC3E}">
        <p14:creationId xmlns:p14="http://schemas.microsoft.com/office/powerpoint/2010/main" val="4243467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54EAA5-55A0-4D32-9C04-DF0E27E3EF4E}"/>
              </a:ext>
            </a:extLst>
          </p:cNvPr>
          <p:cNvSpPr>
            <a:spLocks noGrp="1"/>
          </p:cNvSpPr>
          <p:nvPr>
            <p:ph type="title"/>
          </p:nvPr>
        </p:nvSpPr>
        <p:spPr>
          <a:xfrm>
            <a:off x="2231136" y="243239"/>
            <a:ext cx="7729728" cy="1188720"/>
          </a:xfrm>
        </p:spPr>
        <p:txBody>
          <a:bodyPr/>
          <a:lstStyle/>
          <a:p>
            <a:r>
              <a:rPr lang="en-US" dirty="0"/>
              <a:t>The system</a:t>
            </a:r>
            <a:endParaRPr lang="en-001" dirty="0"/>
          </a:p>
        </p:txBody>
      </p:sp>
      <p:sp>
        <p:nvSpPr>
          <p:cNvPr id="7" name="Content Placeholder 6">
            <a:extLst>
              <a:ext uri="{FF2B5EF4-FFF2-40B4-BE49-F238E27FC236}">
                <a16:creationId xmlns:a16="http://schemas.microsoft.com/office/drawing/2014/main" id="{34B7D57E-239B-418D-A803-E7E854AA2CAC}"/>
              </a:ext>
            </a:extLst>
          </p:cNvPr>
          <p:cNvSpPr>
            <a:spLocks noGrp="1"/>
          </p:cNvSpPr>
          <p:nvPr>
            <p:ph idx="1"/>
          </p:nvPr>
        </p:nvSpPr>
        <p:spPr>
          <a:xfrm>
            <a:off x="2231136" y="3429000"/>
            <a:ext cx="8162824" cy="2311027"/>
          </a:xfrm>
        </p:spPr>
        <p:txBody>
          <a:bodyPr/>
          <a:lstStyle/>
          <a:p>
            <a:r>
              <a:rPr lang="en-US" dirty="0"/>
              <a:t>System is composed of two parts:</a:t>
            </a:r>
          </a:p>
          <a:p>
            <a:pPr marL="571500" lvl="1" indent="-342900">
              <a:buFont typeface="+mj-lt"/>
              <a:buAutoNum type="arabicParenR"/>
            </a:pPr>
            <a:r>
              <a:rPr lang="en-US" dirty="0"/>
              <a:t>Frontend - Consisting of a webserver that serves webpages consisting of HTML and CSS;</a:t>
            </a:r>
          </a:p>
          <a:p>
            <a:pPr marL="571500" lvl="1" indent="-342900">
              <a:buFont typeface="+mj-lt"/>
              <a:buAutoNum type="arabicParenR"/>
            </a:pPr>
            <a:r>
              <a:rPr lang="en-US" dirty="0"/>
              <a:t>Backend - Consisting of a database server and PHP to process the data on the webpages.</a:t>
            </a:r>
          </a:p>
          <a:p>
            <a:endParaRPr lang="en-US" dirty="0"/>
          </a:p>
          <a:p>
            <a:pPr marL="342900" indent="-342900">
              <a:buFont typeface="+mj-lt"/>
              <a:buAutoNum type="arabicParenR"/>
            </a:pPr>
            <a:endParaRPr lang="en-001" dirty="0"/>
          </a:p>
        </p:txBody>
      </p:sp>
    </p:spTree>
    <p:extLst>
      <p:ext uri="{BB962C8B-B14F-4D97-AF65-F5344CB8AC3E}">
        <p14:creationId xmlns:p14="http://schemas.microsoft.com/office/powerpoint/2010/main" val="148788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4C9E4-53C9-4CD7-AEEA-D161C85A6E15}"/>
              </a:ext>
            </a:extLst>
          </p:cNvPr>
          <p:cNvSpPr>
            <a:spLocks noGrp="1"/>
          </p:cNvSpPr>
          <p:nvPr>
            <p:ph type="title"/>
          </p:nvPr>
        </p:nvSpPr>
        <p:spPr>
          <a:xfrm>
            <a:off x="769620" y="482139"/>
            <a:ext cx="4486656" cy="1141497"/>
          </a:xfrm>
        </p:spPr>
        <p:txBody>
          <a:bodyPr/>
          <a:lstStyle/>
          <a:p>
            <a:r>
              <a:rPr lang="en-US" dirty="0"/>
              <a:t>The database</a:t>
            </a:r>
            <a:endParaRPr lang="en-001" dirty="0"/>
          </a:p>
        </p:txBody>
      </p:sp>
      <p:sp>
        <p:nvSpPr>
          <p:cNvPr id="3" name="Content Placeholder 2">
            <a:extLst>
              <a:ext uri="{FF2B5EF4-FFF2-40B4-BE49-F238E27FC236}">
                <a16:creationId xmlns:a16="http://schemas.microsoft.com/office/drawing/2014/main" id="{F758ACE2-E41A-4E8C-BCE1-87BF89156373}"/>
              </a:ext>
            </a:extLst>
          </p:cNvPr>
          <p:cNvSpPr>
            <a:spLocks noGrp="1"/>
          </p:cNvSpPr>
          <p:nvPr>
            <p:ph idx="1"/>
          </p:nvPr>
        </p:nvSpPr>
        <p:spPr>
          <a:xfrm>
            <a:off x="6258187" y="570450"/>
            <a:ext cx="5763237" cy="5998129"/>
          </a:xfrm>
        </p:spPr>
        <p:txBody>
          <a:bodyPr>
            <a:normAutofit/>
          </a:bodyPr>
          <a:lstStyle/>
          <a:p>
            <a:r>
              <a:rPr lang="en-US" dirty="0"/>
              <a:t>MariaDB is used for the server, although the system is compatible with MySQL as well</a:t>
            </a:r>
          </a:p>
          <a:p>
            <a:r>
              <a:rPr lang="en-US" dirty="0"/>
              <a:t>Database is consisted of three tables:</a:t>
            </a:r>
          </a:p>
          <a:p>
            <a:pPr marL="571500" lvl="1" indent="-342900">
              <a:buFont typeface="+mj-lt"/>
              <a:buAutoNum type="arabicParenR"/>
            </a:pPr>
            <a:r>
              <a:rPr lang="en-US" dirty="0"/>
              <a:t>“login” - Table contains the login records for each user of the system, two fields:</a:t>
            </a:r>
          </a:p>
          <a:p>
            <a:pPr lvl="2"/>
            <a:r>
              <a:rPr lang="en-US" dirty="0"/>
              <a:t>“user”, varchar(100)</a:t>
            </a:r>
          </a:p>
          <a:p>
            <a:pPr lvl="2"/>
            <a:r>
              <a:rPr lang="en-US" dirty="0"/>
              <a:t>“</a:t>
            </a:r>
            <a:r>
              <a:rPr lang="en-US" dirty="0" err="1"/>
              <a:t>unixcreationtime</a:t>
            </a:r>
            <a:r>
              <a:rPr lang="en-US" dirty="0"/>
              <a:t>”, </a:t>
            </a:r>
            <a:r>
              <a:rPr lang="en-US" dirty="0" err="1"/>
              <a:t>bigint</a:t>
            </a:r>
            <a:r>
              <a:rPr lang="en-US" dirty="0"/>
              <a:t>(20)</a:t>
            </a:r>
          </a:p>
          <a:p>
            <a:pPr lvl="2"/>
            <a:r>
              <a:rPr lang="en-US" dirty="0"/>
              <a:t>“password”, </a:t>
            </a:r>
            <a:r>
              <a:rPr lang="en-US" dirty="0" err="1"/>
              <a:t>longtext</a:t>
            </a:r>
            <a:endParaRPr lang="en-US" dirty="0"/>
          </a:p>
          <a:p>
            <a:pPr marL="571500" lvl="1" indent="-342900">
              <a:buFont typeface="+mj-lt"/>
              <a:buAutoNum type="arabicParenR"/>
            </a:pPr>
            <a:r>
              <a:rPr lang="en-US" dirty="0"/>
              <a:t>“log” - This is a logging table that holds log entries for actions that are performed on students in the records table, six fields: </a:t>
            </a:r>
          </a:p>
          <a:p>
            <a:pPr lvl="2"/>
            <a:r>
              <a:rPr lang="en-US" dirty="0"/>
              <a:t>“action”, varchar(100)</a:t>
            </a:r>
          </a:p>
          <a:p>
            <a:pPr lvl="2"/>
            <a:r>
              <a:rPr lang="en-US" dirty="0"/>
              <a:t>“time”, datetime</a:t>
            </a:r>
          </a:p>
          <a:p>
            <a:pPr lvl="2"/>
            <a:r>
              <a:rPr lang="en-US" dirty="0"/>
              <a:t>“who”, varchar(100)</a:t>
            </a:r>
          </a:p>
          <a:p>
            <a:pPr lvl="2"/>
            <a:r>
              <a:rPr lang="en-US" dirty="0"/>
              <a:t>“</a:t>
            </a:r>
            <a:r>
              <a:rPr lang="en-US" dirty="0" err="1"/>
              <a:t>stud_id</a:t>
            </a:r>
            <a:r>
              <a:rPr lang="en-US" dirty="0"/>
              <a:t>”, int(11)</a:t>
            </a:r>
          </a:p>
          <a:p>
            <a:pPr lvl="2"/>
            <a:r>
              <a:rPr lang="en-US" dirty="0"/>
              <a:t>“ID”, int(11)</a:t>
            </a:r>
          </a:p>
          <a:p>
            <a:pPr lvl="2"/>
            <a:r>
              <a:rPr lang="en-US" dirty="0"/>
              <a:t>“</a:t>
            </a:r>
            <a:r>
              <a:rPr lang="en-US" dirty="0" err="1"/>
              <a:t>fname</a:t>
            </a:r>
            <a:r>
              <a:rPr lang="en-US" dirty="0"/>
              <a:t>”, varchar(100)</a:t>
            </a:r>
          </a:p>
        </p:txBody>
      </p:sp>
      <p:pic>
        <p:nvPicPr>
          <p:cNvPr id="6" name="Picture 5">
            <a:extLst>
              <a:ext uri="{FF2B5EF4-FFF2-40B4-BE49-F238E27FC236}">
                <a16:creationId xmlns:a16="http://schemas.microsoft.com/office/drawing/2014/main" id="{F04D6FC1-EEAD-4226-999D-405F5757D481}"/>
              </a:ext>
            </a:extLst>
          </p:cNvPr>
          <p:cNvPicPr>
            <a:picLocks noChangeAspect="1"/>
          </p:cNvPicPr>
          <p:nvPr/>
        </p:nvPicPr>
        <p:blipFill>
          <a:blip r:embed="rId2"/>
          <a:stretch>
            <a:fillRect/>
          </a:stretch>
        </p:blipFill>
        <p:spPr>
          <a:xfrm>
            <a:off x="769620" y="2902590"/>
            <a:ext cx="4345656" cy="2603910"/>
          </a:xfrm>
          <a:prstGeom prst="rect">
            <a:avLst/>
          </a:prstGeom>
        </p:spPr>
      </p:pic>
    </p:spTree>
    <p:extLst>
      <p:ext uri="{BB962C8B-B14F-4D97-AF65-F5344CB8AC3E}">
        <p14:creationId xmlns:p14="http://schemas.microsoft.com/office/powerpoint/2010/main" val="1506644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4C9E4-53C9-4CD7-AEEA-D161C85A6E15}"/>
              </a:ext>
            </a:extLst>
          </p:cNvPr>
          <p:cNvSpPr>
            <a:spLocks noGrp="1"/>
          </p:cNvSpPr>
          <p:nvPr>
            <p:ph type="title"/>
          </p:nvPr>
        </p:nvSpPr>
        <p:spPr>
          <a:xfrm>
            <a:off x="769620" y="482139"/>
            <a:ext cx="4486656" cy="1141497"/>
          </a:xfrm>
        </p:spPr>
        <p:txBody>
          <a:bodyPr/>
          <a:lstStyle/>
          <a:p>
            <a:r>
              <a:rPr lang="en-US" dirty="0"/>
              <a:t>The database</a:t>
            </a:r>
            <a:endParaRPr lang="en-001" dirty="0"/>
          </a:p>
        </p:txBody>
      </p:sp>
      <p:sp>
        <p:nvSpPr>
          <p:cNvPr id="3" name="Content Placeholder 2">
            <a:extLst>
              <a:ext uri="{FF2B5EF4-FFF2-40B4-BE49-F238E27FC236}">
                <a16:creationId xmlns:a16="http://schemas.microsoft.com/office/drawing/2014/main" id="{F758ACE2-E41A-4E8C-BCE1-87BF89156373}"/>
              </a:ext>
            </a:extLst>
          </p:cNvPr>
          <p:cNvSpPr>
            <a:spLocks noGrp="1"/>
          </p:cNvSpPr>
          <p:nvPr>
            <p:ph idx="1"/>
          </p:nvPr>
        </p:nvSpPr>
        <p:spPr>
          <a:xfrm>
            <a:off x="6258187" y="570450"/>
            <a:ext cx="5763237" cy="5998129"/>
          </a:xfrm>
        </p:spPr>
        <p:txBody>
          <a:bodyPr>
            <a:normAutofit/>
          </a:bodyPr>
          <a:lstStyle/>
          <a:p>
            <a:pPr marL="571500" lvl="1" indent="-342900">
              <a:buFont typeface="+mj-lt"/>
              <a:buAutoNum type="arabicParenR" startAt="3"/>
            </a:pPr>
            <a:r>
              <a:rPr lang="en-US" dirty="0"/>
              <a:t>“records” - This table holds all student records present in the system, seven fields:</a:t>
            </a:r>
          </a:p>
          <a:p>
            <a:pPr lvl="2"/>
            <a:r>
              <a:rPr lang="en-US" dirty="0"/>
              <a:t>“name”, varchar(100)</a:t>
            </a:r>
          </a:p>
          <a:p>
            <a:pPr lvl="2"/>
            <a:r>
              <a:rPr lang="en-US" dirty="0"/>
              <a:t>“surname”, varchar(100)</a:t>
            </a:r>
          </a:p>
          <a:p>
            <a:pPr lvl="2"/>
            <a:r>
              <a:rPr lang="en-US" dirty="0"/>
              <a:t>“dob”, date</a:t>
            </a:r>
          </a:p>
          <a:p>
            <a:pPr lvl="2"/>
            <a:r>
              <a:rPr lang="en-US" dirty="0"/>
              <a:t>“ID”, int(11)</a:t>
            </a:r>
          </a:p>
          <a:p>
            <a:pPr lvl="2"/>
            <a:r>
              <a:rPr lang="en-US" dirty="0"/>
              <a:t>“paid”, </a:t>
            </a:r>
            <a:r>
              <a:rPr lang="en-US" dirty="0" err="1"/>
              <a:t>tinyint</a:t>
            </a:r>
            <a:r>
              <a:rPr lang="en-US" dirty="0"/>
              <a:t>(1)</a:t>
            </a:r>
          </a:p>
          <a:p>
            <a:pPr lvl="2"/>
            <a:r>
              <a:rPr lang="en-US" dirty="0"/>
              <a:t>“email”, varchar(100)</a:t>
            </a:r>
          </a:p>
          <a:p>
            <a:pPr lvl="2"/>
            <a:r>
              <a:rPr lang="en-US" dirty="0"/>
              <a:t>“year”, int(11)</a:t>
            </a:r>
          </a:p>
        </p:txBody>
      </p:sp>
      <p:pic>
        <p:nvPicPr>
          <p:cNvPr id="6" name="Picture 5">
            <a:extLst>
              <a:ext uri="{FF2B5EF4-FFF2-40B4-BE49-F238E27FC236}">
                <a16:creationId xmlns:a16="http://schemas.microsoft.com/office/drawing/2014/main" id="{F04D6FC1-EEAD-4226-999D-405F5757D481}"/>
              </a:ext>
            </a:extLst>
          </p:cNvPr>
          <p:cNvPicPr>
            <a:picLocks noChangeAspect="1"/>
          </p:cNvPicPr>
          <p:nvPr/>
        </p:nvPicPr>
        <p:blipFill>
          <a:blip r:embed="rId2"/>
          <a:stretch>
            <a:fillRect/>
          </a:stretch>
        </p:blipFill>
        <p:spPr>
          <a:xfrm>
            <a:off x="769620" y="2902590"/>
            <a:ext cx="4345656" cy="2603910"/>
          </a:xfrm>
          <a:prstGeom prst="rect">
            <a:avLst/>
          </a:prstGeom>
        </p:spPr>
      </p:pic>
    </p:spTree>
    <p:extLst>
      <p:ext uri="{BB962C8B-B14F-4D97-AF65-F5344CB8AC3E}">
        <p14:creationId xmlns:p14="http://schemas.microsoft.com/office/powerpoint/2010/main" val="2743602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1409E-E9C3-4658-AB58-159ADD0B3978}"/>
              </a:ext>
            </a:extLst>
          </p:cNvPr>
          <p:cNvSpPr>
            <a:spLocks noGrp="1"/>
          </p:cNvSpPr>
          <p:nvPr>
            <p:ph type="title"/>
          </p:nvPr>
        </p:nvSpPr>
        <p:spPr>
          <a:xfrm>
            <a:off x="769284" y="596926"/>
            <a:ext cx="4486656" cy="1141497"/>
          </a:xfrm>
        </p:spPr>
        <p:txBody>
          <a:bodyPr/>
          <a:lstStyle/>
          <a:p>
            <a:r>
              <a:rPr lang="en-US" dirty="0"/>
              <a:t>The website</a:t>
            </a:r>
            <a:br>
              <a:rPr lang="en-US" dirty="0"/>
            </a:br>
            <a:r>
              <a:rPr lang="en-US" dirty="0"/>
              <a:t>login</a:t>
            </a:r>
            <a:endParaRPr lang="en-001" dirty="0"/>
          </a:p>
        </p:txBody>
      </p:sp>
      <p:sp>
        <p:nvSpPr>
          <p:cNvPr id="3" name="Content Placeholder 2">
            <a:extLst>
              <a:ext uri="{FF2B5EF4-FFF2-40B4-BE49-F238E27FC236}">
                <a16:creationId xmlns:a16="http://schemas.microsoft.com/office/drawing/2014/main" id="{EEB82DCA-DA50-42F6-8C90-AEBA4AF1BACB}"/>
              </a:ext>
            </a:extLst>
          </p:cNvPr>
          <p:cNvSpPr>
            <a:spLocks noGrp="1"/>
          </p:cNvSpPr>
          <p:nvPr>
            <p:ph idx="1"/>
          </p:nvPr>
        </p:nvSpPr>
        <p:spPr>
          <a:xfrm>
            <a:off x="6828360" y="2297912"/>
            <a:ext cx="4815840" cy="2710315"/>
          </a:xfrm>
        </p:spPr>
        <p:txBody>
          <a:bodyPr/>
          <a:lstStyle/>
          <a:p>
            <a:r>
              <a:rPr lang="en-US" dirty="0"/>
              <a:t>The Login page - Here you have to enter your login credentials which are previously added by server admin</a:t>
            </a:r>
          </a:p>
          <a:p>
            <a:r>
              <a:rPr lang="en-US" dirty="0"/>
              <a:t>From here, you can also enter the administrative panel by entering the admin credentials, considering they have been given to you</a:t>
            </a:r>
          </a:p>
        </p:txBody>
      </p:sp>
      <p:pic>
        <p:nvPicPr>
          <p:cNvPr id="6" name="Picture 5">
            <a:extLst>
              <a:ext uri="{FF2B5EF4-FFF2-40B4-BE49-F238E27FC236}">
                <a16:creationId xmlns:a16="http://schemas.microsoft.com/office/drawing/2014/main" id="{9C4689FC-EE28-46CC-ACD9-E9CF67D0C271}"/>
              </a:ext>
            </a:extLst>
          </p:cNvPr>
          <p:cNvPicPr>
            <a:picLocks noChangeAspect="1"/>
          </p:cNvPicPr>
          <p:nvPr/>
        </p:nvPicPr>
        <p:blipFill>
          <a:blip r:embed="rId2"/>
          <a:stretch>
            <a:fillRect/>
          </a:stretch>
        </p:blipFill>
        <p:spPr>
          <a:xfrm>
            <a:off x="661583" y="3047123"/>
            <a:ext cx="4702059" cy="2710315"/>
          </a:xfrm>
          <a:prstGeom prst="rect">
            <a:avLst/>
          </a:prstGeom>
        </p:spPr>
      </p:pic>
    </p:spTree>
    <p:extLst>
      <p:ext uri="{BB962C8B-B14F-4D97-AF65-F5344CB8AC3E}">
        <p14:creationId xmlns:p14="http://schemas.microsoft.com/office/powerpoint/2010/main" val="1901063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A5790-6F03-433B-B30B-1B288AB2D93D}"/>
              </a:ext>
            </a:extLst>
          </p:cNvPr>
          <p:cNvSpPr>
            <a:spLocks noGrp="1"/>
          </p:cNvSpPr>
          <p:nvPr>
            <p:ph type="title"/>
          </p:nvPr>
        </p:nvSpPr>
        <p:spPr>
          <a:xfrm>
            <a:off x="769620" y="618798"/>
            <a:ext cx="4486656" cy="1141497"/>
          </a:xfrm>
        </p:spPr>
        <p:txBody>
          <a:bodyPr/>
          <a:lstStyle/>
          <a:p>
            <a:r>
              <a:rPr lang="en-US" dirty="0"/>
              <a:t>THE website</a:t>
            </a:r>
            <a:br>
              <a:rPr lang="en-US" dirty="0"/>
            </a:br>
            <a:r>
              <a:rPr lang="en-US" dirty="0"/>
              <a:t>design</a:t>
            </a:r>
            <a:endParaRPr lang="en-001" dirty="0"/>
          </a:p>
        </p:txBody>
      </p:sp>
      <p:sp>
        <p:nvSpPr>
          <p:cNvPr id="3" name="Content Placeholder 2">
            <a:extLst>
              <a:ext uri="{FF2B5EF4-FFF2-40B4-BE49-F238E27FC236}">
                <a16:creationId xmlns:a16="http://schemas.microsoft.com/office/drawing/2014/main" id="{BCD0C0BA-2CAC-45D3-8496-DDE29410D88F}"/>
              </a:ext>
            </a:extLst>
          </p:cNvPr>
          <p:cNvSpPr>
            <a:spLocks noGrp="1"/>
          </p:cNvSpPr>
          <p:nvPr>
            <p:ph idx="1"/>
          </p:nvPr>
        </p:nvSpPr>
        <p:spPr>
          <a:xfrm>
            <a:off x="6371413" y="478173"/>
            <a:ext cx="5658400" cy="6283354"/>
          </a:xfrm>
        </p:spPr>
        <p:txBody>
          <a:bodyPr>
            <a:normAutofit/>
          </a:bodyPr>
          <a:lstStyle/>
          <a:p>
            <a:r>
              <a:rPr lang="en-US" dirty="0"/>
              <a:t>On the left sidebar there is a menu containing all of the places one would need to go to perform actions on a student’s record</a:t>
            </a:r>
          </a:p>
          <a:p>
            <a:r>
              <a:rPr lang="en-US" dirty="0"/>
              <a:t>Home - Starting page that displays recently added students</a:t>
            </a:r>
          </a:p>
          <a:p>
            <a:r>
              <a:rPr lang="en-US" dirty="0"/>
              <a:t>Unpaid Tuitions - Takes you to a page where all students with an unpaid tuition can be seen easily</a:t>
            </a:r>
          </a:p>
          <a:p>
            <a:r>
              <a:rPr lang="en-US" dirty="0"/>
              <a:t>Records:</a:t>
            </a:r>
          </a:p>
          <a:p>
            <a:pPr marL="571500" lvl="1" indent="-342900">
              <a:buFont typeface="+mj-lt"/>
              <a:buAutoNum type="arabicParenR"/>
            </a:pPr>
            <a:r>
              <a:rPr lang="en-US" dirty="0"/>
              <a:t>Add Record:  Add a new record to the system</a:t>
            </a:r>
          </a:p>
          <a:p>
            <a:pPr marL="571500" lvl="1" indent="-342900">
              <a:buFont typeface="+mj-lt"/>
              <a:buAutoNum type="arabicParenR"/>
            </a:pPr>
            <a:r>
              <a:rPr lang="en-US" dirty="0"/>
              <a:t>Edit Record:  Edits an existing record already present in the system</a:t>
            </a:r>
          </a:p>
          <a:p>
            <a:pPr marL="571500" lvl="1" indent="-342900">
              <a:buFont typeface="+mj-lt"/>
              <a:buAutoNum type="arabicParenR"/>
            </a:pPr>
            <a:r>
              <a:rPr lang="en-US" dirty="0"/>
              <a:t>Remove Record: Removes a record from the system (permanent deletion)</a:t>
            </a:r>
          </a:p>
          <a:p>
            <a:pPr marL="571500" lvl="1" indent="-342900">
              <a:buFont typeface="+mj-lt"/>
              <a:buAutoNum type="arabicParenR"/>
            </a:pPr>
            <a:r>
              <a:rPr lang="en-US" dirty="0"/>
              <a:t>View All: Shows you all records present in the system in a single table</a:t>
            </a:r>
          </a:p>
          <a:p>
            <a:r>
              <a:rPr lang="en-US" dirty="0"/>
              <a:t>About - Opens the about page</a:t>
            </a:r>
          </a:p>
          <a:p>
            <a:endParaRPr lang="en-001" dirty="0"/>
          </a:p>
        </p:txBody>
      </p:sp>
      <p:pic>
        <p:nvPicPr>
          <p:cNvPr id="5" name="Picture 4">
            <a:extLst>
              <a:ext uri="{FF2B5EF4-FFF2-40B4-BE49-F238E27FC236}">
                <a16:creationId xmlns:a16="http://schemas.microsoft.com/office/drawing/2014/main" id="{766D7948-09A8-49D4-996B-3F0D80D63765}"/>
              </a:ext>
            </a:extLst>
          </p:cNvPr>
          <p:cNvPicPr>
            <a:picLocks noChangeAspect="1"/>
          </p:cNvPicPr>
          <p:nvPr/>
        </p:nvPicPr>
        <p:blipFill>
          <a:blip r:embed="rId2"/>
          <a:stretch>
            <a:fillRect/>
          </a:stretch>
        </p:blipFill>
        <p:spPr>
          <a:xfrm>
            <a:off x="250950" y="2994656"/>
            <a:ext cx="5569640" cy="2810526"/>
          </a:xfrm>
          <a:prstGeom prst="rect">
            <a:avLst/>
          </a:prstGeom>
        </p:spPr>
      </p:pic>
    </p:spTree>
    <p:extLst>
      <p:ext uri="{BB962C8B-B14F-4D97-AF65-F5344CB8AC3E}">
        <p14:creationId xmlns:p14="http://schemas.microsoft.com/office/powerpoint/2010/main" val="4086976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A5790-6F03-433B-B30B-1B288AB2D93D}"/>
              </a:ext>
            </a:extLst>
          </p:cNvPr>
          <p:cNvSpPr>
            <a:spLocks noGrp="1"/>
          </p:cNvSpPr>
          <p:nvPr>
            <p:ph type="title"/>
          </p:nvPr>
        </p:nvSpPr>
        <p:spPr>
          <a:xfrm>
            <a:off x="769620" y="618798"/>
            <a:ext cx="4486656" cy="1141497"/>
          </a:xfrm>
        </p:spPr>
        <p:txBody>
          <a:bodyPr/>
          <a:lstStyle/>
          <a:p>
            <a:r>
              <a:rPr lang="en-US" dirty="0"/>
              <a:t>THE website</a:t>
            </a:r>
            <a:br>
              <a:rPr lang="en-US" dirty="0"/>
            </a:br>
            <a:r>
              <a:rPr lang="en-US" dirty="0"/>
              <a:t>design</a:t>
            </a:r>
            <a:endParaRPr lang="en-001" dirty="0"/>
          </a:p>
        </p:txBody>
      </p:sp>
      <p:sp>
        <p:nvSpPr>
          <p:cNvPr id="3" name="Content Placeholder 2">
            <a:extLst>
              <a:ext uri="{FF2B5EF4-FFF2-40B4-BE49-F238E27FC236}">
                <a16:creationId xmlns:a16="http://schemas.microsoft.com/office/drawing/2014/main" id="{BCD0C0BA-2CAC-45D3-8496-DDE29410D88F}"/>
              </a:ext>
            </a:extLst>
          </p:cNvPr>
          <p:cNvSpPr>
            <a:spLocks noGrp="1"/>
          </p:cNvSpPr>
          <p:nvPr>
            <p:ph idx="1"/>
          </p:nvPr>
        </p:nvSpPr>
        <p:spPr>
          <a:xfrm>
            <a:off x="6371413" y="1350627"/>
            <a:ext cx="5658400" cy="3867325"/>
          </a:xfrm>
        </p:spPr>
        <p:txBody>
          <a:bodyPr>
            <a:normAutofit/>
          </a:bodyPr>
          <a:lstStyle/>
          <a:p>
            <a:r>
              <a:rPr lang="en-US" dirty="0"/>
              <a:t>The menu options provide the user with the main features of the website, which is to view records, update records and edit records</a:t>
            </a:r>
          </a:p>
          <a:p>
            <a:r>
              <a:rPr lang="en-US" dirty="0"/>
              <a:t>The right-hand sidebar contains a couple of additional features:</a:t>
            </a:r>
          </a:p>
          <a:p>
            <a:pPr lvl="1"/>
            <a:r>
              <a:rPr lang="en-US" dirty="0"/>
              <a:t>Account Settings: Provides settings for the currently logged in account, as well as a way to enter the admin panel.</a:t>
            </a:r>
          </a:p>
          <a:p>
            <a:pPr lvl="1"/>
            <a:r>
              <a:rPr lang="en-US" dirty="0"/>
              <a:t>Logout: Logs the current user out from their session</a:t>
            </a:r>
          </a:p>
          <a:p>
            <a:pPr lvl="1"/>
            <a:r>
              <a:rPr lang="en-US" dirty="0"/>
              <a:t>Calendar:  A calendar view of the current month (months can be cycled through with the </a:t>
            </a:r>
            <a:r>
              <a:rPr lang="en-US" dirty="0" err="1"/>
              <a:t>Prev</a:t>
            </a:r>
            <a:r>
              <a:rPr lang="en-US" dirty="0"/>
              <a:t> and Next buttons)</a:t>
            </a:r>
          </a:p>
        </p:txBody>
      </p:sp>
      <p:pic>
        <p:nvPicPr>
          <p:cNvPr id="5" name="Picture 4">
            <a:extLst>
              <a:ext uri="{FF2B5EF4-FFF2-40B4-BE49-F238E27FC236}">
                <a16:creationId xmlns:a16="http://schemas.microsoft.com/office/drawing/2014/main" id="{766D7948-09A8-49D4-996B-3F0D80D63765}"/>
              </a:ext>
            </a:extLst>
          </p:cNvPr>
          <p:cNvPicPr>
            <a:picLocks noChangeAspect="1"/>
          </p:cNvPicPr>
          <p:nvPr/>
        </p:nvPicPr>
        <p:blipFill>
          <a:blip r:embed="rId2"/>
          <a:stretch>
            <a:fillRect/>
          </a:stretch>
        </p:blipFill>
        <p:spPr>
          <a:xfrm>
            <a:off x="250950" y="2994656"/>
            <a:ext cx="5569640" cy="2810526"/>
          </a:xfrm>
          <a:prstGeom prst="rect">
            <a:avLst/>
          </a:prstGeom>
        </p:spPr>
      </p:pic>
    </p:spTree>
    <p:extLst>
      <p:ext uri="{BB962C8B-B14F-4D97-AF65-F5344CB8AC3E}">
        <p14:creationId xmlns:p14="http://schemas.microsoft.com/office/powerpoint/2010/main" val="802722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AD271-B1A5-4BA2-B91E-DDAAD0307334}"/>
              </a:ext>
            </a:extLst>
          </p:cNvPr>
          <p:cNvSpPr>
            <a:spLocks noGrp="1"/>
          </p:cNvSpPr>
          <p:nvPr>
            <p:ph type="title"/>
          </p:nvPr>
        </p:nvSpPr>
        <p:spPr>
          <a:xfrm>
            <a:off x="769620" y="543297"/>
            <a:ext cx="4486656" cy="1141497"/>
          </a:xfrm>
        </p:spPr>
        <p:txBody>
          <a:bodyPr/>
          <a:lstStyle/>
          <a:p>
            <a:r>
              <a:rPr lang="en-US" dirty="0"/>
              <a:t>The website</a:t>
            </a:r>
            <a:endParaRPr lang="en-001" dirty="0"/>
          </a:p>
        </p:txBody>
      </p:sp>
      <p:sp>
        <p:nvSpPr>
          <p:cNvPr id="3" name="Content Placeholder 2">
            <a:extLst>
              <a:ext uri="{FF2B5EF4-FFF2-40B4-BE49-F238E27FC236}">
                <a16:creationId xmlns:a16="http://schemas.microsoft.com/office/drawing/2014/main" id="{CEDCBF5D-467F-4A2B-8611-5C9D171D9F8D}"/>
              </a:ext>
            </a:extLst>
          </p:cNvPr>
          <p:cNvSpPr>
            <a:spLocks noGrp="1"/>
          </p:cNvSpPr>
          <p:nvPr>
            <p:ph idx="1"/>
          </p:nvPr>
        </p:nvSpPr>
        <p:spPr>
          <a:xfrm>
            <a:off x="6736080" y="1979802"/>
            <a:ext cx="4815840" cy="2843868"/>
          </a:xfrm>
        </p:spPr>
        <p:txBody>
          <a:bodyPr/>
          <a:lstStyle/>
          <a:p>
            <a:r>
              <a:rPr lang="en-US" dirty="0"/>
              <a:t>All Students page - Currently enrolled students, easy way to view and sort your student records to something that works best for you</a:t>
            </a:r>
          </a:p>
          <a:p>
            <a:r>
              <a:rPr lang="en-US" dirty="0"/>
              <a:t>Unpaid Tuitions page - Gives you an insight on which students still need to pay for their tuition</a:t>
            </a:r>
          </a:p>
        </p:txBody>
      </p:sp>
      <p:pic>
        <p:nvPicPr>
          <p:cNvPr id="5" name="Picture 4">
            <a:extLst>
              <a:ext uri="{FF2B5EF4-FFF2-40B4-BE49-F238E27FC236}">
                <a16:creationId xmlns:a16="http://schemas.microsoft.com/office/drawing/2014/main" id="{2DF55958-0E4E-4A15-8A82-853DB1A67E41}"/>
              </a:ext>
            </a:extLst>
          </p:cNvPr>
          <p:cNvPicPr>
            <a:picLocks noChangeAspect="1"/>
          </p:cNvPicPr>
          <p:nvPr/>
        </p:nvPicPr>
        <p:blipFill>
          <a:blip r:embed="rId2"/>
          <a:stretch>
            <a:fillRect/>
          </a:stretch>
        </p:blipFill>
        <p:spPr>
          <a:xfrm>
            <a:off x="1010536" y="2039235"/>
            <a:ext cx="4004824" cy="1971606"/>
          </a:xfrm>
          <a:prstGeom prst="rect">
            <a:avLst/>
          </a:prstGeom>
        </p:spPr>
      </p:pic>
      <p:pic>
        <p:nvPicPr>
          <p:cNvPr id="6" name="Picture 5">
            <a:extLst>
              <a:ext uri="{FF2B5EF4-FFF2-40B4-BE49-F238E27FC236}">
                <a16:creationId xmlns:a16="http://schemas.microsoft.com/office/drawing/2014/main" id="{8FEB5C8C-5CEE-4480-AC65-4B6A18380C2F}"/>
              </a:ext>
            </a:extLst>
          </p:cNvPr>
          <p:cNvPicPr>
            <a:picLocks noChangeAspect="1"/>
          </p:cNvPicPr>
          <p:nvPr/>
        </p:nvPicPr>
        <p:blipFill>
          <a:blip r:embed="rId3"/>
          <a:stretch>
            <a:fillRect/>
          </a:stretch>
        </p:blipFill>
        <p:spPr>
          <a:xfrm>
            <a:off x="1010535" y="4534326"/>
            <a:ext cx="4004825" cy="1856596"/>
          </a:xfrm>
          <a:prstGeom prst="rect">
            <a:avLst/>
          </a:prstGeom>
        </p:spPr>
      </p:pic>
    </p:spTree>
    <p:extLst>
      <p:ext uri="{BB962C8B-B14F-4D97-AF65-F5344CB8AC3E}">
        <p14:creationId xmlns:p14="http://schemas.microsoft.com/office/powerpoint/2010/main" val="4273554806"/>
      </p:ext>
    </p:extLst>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docProps/app.xml><?xml version="1.0" encoding="utf-8"?>
<Properties xmlns="http://schemas.openxmlformats.org/officeDocument/2006/extended-properties" xmlns:vt="http://schemas.openxmlformats.org/officeDocument/2006/docPropsVTypes">
  <Template>TM10001115[[fn=Parcel]]</Template>
  <TotalTime>153</TotalTime>
  <Words>1026</Words>
  <Application>Microsoft Office PowerPoint</Application>
  <PresentationFormat>Widescreen</PresentationFormat>
  <Paragraphs>79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Gill Sans MT</vt:lpstr>
      <vt:lpstr>Parcel</vt:lpstr>
      <vt:lpstr>School system 2020</vt:lpstr>
      <vt:lpstr>The idea</vt:lpstr>
      <vt:lpstr>The system</vt:lpstr>
      <vt:lpstr>The database</vt:lpstr>
      <vt:lpstr>The database</vt:lpstr>
      <vt:lpstr>The website login</vt:lpstr>
      <vt:lpstr>THE website design</vt:lpstr>
      <vt:lpstr>THE website design</vt:lpstr>
      <vt:lpstr>The website</vt:lpstr>
      <vt:lpstr>The website</vt:lpstr>
      <vt:lpstr>The website</vt:lpstr>
      <vt:lpstr>The website</vt:lpstr>
      <vt:lpstr>The website</vt:lpstr>
      <vt:lpstr>THE website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system 2020</dc:title>
  <dc:creator>Marko</dc:creator>
  <cp:lastModifiedBy>Marko</cp:lastModifiedBy>
  <cp:revision>15</cp:revision>
  <dcterms:created xsi:type="dcterms:W3CDTF">2020-12-12T17:50:02Z</dcterms:created>
  <dcterms:modified xsi:type="dcterms:W3CDTF">2020-12-12T20:23:56Z</dcterms:modified>
</cp:coreProperties>
</file>