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66" r:id="rId4"/>
    <p:sldId id="257" r:id="rId5"/>
    <p:sldId id="259" r:id="rId6"/>
    <p:sldId id="260" r:id="rId7"/>
    <p:sldId id="261" r:id="rId8"/>
    <p:sldId id="262" r:id="rId9"/>
    <p:sldId id="263" r:id="rId10"/>
    <p:sldId id="264" r:id="rId11"/>
    <p:sldId id="265"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Shape 1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Shape 1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Shape 1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Shape 1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Shape 8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Shape 8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84" name="Shape 8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stStyle>
          <a:p>
            <a:endParaRPr/>
          </a:p>
        </p:txBody>
      </p:sp>
      <p:sp>
        <p:nvSpPr>
          <p:cNvPr id="88" name="Shape 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Shape 9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t>xx%</a:t>
            </a:r>
          </a:p>
        </p:txBody>
      </p:sp>
      <p:sp>
        <p:nvSpPr>
          <p:cNvPr id="91" name="Shape 9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p:txBody>
      </p:sp>
      <p:sp>
        <p:nvSpPr>
          <p:cNvPr id="100" name="Shape 10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01" name="Shape 101"/>
          <p:cNvPicPr preferRelativeResize="0"/>
          <p:nvPr/>
        </p:nvPicPr>
        <p:blipFill>
          <a:blip r:embed="rId3">
            <a:alphaModFix/>
          </a:blip>
          <a:stretch>
            <a:fillRect/>
          </a:stretch>
        </p:blipFill>
        <p:spPr>
          <a:xfrm>
            <a:off x="0" y="0"/>
            <a:ext cx="9143999" cy="6003276"/>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02" name="Shape 102"/>
          <p:cNvSpPr txBox="1"/>
          <p:nvPr/>
        </p:nvSpPr>
        <p:spPr>
          <a:xfrm>
            <a:off x="1175075" y="101475"/>
            <a:ext cx="6014100" cy="1709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solidFill>
                <a:srgbClr val="F3F3F3"/>
              </a:solidFill>
            </a:endParaRPr>
          </a:p>
        </p:txBody>
      </p:sp>
      <p:sp>
        <p:nvSpPr>
          <p:cNvPr id="103" name="Shape 103"/>
          <p:cNvSpPr txBox="1"/>
          <p:nvPr/>
        </p:nvSpPr>
        <p:spPr>
          <a:xfrm>
            <a:off x="1426050" y="2547200"/>
            <a:ext cx="6291900" cy="972000"/>
          </a:xfrm>
          <a:prstGeom prst="rect">
            <a:avLst/>
          </a:prstGeom>
          <a:noFill/>
          <a:ln>
            <a:noFill/>
          </a:ln>
          <a:effectLst>
            <a:outerShdw blurRad="457200" dist="9525" dir="3180001" algn="bl" rotWithShape="0">
              <a:srgbClr val="FFFFFF"/>
            </a:outerShdw>
          </a:effectLst>
        </p:spPr>
        <p:txBody>
          <a:bodyPr spcFirstLastPara="1" wrap="square" lIns="91425" tIns="91425" rIns="91425" bIns="91425" anchor="t" anchorCtr="0">
            <a:noAutofit/>
          </a:bodyPr>
          <a:lstStyle/>
          <a:p>
            <a:pPr marL="0" lvl="0" indent="0" algn="ctr">
              <a:spcBef>
                <a:spcPts val="0"/>
              </a:spcBef>
              <a:spcAft>
                <a:spcPts val="0"/>
              </a:spcAft>
              <a:buNone/>
            </a:pPr>
            <a:r>
              <a:rPr lang="en" sz="4800" b="1" dirty="0">
                <a:solidFill>
                  <a:srgbClr val="FFFFFF"/>
                </a:solidFill>
                <a:latin typeface="Century Gothic"/>
                <a:ea typeface="Century Gothic"/>
                <a:cs typeface="Century Gothic"/>
                <a:sym typeface="Century Gothic"/>
              </a:rPr>
              <a:t>Blockchain</a:t>
            </a:r>
            <a:r>
              <a:rPr lang="en" sz="4800" dirty="0">
                <a:solidFill>
                  <a:srgbClr val="FFFFFF"/>
                </a:solidFill>
                <a:latin typeface="Century Gothic"/>
                <a:ea typeface="Century Gothic"/>
                <a:cs typeface="Century Gothic"/>
                <a:sym typeface="Century Gothic"/>
              </a:rPr>
              <a:t> </a:t>
            </a:r>
            <a:endParaRPr sz="4800" dirty="0">
              <a:solidFill>
                <a:srgbClr val="FFFFFF"/>
              </a:solidFill>
              <a:latin typeface="Century Gothic"/>
              <a:ea typeface="Century Gothic"/>
              <a:cs typeface="Century Gothic"/>
              <a:sym typeface="Century Gothic"/>
            </a:endParaRPr>
          </a:p>
        </p:txBody>
      </p:sp>
      <p:sp>
        <p:nvSpPr>
          <p:cNvPr id="2" name="Slide Number Placeholder 1">
            <a:extLst>
              <a:ext uri="{FF2B5EF4-FFF2-40B4-BE49-F238E27FC236}">
                <a16:creationId xmlns:a16="http://schemas.microsoft.com/office/drawing/2014/main" id="{D343348F-CD4F-4420-8E2B-89D9369AE15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bg1"/>
                </a:solidFill>
              </a:rPr>
              <a:t>1</a:t>
            </a:fld>
            <a:endParaRPr lang="e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ctrTitle"/>
          </p:nvPr>
        </p:nvSpPr>
        <p:spPr>
          <a:xfrm>
            <a:off x="311708" y="-919200"/>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Real Estate Blockchain Pilot Program in US</a:t>
            </a:r>
            <a:endParaRPr sz="3600"/>
          </a:p>
        </p:txBody>
      </p:sp>
      <p:sp>
        <p:nvSpPr>
          <p:cNvPr id="163" name="Shape 163"/>
          <p:cNvSpPr txBox="1">
            <a:spLocks noGrp="1"/>
          </p:cNvSpPr>
          <p:nvPr>
            <p:ph type="subTitle" idx="1"/>
          </p:nvPr>
        </p:nvSpPr>
        <p:spPr>
          <a:xfrm>
            <a:off x="311700" y="1079625"/>
            <a:ext cx="8520600" cy="792600"/>
          </a:xfrm>
          <a:prstGeom prst="rect">
            <a:avLst/>
          </a:prstGeom>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Century Gothic"/>
              <a:buChar char="●"/>
            </a:pPr>
            <a:r>
              <a:rPr lang="en" sz="1800">
                <a:solidFill>
                  <a:schemeClr val="dk1"/>
                </a:solidFill>
                <a:latin typeface="Century Gothic"/>
                <a:ea typeface="Century Gothic"/>
                <a:cs typeface="Century Gothic"/>
                <a:sym typeface="Century Gothic"/>
              </a:rPr>
              <a:t>In 2016, Cook County, Illinois began tracking and transferring property titles with paper deed and digital token.</a:t>
            </a:r>
            <a:endParaRPr sz="1800">
              <a:solidFill>
                <a:schemeClr val="dk1"/>
              </a:solidFill>
              <a:latin typeface="Century Gothic"/>
              <a:ea typeface="Century Gothic"/>
              <a:cs typeface="Century Gothic"/>
              <a:sym typeface="Century Gothic"/>
            </a:endParaRPr>
          </a:p>
          <a:p>
            <a:pPr marL="457200" lvl="0" indent="-381000" algn="l" rtl="0">
              <a:lnSpc>
                <a:spcPct val="115000"/>
              </a:lnSpc>
              <a:spcBef>
                <a:spcPts val="0"/>
              </a:spcBef>
              <a:spcAft>
                <a:spcPts val="0"/>
              </a:spcAft>
              <a:buClr>
                <a:schemeClr val="dk1"/>
              </a:buClr>
              <a:buSzPts val="2400"/>
              <a:buFont typeface="Century Gothic"/>
              <a:buChar char="●"/>
            </a:pPr>
            <a:r>
              <a:rPr lang="en" sz="1800">
                <a:solidFill>
                  <a:schemeClr val="dk1"/>
                </a:solidFill>
                <a:latin typeface="Century Gothic"/>
                <a:ea typeface="Century Gothic"/>
                <a:cs typeface="Century Gothic"/>
                <a:sym typeface="Century Gothic"/>
              </a:rPr>
              <a:t>Cook County Recorder of Deeds current enterprise land records software vendor, Conduent (formerly Xerox/ACS) has agreed to incorporate some of the technology used in blockchains, particularly file hashing and data integrity certification, into the new land records system currently being installed at CCRD. Both parties will work together over the next year to explore further possible uses.</a:t>
            </a:r>
            <a:endParaRPr sz="1800">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None/>
            </a:pPr>
            <a:endParaRPr sz="2400">
              <a:solidFill>
                <a:schemeClr val="dk1"/>
              </a:solidFill>
              <a:latin typeface="Century Gothic"/>
              <a:ea typeface="Century Gothic"/>
              <a:cs typeface="Century Gothic"/>
              <a:sym typeface="Century Gothic"/>
            </a:endParaRPr>
          </a:p>
        </p:txBody>
      </p:sp>
      <p:sp>
        <p:nvSpPr>
          <p:cNvPr id="2" name="Slide Number Placeholder 1">
            <a:extLst>
              <a:ext uri="{FF2B5EF4-FFF2-40B4-BE49-F238E27FC236}">
                <a16:creationId xmlns:a16="http://schemas.microsoft.com/office/drawing/2014/main" id="{16476DE4-B897-4914-A704-24DF99E77D8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tx1"/>
                </a:solidFill>
              </a:rPr>
              <a:t>10</a:t>
            </a:fld>
            <a:endParaRPr lang="en"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0">
              <a:schemeClr val="bg2">
                <a:lumMod val="60000"/>
                <a:lumOff val="40000"/>
              </a:schemeClr>
            </a:gs>
            <a:gs pos="100000">
              <a:schemeClr val="tx1"/>
            </a:gs>
          </a:gsLst>
          <a:lin ang="108014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3FAB-763B-4DF0-A726-3B16F47B0BE9}"/>
              </a:ext>
            </a:extLst>
          </p:cNvPr>
          <p:cNvSpPr>
            <a:spLocks noGrp="1"/>
          </p:cNvSpPr>
          <p:nvPr>
            <p:ph type="title"/>
          </p:nvPr>
        </p:nvSpPr>
        <p:spPr/>
        <p:txBody>
          <a:bodyPr/>
          <a:lstStyle/>
          <a:p>
            <a:r>
              <a:rPr lang="en-US" dirty="0">
                <a:solidFill>
                  <a:schemeClr val="bg1"/>
                </a:solidFill>
              </a:rPr>
              <a:t>Summary</a:t>
            </a:r>
          </a:p>
        </p:txBody>
      </p:sp>
      <p:sp>
        <p:nvSpPr>
          <p:cNvPr id="3" name="Text Placeholder 2">
            <a:extLst>
              <a:ext uri="{FF2B5EF4-FFF2-40B4-BE49-F238E27FC236}">
                <a16:creationId xmlns:a16="http://schemas.microsoft.com/office/drawing/2014/main" id="{17EC7A4A-FD31-447D-A54D-77793EE481B3}"/>
              </a:ext>
            </a:extLst>
          </p:cNvPr>
          <p:cNvSpPr>
            <a:spLocks noGrp="1"/>
          </p:cNvSpPr>
          <p:nvPr>
            <p:ph type="body" idx="1"/>
          </p:nvPr>
        </p:nvSpPr>
        <p:spPr/>
        <p:txBody>
          <a:bodyPr/>
          <a:lstStyle/>
          <a:p>
            <a:r>
              <a:rPr lang="en-US" dirty="0">
                <a:solidFill>
                  <a:schemeClr val="bg1"/>
                </a:solidFill>
                <a:latin typeface="+mj-lt"/>
              </a:rPr>
              <a:t>Blockchain is a ledger </a:t>
            </a:r>
            <a:r>
              <a:rPr lang="en" dirty="0">
                <a:solidFill>
                  <a:schemeClr val="bg1"/>
                </a:solidFill>
                <a:latin typeface="+mj-lt"/>
                <a:ea typeface="Century Gothic"/>
                <a:cs typeface="Century Gothic"/>
                <a:sym typeface="Century Gothic"/>
              </a:rPr>
              <a:t>that uses cryptography to secure transactions or timestamped data and link blocks of data together</a:t>
            </a:r>
          </a:p>
          <a:p>
            <a:r>
              <a:rPr lang="en" dirty="0">
                <a:solidFill>
                  <a:schemeClr val="bg1"/>
                </a:solidFill>
                <a:latin typeface="+mj-lt"/>
                <a:ea typeface="Century Gothic"/>
                <a:cs typeface="Century Gothic"/>
                <a:sym typeface="Century Gothic"/>
              </a:rPr>
              <a:t>Th</a:t>
            </a:r>
            <a:r>
              <a:rPr lang="en-US" dirty="0">
                <a:solidFill>
                  <a:schemeClr val="bg1"/>
                </a:solidFill>
                <a:latin typeface="+mj-lt"/>
                <a:ea typeface="Century Gothic"/>
                <a:cs typeface="Century Gothic"/>
                <a:sym typeface="Century Gothic"/>
              </a:rPr>
              <a:t>ere is both permission less and permissioned ledgers</a:t>
            </a:r>
          </a:p>
          <a:p>
            <a:r>
              <a:rPr lang="en-US" dirty="0">
                <a:solidFill>
                  <a:schemeClr val="bg1"/>
                </a:solidFill>
                <a:latin typeface="+mj-lt"/>
                <a:ea typeface="Century Gothic"/>
                <a:cs typeface="Century Gothic"/>
                <a:sym typeface="Century Gothic"/>
              </a:rPr>
              <a:t>Smart contracts are software programs on the blockchain</a:t>
            </a:r>
            <a:endParaRPr lang="en" dirty="0">
              <a:solidFill>
                <a:schemeClr val="bg1"/>
              </a:solidFill>
              <a:latin typeface="+mj-lt"/>
              <a:ea typeface="Century Gothic"/>
              <a:cs typeface="Century Gothic"/>
              <a:sym typeface="Century Gothic"/>
            </a:endParaRPr>
          </a:p>
          <a:p>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1212CF13-85E8-4B43-946D-FCE0F61982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bg1"/>
                </a:solidFill>
              </a:rPr>
              <a:t>11</a:t>
            </a:fld>
            <a:endParaRPr lang="en" dirty="0">
              <a:solidFill>
                <a:schemeClr val="bg1"/>
              </a:solidFill>
            </a:endParaRPr>
          </a:p>
        </p:txBody>
      </p:sp>
    </p:spTree>
    <p:extLst>
      <p:ext uri="{BB962C8B-B14F-4D97-AF65-F5344CB8AC3E}">
        <p14:creationId xmlns:p14="http://schemas.microsoft.com/office/powerpoint/2010/main" val="250549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60">
          <a:fgClr>
            <a:schemeClr val="bg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A3F2-DAA7-49D4-8EA0-0FF307FA9B11}"/>
              </a:ext>
            </a:extLst>
          </p:cNvPr>
          <p:cNvSpPr>
            <a:spLocks noGrp="1"/>
          </p:cNvSpPr>
          <p:nvPr>
            <p:ph type="title"/>
          </p:nvPr>
        </p:nvSpPr>
        <p:spPr/>
        <p:txBody>
          <a:bodyPr/>
          <a:lstStyle/>
          <a:p>
            <a:r>
              <a:rPr lang="en-US" dirty="0"/>
              <a:t>Table of Contents</a:t>
            </a:r>
          </a:p>
        </p:txBody>
      </p:sp>
      <p:sp>
        <p:nvSpPr>
          <p:cNvPr id="3" name="Text Placeholder 2">
            <a:extLst>
              <a:ext uri="{FF2B5EF4-FFF2-40B4-BE49-F238E27FC236}">
                <a16:creationId xmlns:a16="http://schemas.microsoft.com/office/drawing/2014/main" id="{391833D7-7121-42B1-AF26-1A179944D3D5}"/>
              </a:ext>
            </a:extLst>
          </p:cNvPr>
          <p:cNvSpPr>
            <a:spLocks noGrp="1"/>
          </p:cNvSpPr>
          <p:nvPr>
            <p:ph type="body" idx="1"/>
          </p:nvPr>
        </p:nvSpPr>
        <p:spPr/>
        <p:txBody>
          <a:bodyPr/>
          <a:lstStyle/>
          <a:p>
            <a:pPr marL="114300" indent="0">
              <a:buNone/>
            </a:pPr>
            <a:r>
              <a:rPr lang="en-US" dirty="0">
                <a:solidFill>
                  <a:schemeClr val="tx1"/>
                </a:solidFill>
              </a:rPr>
              <a:t>4 – What is a blockchain?</a:t>
            </a:r>
          </a:p>
          <a:p>
            <a:pPr marL="114300" indent="0">
              <a:buNone/>
            </a:pPr>
            <a:r>
              <a:rPr lang="en-US" dirty="0">
                <a:solidFill>
                  <a:schemeClr val="tx1"/>
                </a:solidFill>
              </a:rPr>
              <a:t>6 – Data Provenance</a:t>
            </a:r>
          </a:p>
          <a:p>
            <a:pPr marL="114300" indent="0">
              <a:buNone/>
            </a:pPr>
            <a:r>
              <a:rPr lang="en-US" dirty="0">
                <a:solidFill>
                  <a:schemeClr val="tx1"/>
                </a:solidFill>
              </a:rPr>
              <a:t>7 – Decentralization</a:t>
            </a:r>
          </a:p>
          <a:p>
            <a:pPr marL="114300" indent="0">
              <a:buNone/>
            </a:pPr>
            <a:r>
              <a:rPr lang="en-US" dirty="0">
                <a:solidFill>
                  <a:schemeClr val="tx1"/>
                </a:solidFill>
              </a:rPr>
              <a:t>8 – Permissioned Ledgers</a:t>
            </a:r>
          </a:p>
          <a:p>
            <a:pPr marL="114300" indent="0">
              <a:buNone/>
            </a:pPr>
            <a:r>
              <a:rPr lang="en-US" dirty="0">
                <a:solidFill>
                  <a:schemeClr val="tx1"/>
                </a:solidFill>
              </a:rPr>
              <a:t>10 – Smart Contracts</a:t>
            </a:r>
          </a:p>
          <a:p>
            <a:pPr marL="114300" indent="0">
              <a:buNone/>
            </a:pPr>
            <a:r>
              <a:rPr lang="en-US" dirty="0">
                <a:solidFill>
                  <a:schemeClr val="tx1"/>
                </a:solidFill>
              </a:rPr>
              <a:t>11 – Real Estate Use Case</a:t>
            </a:r>
          </a:p>
          <a:p>
            <a:endParaRPr lang="en-US" dirty="0"/>
          </a:p>
          <a:p>
            <a:endParaRPr lang="en-US" dirty="0"/>
          </a:p>
        </p:txBody>
      </p:sp>
      <p:sp>
        <p:nvSpPr>
          <p:cNvPr id="4" name="Slide Number Placeholder 3">
            <a:extLst>
              <a:ext uri="{FF2B5EF4-FFF2-40B4-BE49-F238E27FC236}">
                <a16:creationId xmlns:a16="http://schemas.microsoft.com/office/drawing/2014/main" id="{3E6025F9-A70A-4628-8697-E15E2C4090E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tx1"/>
                </a:solidFill>
              </a:rPr>
              <a:t>2</a:t>
            </a:fld>
            <a:endParaRPr lang="en" dirty="0">
              <a:solidFill>
                <a:schemeClr val="tx1"/>
              </a:solidFill>
            </a:endParaRPr>
          </a:p>
        </p:txBody>
      </p:sp>
    </p:spTree>
    <p:extLst>
      <p:ext uri="{BB962C8B-B14F-4D97-AF65-F5344CB8AC3E}">
        <p14:creationId xmlns:p14="http://schemas.microsoft.com/office/powerpoint/2010/main" val="155643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000" b="1">
                <a:solidFill>
                  <a:srgbClr val="000000"/>
                </a:solidFill>
                <a:latin typeface="Century Gothic"/>
                <a:ea typeface="Century Gothic"/>
                <a:cs typeface="Century Gothic"/>
                <a:sym typeface="Century Gothic"/>
              </a:rPr>
              <a:t>“The job isn't to catch up to the status quo; the job is to invent the status quo. ”</a:t>
            </a:r>
            <a:endParaRPr sz="3000">
              <a:solidFill>
                <a:srgbClr val="000000"/>
              </a:solidFill>
              <a:latin typeface="Century Gothic"/>
              <a:ea typeface="Century Gothic"/>
              <a:cs typeface="Century Gothic"/>
              <a:sym typeface="Century Gothic"/>
            </a:endParaRPr>
          </a:p>
        </p:txBody>
      </p:sp>
      <p:sp>
        <p:nvSpPr>
          <p:cNvPr id="109" name="Shape 10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Century Gothic"/>
                <a:ea typeface="Century Gothic"/>
                <a:cs typeface="Century Gothic"/>
                <a:sym typeface="Century Gothic"/>
              </a:rPr>
              <a:t>-Seth Goden</a:t>
            </a:r>
            <a:endParaRPr>
              <a:latin typeface="Century Gothic"/>
              <a:ea typeface="Century Gothic"/>
              <a:cs typeface="Century Gothic"/>
              <a:sym typeface="Century Gothic"/>
            </a:endParaRPr>
          </a:p>
        </p:txBody>
      </p:sp>
      <p:sp>
        <p:nvSpPr>
          <p:cNvPr id="2" name="Slide Number Placeholder 1">
            <a:extLst>
              <a:ext uri="{FF2B5EF4-FFF2-40B4-BE49-F238E27FC236}">
                <a16:creationId xmlns:a16="http://schemas.microsoft.com/office/drawing/2014/main" id="{C712FDD4-AED2-4C41-88D8-E3D722295F4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tx1"/>
                </a:solidFill>
              </a:rPr>
              <a:t>3</a:t>
            </a:fld>
            <a:endParaRPr lang="e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696969"/>
            </a:gs>
            <a:gs pos="100000">
              <a:srgbClr val="1D1D1D"/>
            </a:gs>
          </a:gsLst>
          <a:path path="circle">
            <a:fillToRect l="50000" t="50000" r="50000" b="50000"/>
          </a:path>
          <a:tileRect/>
        </a:gradFill>
        <a:effectLst/>
      </p:bgPr>
    </p:bg>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0"/>
            <a:ext cx="85206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b="1" dirty="0">
                <a:solidFill>
                  <a:srgbClr val="FFFFFF"/>
                </a:solidFill>
                <a:latin typeface="Century Gothic"/>
                <a:ea typeface="Century Gothic"/>
                <a:cs typeface="Century Gothic"/>
                <a:sym typeface="Century Gothic"/>
              </a:rPr>
              <a:t>What is a blockchain and why should I care?</a:t>
            </a:r>
            <a:endParaRPr lang="en" dirty="0">
              <a:solidFill>
                <a:srgbClr val="FFFFFF"/>
              </a:solidFill>
              <a:latin typeface="Century Gothic"/>
              <a:ea typeface="Century Gothic"/>
              <a:cs typeface="Century Gothic"/>
              <a:sym typeface="Century Gothic"/>
            </a:endParaRPr>
          </a:p>
          <a:p>
            <a:pPr marL="0" lvl="0" indent="0">
              <a:spcBef>
                <a:spcPts val="0"/>
              </a:spcBef>
              <a:spcAft>
                <a:spcPts val="0"/>
              </a:spcAft>
              <a:buClr>
                <a:schemeClr val="dk1"/>
              </a:buClr>
              <a:buSzPts val="1100"/>
              <a:buFont typeface="Arial"/>
              <a:buNone/>
            </a:pPr>
            <a:endParaRPr lang="en" dirty="0">
              <a:solidFill>
                <a:srgbClr val="FFFFFF"/>
              </a:solidFill>
              <a:latin typeface="Century Gothic"/>
              <a:ea typeface="Century Gothic"/>
              <a:cs typeface="Century Gothic"/>
              <a:sym typeface="Century Gothic"/>
            </a:endParaRPr>
          </a:p>
          <a:p>
            <a:pPr marL="0" lvl="0" indent="0">
              <a:spcBef>
                <a:spcPts val="0"/>
              </a:spcBef>
              <a:spcAft>
                <a:spcPts val="0"/>
              </a:spcAft>
              <a:buClr>
                <a:schemeClr val="dk1"/>
              </a:buClr>
              <a:buSzPts val="1100"/>
              <a:buFont typeface="Arial"/>
              <a:buNone/>
            </a:pPr>
            <a:r>
              <a:rPr lang="en" dirty="0">
                <a:solidFill>
                  <a:srgbClr val="FFFFFF"/>
                </a:solidFill>
                <a:latin typeface="Century Gothic"/>
                <a:ea typeface="Century Gothic"/>
                <a:cs typeface="Century Gothic"/>
                <a:sym typeface="Century Gothic"/>
              </a:rPr>
              <a:t>It is a ledger that uses cryptography to secure transactions or timestamped data and link blocks of data together. Think of a blockchain as a modular designation.</a:t>
            </a:r>
            <a:endParaRPr dirty="0">
              <a:solidFill>
                <a:srgbClr val="FFFFFF"/>
              </a:solidFill>
              <a:latin typeface="Century Gothic"/>
              <a:ea typeface="Century Gothic"/>
              <a:cs typeface="Century Gothic"/>
              <a:sym typeface="Century Gothic"/>
            </a:endParaRPr>
          </a:p>
          <a:p>
            <a:pPr marL="0" lvl="0" indent="0">
              <a:spcBef>
                <a:spcPts val="1600"/>
              </a:spcBef>
              <a:spcAft>
                <a:spcPts val="0"/>
              </a:spcAft>
              <a:buClr>
                <a:schemeClr val="dk1"/>
              </a:buClr>
              <a:buSzPts val="1100"/>
              <a:buFont typeface="Arial"/>
              <a:buNone/>
            </a:pPr>
            <a:r>
              <a:rPr lang="en" dirty="0">
                <a:solidFill>
                  <a:srgbClr val="FFFFFF"/>
                </a:solidFill>
                <a:latin typeface="Century Gothic"/>
                <a:ea typeface="Century Gothic"/>
                <a:cs typeface="Century Gothic"/>
                <a:sym typeface="Century Gothic"/>
              </a:rPr>
              <a:t>Think of it like a logging system that is replicated and distributed amongst all the users in a network, at the moment, consensus is achieved by BitCoin and Ethereum blockchains through verifying transactions by racing to calculate hashes by miners, a process called proof-of-work.</a:t>
            </a:r>
            <a:endParaRPr dirty="0">
              <a:solidFill>
                <a:srgbClr val="FFFFFF"/>
              </a:solidFill>
              <a:latin typeface="Century Gothic"/>
              <a:ea typeface="Century Gothic"/>
              <a:cs typeface="Century Gothic"/>
              <a:sym typeface="Century Gothic"/>
            </a:endParaRPr>
          </a:p>
          <a:p>
            <a:pPr marL="0" lvl="0" indent="0">
              <a:spcBef>
                <a:spcPts val="1600"/>
              </a:spcBef>
              <a:spcAft>
                <a:spcPts val="1600"/>
              </a:spcAft>
              <a:buClr>
                <a:schemeClr val="dk1"/>
              </a:buClr>
              <a:buSzPts val="1100"/>
              <a:buFont typeface="Arial"/>
              <a:buNone/>
            </a:pPr>
            <a:r>
              <a:rPr lang="en" dirty="0">
                <a:solidFill>
                  <a:srgbClr val="FFFFFF"/>
                </a:solidFill>
                <a:latin typeface="Century Gothic"/>
                <a:ea typeface="Century Gothic"/>
                <a:cs typeface="Century Gothic"/>
                <a:sym typeface="Century Gothic"/>
              </a:rPr>
              <a:t>Great for a mystical sounding thing called “data provenance” by that, when/where did the data begin and who owns it? It is transparent, if I wanted to record intellectual property rights I may want to put it in a blockchain to be sure that I was the first one to think of it.</a:t>
            </a:r>
            <a:endParaRPr dirty="0"/>
          </a:p>
        </p:txBody>
      </p:sp>
      <p:sp>
        <p:nvSpPr>
          <p:cNvPr id="2" name="Slide Number Placeholder 1">
            <a:extLst>
              <a:ext uri="{FF2B5EF4-FFF2-40B4-BE49-F238E27FC236}">
                <a16:creationId xmlns:a16="http://schemas.microsoft.com/office/drawing/2014/main" id="{8280B502-08EC-4CB9-AA42-61681A59E9A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bg1"/>
                </a:solidFill>
              </a:rPr>
              <a:t>4</a:t>
            </a:fld>
            <a:endParaRPr lang="e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615151" y="432625"/>
            <a:ext cx="7913700" cy="6603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1600"/>
              </a:spcAft>
              <a:buClr>
                <a:schemeClr val="dk1"/>
              </a:buClr>
              <a:buSzPts val="1100"/>
              <a:buFont typeface="Arial"/>
              <a:buNone/>
            </a:pPr>
            <a:r>
              <a:rPr lang="en" sz="3000" b="1" i="0" u="none" strike="noStrike" cap="none">
                <a:solidFill>
                  <a:schemeClr val="dk1"/>
                </a:solidFill>
                <a:latin typeface="Century Gothic"/>
                <a:ea typeface="Century Gothic"/>
                <a:cs typeface="Century Gothic"/>
                <a:sym typeface="Century Gothic"/>
              </a:rPr>
              <a:t>Data provenance</a:t>
            </a:r>
            <a:endParaRPr sz="3000" b="0" i="0" u="none" strike="noStrike" cap="none">
              <a:solidFill>
                <a:schemeClr val="dk1"/>
              </a:solidFill>
              <a:latin typeface="Century Gothic"/>
              <a:ea typeface="Century Gothic"/>
              <a:cs typeface="Century Gothic"/>
              <a:sym typeface="Century Gothic"/>
            </a:endParaRPr>
          </a:p>
        </p:txBody>
      </p:sp>
      <p:sp>
        <p:nvSpPr>
          <p:cNvPr id="125" name="Shape 125"/>
          <p:cNvSpPr txBox="1">
            <a:spLocks noGrp="1"/>
          </p:cNvSpPr>
          <p:nvPr>
            <p:ph type="subTitle" idx="1"/>
          </p:nvPr>
        </p:nvSpPr>
        <p:spPr>
          <a:xfrm>
            <a:off x="8250" y="1092925"/>
            <a:ext cx="9144000" cy="8565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Font typeface="Century Gothic"/>
              <a:buChar char="●"/>
            </a:pPr>
            <a:r>
              <a:rPr lang="en" sz="2400" b="1" i="0" u="none" strike="noStrike" cap="none">
                <a:solidFill>
                  <a:schemeClr val="dk1"/>
                </a:solidFill>
                <a:latin typeface="Century Gothic"/>
                <a:ea typeface="Century Gothic"/>
                <a:cs typeface="Century Gothic"/>
                <a:sym typeface="Century Gothic"/>
              </a:rPr>
              <a:t>When/where did the data begin and who owns it? </a:t>
            </a:r>
            <a:endParaRPr sz="2400" b="1" i="0" u="none" strike="noStrike" cap="none">
              <a:solidFill>
                <a:schemeClr val="dk1"/>
              </a:solidFill>
              <a:latin typeface="Century Gothic"/>
              <a:ea typeface="Century Gothic"/>
              <a:cs typeface="Century Gothic"/>
              <a:sym typeface="Century Gothic"/>
            </a:endParaRPr>
          </a:p>
          <a:p>
            <a:pPr marL="457200" marR="0" lvl="0" indent="-381000" algn="l" rtl="0">
              <a:lnSpc>
                <a:spcPct val="115000"/>
              </a:lnSpc>
              <a:spcBef>
                <a:spcPts val="0"/>
              </a:spcBef>
              <a:spcAft>
                <a:spcPts val="0"/>
              </a:spcAft>
              <a:buClr>
                <a:schemeClr val="dk1"/>
              </a:buClr>
              <a:buSzPts val="2400"/>
              <a:buFont typeface="Century Gothic"/>
              <a:buChar char="●"/>
            </a:pPr>
            <a:r>
              <a:rPr lang="en" sz="2400" b="1" i="0" u="none" strike="noStrike" cap="none">
                <a:solidFill>
                  <a:schemeClr val="dk1"/>
                </a:solidFill>
                <a:latin typeface="Century Gothic"/>
                <a:ea typeface="Century Gothic"/>
                <a:cs typeface="Century Gothic"/>
                <a:sym typeface="Century Gothic"/>
              </a:rPr>
              <a:t>Triple-entry accounting. Time-stamped data that </a:t>
            </a:r>
            <a:r>
              <a:rPr lang="en" sz="2400" b="1">
                <a:solidFill>
                  <a:schemeClr val="dk1"/>
                </a:solidFill>
                <a:latin typeface="Century Gothic"/>
                <a:ea typeface="Century Gothic"/>
                <a:cs typeface="Century Gothic"/>
                <a:sym typeface="Century Gothic"/>
              </a:rPr>
              <a:t>is appended and validated.</a:t>
            </a:r>
            <a:endParaRPr sz="2800" b="0" i="0" u="none" strike="noStrike" cap="none">
              <a:solidFill>
                <a:schemeClr val="dk2"/>
              </a:solidFill>
              <a:latin typeface="Arial"/>
              <a:ea typeface="Arial"/>
              <a:cs typeface="Arial"/>
              <a:sym typeface="Arial"/>
            </a:endParaRPr>
          </a:p>
        </p:txBody>
      </p:sp>
      <p:pic>
        <p:nvPicPr>
          <p:cNvPr id="126" name="Shape 126"/>
          <p:cNvPicPr preferRelativeResize="0"/>
          <p:nvPr/>
        </p:nvPicPr>
        <p:blipFill>
          <a:blip r:embed="rId3">
            <a:alphaModFix/>
          </a:blip>
          <a:stretch>
            <a:fillRect/>
          </a:stretch>
        </p:blipFill>
        <p:spPr>
          <a:xfrm rot="-2699981">
            <a:off x="4108228" y="2658642"/>
            <a:ext cx="3115367" cy="3115367"/>
          </a:xfrm>
          <a:prstGeom prst="rect">
            <a:avLst/>
          </a:prstGeom>
          <a:noFill/>
          <a:ln>
            <a:noFill/>
          </a:ln>
        </p:spPr>
      </p:pic>
      <p:pic>
        <p:nvPicPr>
          <p:cNvPr id="127" name="Shape 127"/>
          <p:cNvPicPr preferRelativeResize="0"/>
          <p:nvPr/>
        </p:nvPicPr>
        <p:blipFill>
          <a:blip r:embed="rId4">
            <a:alphaModFix/>
          </a:blip>
          <a:stretch>
            <a:fillRect/>
          </a:stretch>
        </p:blipFill>
        <p:spPr>
          <a:xfrm>
            <a:off x="373875" y="2451525"/>
            <a:ext cx="2563774" cy="2563774"/>
          </a:xfrm>
          <a:prstGeom prst="rect">
            <a:avLst/>
          </a:prstGeom>
          <a:noFill/>
          <a:ln>
            <a:noFill/>
          </a:ln>
        </p:spPr>
      </p:pic>
      <p:sp>
        <p:nvSpPr>
          <p:cNvPr id="128" name="Shape 128"/>
          <p:cNvSpPr txBox="1"/>
          <p:nvPr/>
        </p:nvSpPr>
        <p:spPr>
          <a:xfrm>
            <a:off x="3750400" y="3025450"/>
            <a:ext cx="3682800" cy="58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entury Gothic"/>
                <a:ea typeface="Century Gothic"/>
                <a:cs typeface="Century Gothic"/>
                <a:sym typeface="Century Gothic"/>
              </a:rPr>
              <a:t>One directional graph or directed acyclic graph</a:t>
            </a:r>
            <a:endParaRPr>
              <a:latin typeface="Century Gothic"/>
              <a:ea typeface="Century Gothic"/>
              <a:cs typeface="Century Gothic"/>
              <a:sym typeface="Century Gothic"/>
            </a:endParaRPr>
          </a:p>
        </p:txBody>
      </p:sp>
      <p:sp>
        <p:nvSpPr>
          <p:cNvPr id="2" name="Slide Number Placeholder 1">
            <a:extLst>
              <a:ext uri="{FF2B5EF4-FFF2-40B4-BE49-F238E27FC236}">
                <a16:creationId xmlns:a16="http://schemas.microsoft.com/office/drawing/2014/main" id="{A003A3D1-E581-45D0-AEA4-D10F13C218E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tx1"/>
                </a:solidFill>
              </a:rPr>
              <a:t>5</a:t>
            </a:fld>
            <a:endParaRPr lang="e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B0000"/>
            </a:gs>
            <a:gs pos="100000">
              <a:srgbClr val="540303"/>
            </a:gs>
          </a:gsLst>
          <a:path path="circle">
            <a:fillToRect l="50000" t="50000" r="50000" b="50000"/>
          </a:path>
          <a:tileRect/>
        </a:gradFill>
        <a:effectLst/>
      </p:bgPr>
    </p:bg>
    <p:spTree>
      <p:nvGrpSpPr>
        <p:cNvPr id="1" name="Shape 132"/>
        <p:cNvGrpSpPr/>
        <p:nvPr/>
      </p:nvGrpSpPr>
      <p:grpSpPr>
        <a:xfrm>
          <a:off x="0" y="0"/>
          <a:ext cx="0" cy="0"/>
          <a:chOff x="0" y="0"/>
          <a:chExt cx="0" cy="0"/>
        </a:xfrm>
      </p:grpSpPr>
      <p:sp>
        <p:nvSpPr>
          <p:cNvPr id="133" name="Shape 133"/>
          <p:cNvSpPr txBox="1">
            <a:spLocks noGrp="1"/>
          </p:cNvSpPr>
          <p:nvPr>
            <p:ph type="subTitle" idx="1"/>
          </p:nvPr>
        </p:nvSpPr>
        <p:spPr>
          <a:xfrm>
            <a:off x="0" y="174225"/>
            <a:ext cx="9144000" cy="792600"/>
          </a:xfrm>
          <a:prstGeom prst="rect">
            <a:avLst/>
          </a:prstGeom>
          <a:noFill/>
          <a:ln>
            <a:noFill/>
          </a:ln>
          <a:effectLst>
            <a:outerShdw blurRad="57150" dist="19050" dir="5400000" algn="bl" rotWithShape="0">
              <a:srgbClr val="000000">
                <a:alpha val="498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 sz="3000" b="1" i="0" u="none" strike="noStrike" cap="none" dirty="0">
                <a:solidFill>
                  <a:srgbClr val="FFFFFF"/>
                </a:solidFill>
                <a:latin typeface="Century Gothic"/>
                <a:ea typeface="Century Gothic"/>
                <a:cs typeface="Century Gothic"/>
                <a:sym typeface="Century Gothic"/>
              </a:rPr>
              <a:t>Degrees of Centralization:</a:t>
            </a:r>
            <a:endParaRPr sz="3000" b="1" i="0" u="none" strike="noStrike" cap="none" dirty="0">
              <a:solidFill>
                <a:srgbClr val="FFFFFF"/>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chemeClr val="dk2"/>
              </a:buClr>
              <a:buSzPts val="2800"/>
              <a:buFont typeface="Arial"/>
              <a:buNone/>
            </a:pPr>
            <a:endParaRPr sz="2800" b="0" i="0" u="none" strike="noStrike" cap="none" dirty="0">
              <a:solidFill>
                <a:schemeClr val="dk2"/>
              </a:solidFill>
              <a:latin typeface="Century Gothic"/>
              <a:ea typeface="Century Gothic"/>
              <a:cs typeface="Century Gothic"/>
              <a:sym typeface="Century Gothic"/>
            </a:endParaRPr>
          </a:p>
        </p:txBody>
      </p:sp>
      <p:sp>
        <p:nvSpPr>
          <p:cNvPr id="134" name="Shape 134"/>
          <p:cNvSpPr txBox="1"/>
          <p:nvPr/>
        </p:nvSpPr>
        <p:spPr>
          <a:xfrm flipH="1">
            <a:off x="0" y="1274754"/>
            <a:ext cx="6569700" cy="3950100"/>
          </a:xfrm>
          <a:prstGeom prst="rect">
            <a:avLst/>
          </a:prstGeom>
          <a:noFill/>
          <a:ln>
            <a:noFill/>
          </a:ln>
          <a:effectLst>
            <a:outerShdw blurRad="57150" dist="19050" dir="5400000" algn="bl" rotWithShape="0">
              <a:srgbClr val="000000">
                <a:alpha val="498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Century Gothic"/>
              <a:ea typeface="Century Gothic"/>
              <a:cs typeface="Century Gothic"/>
              <a:sym typeface="Century Gothic"/>
            </a:endParaRPr>
          </a:p>
        </p:txBody>
      </p:sp>
      <p:pic>
        <p:nvPicPr>
          <p:cNvPr id="135" name="Shape 135"/>
          <p:cNvPicPr preferRelativeResize="0"/>
          <p:nvPr/>
        </p:nvPicPr>
        <p:blipFill rotWithShape="1">
          <a:blip r:embed="rId3">
            <a:alphaModFix/>
          </a:blip>
          <a:srcRect/>
          <a:stretch/>
        </p:blipFill>
        <p:spPr>
          <a:xfrm>
            <a:off x="3284850" y="1144646"/>
            <a:ext cx="5714997" cy="3619500"/>
          </a:xfrm>
          <a:prstGeom prst="rect">
            <a:avLst/>
          </a:prstGeom>
          <a:noFill/>
          <a:ln>
            <a:noFill/>
          </a:ln>
        </p:spPr>
      </p:pic>
      <p:sp>
        <p:nvSpPr>
          <p:cNvPr id="4" name="TextBox 3">
            <a:extLst>
              <a:ext uri="{FF2B5EF4-FFF2-40B4-BE49-F238E27FC236}">
                <a16:creationId xmlns:a16="http://schemas.microsoft.com/office/drawing/2014/main" id="{1D7A826C-B09D-4FCD-ACE5-1A5626655311}"/>
              </a:ext>
            </a:extLst>
          </p:cNvPr>
          <p:cNvSpPr txBox="1"/>
          <p:nvPr/>
        </p:nvSpPr>
        <p:spPr>
          <a:xfrm>
            <a:off x="444012" y="1103435"/>
            <a:ext cx="2743200" cy="224676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Centralized – one entity has all control and holds all info</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Decentralized – several points have control and info</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Distributed – every point has the info (and maybe has control, depending on the implementation)</a:t>
            </a:r>
          </a:p>
        </p:txBody>
      </p:sp>
      <p:sp>
        <p:nvSpPr>
          <p:cNvPr id="5" name="Slide Number Placeholder 4">
            <a:extLst>
              <a:ext uri="{FF2B5EF4-FFF2-40B4-BE49-F238E27FC236}">
                <a16:creationId xmlns:a16="http://schemas.microsoft.com/office/drawing/2014/main" id="{C96F51D0-A3D4-43D0-A210-80DFBA0D430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bg1"/>
                </a:solidFill>
              </a:rPr>
              <a:t>6</a:t>
            </a:fld>
            <a:endParaRPr lang="e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39"/>
        <p:cNvGrpSpPr/>
        <p:nvPr/>
      </p:nvGrpSpPr>
      <p:grpSpPr>
        <a:xfrm>
          <a:off x="0" y="0"/>
          <a:ext cx="0" cy="0"/>
          <a:chOff x="0" y="0"/>
          <a:chExt cx="0" cy="0"/>
        </a:xfrm>
      </p:grpSpPr>
      <p:sp>
        <p:nvSpPr>
          <p:cNvPr id="140" name="Shape 140"/>
          <p:cNvSpPr txBox="1"/>
          <p:nvPr/>
        </p:nvSpPr>
        <p:spPr>
          <a:xfrm flipH="1">
            <a:off x="470388" y="1193400"/>
            <a:ext cx="5305837" cy="395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b="0" i="0" u="none" strike="noStrike" cap="none" dirty="0">
                <a:solidFill>
                  <a:srgbClr val="FFFFFF"/>
                </a:solidFill>
                <a:latin typeface="Century Gothic"/>
                <a:ea typeface="Century Gothic"/>
                <a:cs typeface="Century Gothic"/>
                <a:sym typeface="Century Gothic"/>
              </a:rPr>
              <a:t>Selected individuals can transact and validate transactions on the network. </a:t>
            </a:r>
          </a:p>
          <a:p>
            <a:pPr marL="0" marR="0" lvl="0" indent="0" algn="l" rtl="0">
              <a:lnSpc>
                <a:spcPct val="100000"/>
              </a:lnSpc>
              <a:spcBef>
                <a:spcPts val="0"/>
              </a:spcBef>
              <a:spcAft>
                <a:spcPts val="0"/>
              </a:spcAft>
              <a:buNone/>
            </a:pPr>
            <a:endParaRPr sz="1800" b="0" i="0" u="none" strike="noStrike" cap="none"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 sz="1800" dirty="0">
                <a:solidFill>
                  <a:srgbClr val="FFFFFF"/>
                </a:solidFill>
                <a:latin typeface="Century Gothic"/>
                <a:ea typeface="Century Gothic"/>
                <a:cs typeface="Century Gothic"/>
                <a:sym typeface="Century Gothic"/>
              </a:rPr>
              <a:t>Pros:</a:t>
            </a:r>
            <a:endParaRPr sz="1800"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 sz="1800" dirty="0">
                <a:solidFill>
                  <a:srgbClr val="FFFFFF"/>
                </a:solidFill>
                <a:latin typeface="Century Gothic"/>
                <a:ea typeface="Century Gothic"/>
                <a:cs typeface="Century Gothic"/>
                <a:sym typeface="Century Gothic"/>
              </a:rPr>
              <a:t>Greater number of transactions per second.</a:t>
            </a:r>
          </a:p>
          <a:p>
            <a:pPr marL="0" marR="0" lvl="0" indent="0" algn="l" rtl="0">
              <a:lnSpc>
                <a:spcPct val="100000"/>
              </a:lnSpc>
              <a:spcBef>
                <a:spcPts val="0"/>
              </a:spcBef>
              <a:spcAft>
                <a:spcPts val="0"/>
              </a:spcAft>
              <a:buNone/>
            </a:pPr>
            <a:endParaRPr sz="1800"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 sz="1800" dirty="0">
                <a:solidFill>
                  <a:srgbClr val="FFFFFF"/>
                </a:solidFill>
                <a:latin typeface="Century Gothic"/>
                <a:ea typeface="Century Gothic"/>
                <a:cs typeface="Century Gothic"/>
                <a:sym typeface="Century Gothic"/>
              </a:rPr>
              <a:t>Cons:</a:t>
            </a:r>
            <a:endParaRPr sz="1800"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 sz="1800" b="0" i="0" u="none" strike="noStrike" cap="none" dirty="0">
                <a:solidFill>
                  <a:srgbClr val="FFFFFF"/>
                </a:solidFill>
                <a:latin typeface="Century Gothic"/>
                <a:ea typeface="Century Gothic"/>
                <a:cs typeface="Century Gothic"/>
                <a:sym typeface="Century Gothic"/>
              </a:rPr>
              <a:t>Not as much of a purists view of blockchain (permissioned governance)</a:t>
            </a:r>
          </a:p>
          <a:p>
            <a:pPr marL="0" marR="0" lvl="0" indent="0" algn="l" rtl="0">
              <a:lnSpc>
                <a:spcPct val="100000"/>
              </a:lnSpc>
              <a:spcBef>
                <a:spcPts val="0"/>
              </a:spcBef>
              <a:spcAft>
                <a:spcPts val="0"/>
              </a:spcAft>
              <a:buNone/>
            </a:pPr>
            <a:endParaRPr sz="1800" b="0" i="0" u="none" strike="noStrike" cap="none"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 sz="1800" dirty="0">
                <a:solidFill>
                  <a:srgbClr val="FFFFFF"/>
                </a:solidFill>
                <a:latin typeface="Century Gothic"/>
                <a:ea typeface="Century Gothic"/>
                <a:cs typeface="Century Gothic"/>
                <a:sym typeface="Century Gothic"/>
              </a:rPr>
              <a:t>Lacks the security of more trustless systems.</a:t>
            </a:r>
            <a:endParaRPr sz="1800"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 sz="1800" dirty="0">
                <a:solidFill>
                  <a:srgbClr val="FFFFFF"/>
                </a:solidFill>
                <a:latin typeface="Century Gothic"/>
                <a:ea typeface="Century Gothic"/>
                <a:cs typeface="Century Gothic"/>
                <a:sym typeface="Century Gothic"/>
              </a:rPr>
              <a:t>Central point of failure.</a:t>
            </a:r>
            <a:endParaRPr sz="1800"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2"/>
              </a:solidFill>
              <a:latin typeface="Century Gothic"/>
              <a:ea typeface="Century Gothic"/>
              <a:cs typeface="Century Gothic"/>
              <a:sym typeface="Century Gothic"/>
            </a:endParaRPr>
          </a:p>
        </p:txBody>
      </p:sp>
      <p:sp>
        <p:nvSpPr>
          <p:cNvPr id="141" name="Shape 141"/>
          <p:cNvSpPr txBox="1"/>
          <p:nvPr/>
        </p:nvSpPr>
        <p:spPr>
          <a:xfrm>
            <a:off x="977400" y="229800"/>
            <a:ext cx="7189200" cy="96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entury Gothic"/>
                <a:ea typeface="Century Gothic"/>
                <a:cs typeface="Century Gothic"/>
                <a:sym typeface="Century Gothic"/>
              </a:rPr>
              <a:t>Permissioned Ledgers</a:t>
            </a:r>
            <a:endParaRPr sz="3000" b="1" i="0" u="none" strike="noStrike" cap="none">
              <a:solidFill>
                <a:srgbClr val="FFFFFF"/>
              </a:solidFill>
              <a:latin typeface="Century Gothic"/>
              <a:ea typeface="Century Gothic"/>
              <a:cs typeface="Century Gothic"/>
              <a:sym typeface="Century Gothic"/>
            </a:endParaRPr>
          </a:p>
        </p:txBody>
      </p:sp>
      <p:pic>
        <p:nvPicPr>
          <p:cNvPr id="142" name="Shape 142"/>
          <p:cNvPicPr preferRelativeResize="0"/>
          <p:nvPr/>
        </p:nvPicPr>
        <p:blipFill rotWithShape="1">
          <a:blip r:embed="rId3">
            <a:alphaModFix/>
          </a:blip>
          <a:srcRect l="35277" r="32386"/>
          <a:stretch/>
        </p:blipFill>
        <p:spPr>
          <a:xfrm>
            <a:off x="6409374" y="1193400"/>
            <a:ext cx="1848025" cy="3619500"/>
          </a:xfrm>
          <a:prstGeom prst="rect">
            <a:avLst/>
          </a:prstGeom>
          <a:noFill/>
          <a:ln>
            <a:noFill/>
          </a:ln>
        </p:spPr>
      </p:pic>
      <p:sp>
        <p:nvSpPr>
          <p:cNvPr id="2" name="Slide Number Placeholder 1">
            <a:extLst>
              <a:ext uri="{FF2B5EF4-FFF2-40B4-BE49-F238E27FC236}">
                <a16:creationId xmlns:a16="http://schemas.microsoft.com/office/drawing/2014/main" id="{7FE912A7-FCC4-4D72-87FC-F237C34BDED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bg1"/>
                </a:solidFill>
              </a:rPr>
              <a:t>7</a:t>
            </a:fld>
            <a:endParaRPr lang="e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a:noFill/>
          <a:ln>
            <a:noFill/>
          </a:ln>
          <a:effectLst>
            <a:outerShdw blurRad="57150" dist="19050" dir="5400000" algn="bl" rotWithShape="0">
              <a:srgbClr val="000000">
                <a:alpha val="498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 sz="2800" b="1" i="0" u="none" strike="noStrike" cap="none">
                <a:solidFill>
                  <a:schemeClr val="lt1"/>
                </a:solidFill>
                <a:latin typeface="Century Gothic"/>
                <a:ea typeface="Century Gothic"/>
                <a:cs typeface="Century Gothic"/>
                <a:sym typeface="Century Gothic"/>
              </a:rPr>
              <a:t>Permissionless Ledgers</a:t>
            </a:r>
            <a:r>
              <a:rPr lang="en" sz="3000" b="1" i="0" u="none" strike="noStrike" cap="none">
                <a:solidFill>
                  <a:srgbClr val="FFFFFF"/>
                </a:solidFill>
                <a:latin typeface="Century Gothic"/>
                <a:ea typeface="Century Gothic"/>
                <a:cs typeface="Century Gothic"/>
                <a:sym typeface="Century Gothic"/>
              </a:rPr>
              <a:t> </a:t>
            </a:r>
            <a:endParaRPr sz="3000" b="1" i="0" u="none" strike="noStrike" cap="none">
              <a:solidFill>
                <a:srgbClr val="FFFFFF"/>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chemeClr val="dk1"/>
              </a:buClr>
              <a:buSzPts val="2800"/>
              <a:buFont typeface="Arial"/>
              <a:buNone/>
            </a:pPr>
            <a:endParaRPr sz="2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rgbClr val="FFFFFF"/>
              </a:solidFill>
              <a:latin typeface="Arial"/>
              <a:ea typeface="Arial"/>
              <a:cs typeface="Arial"/>
              <a:sym typeface="Arial"/>
            </a:endParaRPr>
          </a:p>
        </p:txBody>
      </p:sp>
      <p:sp>
        <p:nvSpPr>
          <p:cNvPr id="148" name="Shape 148"/>
          <p:cNvSpPr txBox="1">
            <a:spLocks noGrp="1"/>
          </p:cNvSpPr>
          <p:nvPr>
            <p:ph type="body" idx="1"/>
          </p:nvPr>
        </p:nvSpPr>
        <p:spPr>
          <a:xfrm>
            <a:off x="0" y="904650"/>
            <a:ext cx="6408300" cy="4238700"/>
          </a:xfrm>
          <a:prstGeom prst="rect">
            <a:avLst/>
          </a:prstGeom>
          <a:noFill/>
          <a:ln>
            <a:noFill/>
          </a:ln>
          <a:effectLst>
            <a:outerShdw blurRad="57150" dist="19050" dir="5400000" algn="bl" rotWithShape="0">
              <a:srgbClr val="000000">
                <a:alpha val="91760"/>
              </a:srgbClr>
            </a:outerShdw>
          </a:effectLst>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b="0" i="0" u="none" strike="noStrike" cap="none" dirty="0">
                <a:solidFill>
                  <a:srgbClr val="FFFFFF"/>
                </a:solidFill>
                <a:latin typeface="Century Gothic"/>
                <a:ea typeface="Century Gothic"/>
                <a:cs typeface="Century Gothic"/>
                <a:sym typeface="Century Gothic"/>
              </a:rPr>
              <a:t>Public blockchain: most recognizable is BitCoin and Ethereum.</a:t>
            </a:r>
            <a:endParaRPr b="0" i="0" u="none" strike="noStrike" cap="none" dirty="0">
              <a:solidFill>
                <a:srgbClr val="FFFFFF"/>
              </a:solidFill>
              <a:latin typeface="Century Gothic"/>
              <a:ea typeface="Century Gothic"/>
              <a:cs typeface="Century Gothic"/>
              <a:sym typeface="Century Gothic"/>
            </a:endParaRPr>
          </a:p>
          <a:p>
            <a:pPr marL="0" marR="0" lvl="0" indent="0" algn="l" rtl="0">
              <a:lnSpc>
                <a:spcPct val="115000"/>
              </a:lnSpc>
              <a:spcBef>
                <a:spcPts val="1600"/>
              </a:spcBef>
              <a:spcAft>
                <a:spcPts val="0"/>
              </a:spcAft>
              <a:buClr>
                <a:schemeClr val="dk2"/>
              </a:buClr>
              <a:buSzPts val="1800"/>
              <a:buFont typeface="Arial"/>
              <a:buNone/>
            </a:pPr>
            <a:r>
              <a:rPr lang="en" dirty="0">
                <a:solidFill>
                  <a:srgbClr val="FFFFFF"/>
                </a:solidFill>
                <a:latin typeface="Century Gothic"/>
                <a:ea typeface="Century Gothic"/>
                <a:cs typeface="Century Gothic"/>
                <a:sym typeface="Century Gothic"/>
              </a:rPr>
              <a:t>Pros:</a:t>
            </a:r>
            <a:endParaRPr dirty="0">
              <a:solidFill>
                <a:srgbClr val="FFFFFF"/>
              </a:solidFill>
              <a:latin typeface="Century Gothic"/>
              <a:ea typeface="Century Gothic"/>
              <a:cs typeface="Century Gothic"/>
              <a:sym typeface="Century Gothic"/>
            </a:endParaRPr>
          </a:p>
          <a:p>
            <a:pPr marL="0" marR="0" lvl="0" indent="0" algn="l" rtl="0">
              <a:lnSpc>
                <a:spcPct val="115000"/>
              </a:lnSpc>
              <a:spcBef>
                <a:spcPts val="1600"/>
              </a:spcBef>
              <a:spcAft>
                <a:spcPts val="0"/>
              </a:spcAft>
              <a:buClr>
                <a:schemeClr val="dk2"/>
              </a:buClr>
              <a:buSzPts val="1800"/>
              <a:buFont typeface="Arial"/>
              <a:buNone/>
            </a:pPr>
            <a:r>
              <a:rPr lang="en" b="0" i="0" u="none" strike="noStrike" cap="none" dirty="0">
                <a:solidFill>
                  <a:srgbClr val="FFFFFF"/>
                </a:solidFill>
                <a:latin typeface="Century Gothic"/>
                <a:ea typeface="Century Gothic"/>
                <a:cs typeface="Century Gothic"/>
                <a:sym typeface="Century Gothic"/>
              </a:rPr>
              <a:t>Anyone can contribute data to the ledger and no actor can prevent a transaction from being appended. Censorship resilient. All participants have access to identical copies of the blockchain.</a:t>
            </a:r>
            <a:endParaRPr b="0" i="0" u="none" strike="noStrike" cap="none" dirty="0">
              <a:solidFill>
                <a:srgbClr val="FFFFFF"/>
              </a:solidFill>
              <a:latin typeface="Century Gothic"/>
              <a:ea typeface="Century Gothic"/>
              <a:cs typeface="Century Gothic"/>
              <a:sym typeface="Century Gothic"/>
            </a:endParaRPr>
          </a:p>
          <a:p>
            <a:pPr marL="0" marR="0" lvl="0" indent="0" algn="l" rtl="0">
              <a:lnSpc>
                <a:spcPct val="115000"/>
              </a:lnSpc>
              <a:spcBef>
                <a:spcPts val="1600"/>
              </a:spcBef>
              <a:spcAft>
                <a:spcPts val="0"/>
              </a:spcAft>
              <a:buClr>
                <a:schemeClr val="dk2"/>
              </a:buClr>
              <a:buSzPts val="1800"/>
              <a:buFont typeface="Arial"/>
              <a:buNone/>
            </a:pPr>
            <a:r>
              <a:rPr lang="en" b="0" i="0" u="none" strike="noStrike" cap="none" dirty="0">
                <a:solidFill>
                  <a:srgbClr val="FFFFFF"/>
                </a:solidFill>
                <a:latin typeface="Century Gothic"/>
                <a:ea typeface="Century Gothic"/>
                <a:cs typeface="Century Gothic"/>
                <a:sym typeface="Century Gothic"/>
              </a:rPr>
              <a:t>Anonymous/Pseudonymous transactions</a:t>
            </a:r>
            <a:r>
              <a:rPr lang="en" dirty="0">
                <a:solidFill>
                  <a:srgbClr val="FFFFFF"/>
                </a:solidFill>
                <a:latin typeface="Century Gothic"/>
                <a:ea typeface="Century Gothic"/>
                <a:cs typeface="Century Gothic"/>
                <a:sym typeface="Century Gothic"/>
              </a:rPr>
              <a:t> (</a:t>
            </a:r>
            <a:r>
              <a:rPr lang="en" b="0" i="0" u="none" strike="noStrike" cap="none" dirty="0">
                <a:solidFill>
                  <a:srgbClr val="FFFFFF"/>
                </a:solidFill>
                <a:latin typeface="Century Gothic"/>
                <a:ea typeface="Century Gothic"/>
                <a:cs typeface="Century Gothic"/>
                <a:sym typeface="Century Gothic"/>
              </a:rPr>
              <a:t>pseudonymous indicates that your identity is not completely anonymous). </a:t>
            </a:r>
            <a:endParaRPr b="0" i="0" u="none" strike="noStrike" cap="none" dirty="0">
              <a:solidFill>
                <a:srgbClr val="FFFFFF"/>
              </a:solidFill>
              <a:latin typeface="Century Gothic"/>
              <a:ea typeface="Century Gothic"/>
              <a:cs typeface="Century Gothic"/>
              <a:sym typeface="Century Gothic"/>
            </a:endParaRPr>
          </a:p>
          <a:p>
            <a:pPr marL="0" marR="0" lvl="0" indent="0" algn="l" rtl="0">
              <a:lnSpc>
                <a:spcPct val="115000"/>
              </a:lnSpc>
              <a:spcBef>
                <a:spcPts val="1600"/>
              </a:spcBef>
              <a:spcAft>
                <a:spcPts val="1600"/>
              </a:spcAft>
              <a:buClr>
                <a:schemeClr val="dk2"/>
              </a:buClr>
              <a:buSzPts val="1800"/>
              <a:buFont typeface="Arial"/>
              <a:buNone/>
            </a:pPr>
            <a:endParaRPr sz="2000" b="0" i="0" u="none" strike="noStrike" cap="none" dirty="0">
              <a:solidFill>
                <a:srgbClr val="FFFFFF"/>
              </a:solidFill>
              <a:latin typeface="Arial"/>
              <a:ea typeface="Arial"/>
              <a:cs typeface="Arial"/>
              <a:sym typeface="Arial"/>
            </a:endParaRPr>
          </a:p>
        </p:txBody>
      </p:sp>
      <p:pic>
        <p:nvPicPr>
          <p:cNvPr id="149" name="Shape 149"/>
          <p:cNvPicPr preferRelativeResize="0"/>
          <p:nvPr/>
        </p:nvPicPr>
        <p:blipFill rotWithShape="1">
          <a:blip r:embed="rId4">
            <a:alphaModFix/>
          </a:blip>
          <a:srcRect l="66672"/>
          <a:stretch/>
        </p:blipFill>
        <p:spPr>
          <a:xfrm>
            <a:off x="6408198" y="1017725"/>
            <a:ext cx="1904675" cy="3619500"/>
          </a:xfrm>
          <a:prstGeom prst="rect">
            <a:avLst/>
          </a:prstGeom>
          <a:noFill/>
          <a:ln>
            <a:noFill/>
          </a:ln>
        </p:spPr>
      </p:pic>
      <p:sp>
        <p:nvSpPr>
          <p:cNvPr id="2" name="Slide Number Placeholder 1">
            <a:extLst>
              <a:ext uri="{FF2B5EF4-FFF2-40B4-BE49-F238E27FC236}">
                <a16:creationId xmlns:a16="http://schemas.microsoft.com/office/drawing/2014/main" id="{96D577B4-710D-449B-91DD-FD4DCD7B8D0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bg1"/>
                </a:solidFill>
              </a:rPr>
              <a:t>8</a:t>
            </a:fld>
            <a:endParaRPr lang="en"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28000">
              <a:srgbClr val="008080"/>
            </a:gs>
            <a:gs pos="100000">
              <a:srgbClr val="000000"/>
            </a:gs>
          </a:gsLst>
          <a:lin ang="10801400" scaled="0"/>
        </a:gradFill>
        <a:effectLst/>
      </p:bgPr>
    </p:bg>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83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1"/>
              </a:buClr>
              <a:buSzPts val="1100"/>
              <a:buFont typeface="Arial"/>
              <a:buNone/>
            </a:pPr>
            <a:r>
              <a:rPr lang="en" sz="2400" b="1" i="0" u="none" strike="noStrike" cap="none">
                <a:solidFill>
                  <a:schemeClr val="lt1"/>
                </a:solidFill>
                <a:latin typeface="Century Gothic"/>
                <a:ea typeface="Century Gothic"/>
                <a:cs typeface="Century Gothic"/>
                <a:sym typeface="Century Gothic"/>
              </a:rPr>
              <a:t>What is a smart contract?</a:t>
            </a:r>
            <a:endParaRPr sz="2800" b="0" i="0" u="none" strike="noStrike" cap="none">
              <a:solidFill>
                <a:schemeClr val="dk1"/>
              </a:solidFill>
              <a:latin typeface="Century Gothic"/>
              <a:ea typeface="Century Gothic"/>
              <a:cs typeface="Century Gothic"/>
              <a:sym typeface="Century Gothic"/>
            </a:endParaRPr>
          </a:p>
        </p:txBody>
      </p:sp>
      <p:sp>
        <p:nvSpPr>
          <p:cNvPr id="155" name="Shape 155"/>
          <p:cNvSpPr txBox="1">
            <a:spLocks noGrp="1"/>
          </p:cNvSpPr>
          <p:nvPr>
            <p:ph type="body" idx="1"/>
          </p:nvPr>
        </p:nvSpPr>
        <p:spPr>
          <a:xfrm>
            <a:off x="311700" y="1017725"/>
            <a:ext cx="5606400" cy="3416400"/>
          </a:xfrm>
          <a:prstGeom prst="rect">
            <a:avLst/>
          </a:prstGeom>
          <a:noFill/>
          <a:ln>
            <a:noFill/>
          </a:ln>
          <a:effectLst>
            <a:outerShdw blurRad="114300" dist="19050" algn="bl" rotWithShape="0">
              <a:srgbClr val="000000"/>
            </a:outerShdw>
          </a:effectLst>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2400" b="0" i="0" u="none" strike="noStrike" cap="none">
                <a:solidFill>
                  <a:srgbClr val="FFFFFF"/>
                </a:solidFill>
                <a:latin typeface="Century Gothic"/>
                <a:ea typeface="Century Gothic"/>
                <a:cs typeface="Century Gothic"/>
                <a:sym typeface="Century Gothic"/>
              </a:rPr>
              <a:t>Software that executes transactions on a blockchain. </a:t>
            </a:r>
            <a:endParaRPr sz="2400" b="0" i="0" u="none" strike="noStrike" cap="none">
              <a:solidFill>
                <a:srgbClr val="FFFFFF"/>
              </a:solidFill>
              <a:latin typeface="Century Gothic"/>
              <a:ea typeface="Century Gothic"/>
              <a:cs typeface="Century Gothic"/>
              <a:sym typeface="Century Gothic"/>
            </a:endParaRPr>
          </a:p>
          <a:p>
            <a:pPr marL="0" marR="0" lvl="0" indent="0" algn="l" rtl="0">
              <a:lnSpc>
                <a:spcPct val="115000"/>
              </a:lnSpc>
              <a:spcBef>
                <a:spcPts val="1600"/>
              </a:spcBef>
              <a:spcAft>
                <a:spcPts val="0"/>
              </a:spcAft>
              <a:buClr>
                <a:schemeClr val="dk2"/>
              </a:buClr>
              <a:buSzPts val="1800"/>
              <a:buFont typeface="Arial"/>
              <a:buNone/>
            </a:pPr>
            <a:r>
              <a:rPr lang="en" sz="2400" b="0" i="0" u="none" strike="noStrike" cap="none">
                <a:solidFill>
                  <a:srgbClr val="FFFFFF"/>
                </a:solidFill>
                <a:latin typeface="Century Gothic"/>
                <a:ea typeface="Century Gothic"/>
                <a:cs typeface="Century Gothic"/>
                <a:sym typeface="Century Gothic"/>
              </a:rPr>
              <a:t>With expanded standardization can  automate events in the lifecycle of a contract.</a:t>
            </a:r>
            <a:endParaRPr sz="2400" b="0" i="0" u="none" strike="noStrike" cap="none">
              <a:solidFill>
                <a:srgbClr val="FFFFFF"/>
              </a:solidFill>
              <a:latin typeface="Century Gothic"/>
              <a:ea typeface="Century Gothic"/>
              <a:cs typeface="Century Gothic"/>
              <a:sym typeface="Century Gothic"/>
            </a:endParaRPr>
          </a:p>
          <a:p>
            <a:pPr marL="0" marR="0" lvl="0" indent="0" algn="l" rtl="0">
              <a:lnSpc>
                <a:spcPct val="115000"/>
              </a:lnSpc>
              <a:spcBef>
                <a:spcPts val="1600"/>
              </a:spcBef>
              <a:spcAft>
                <a:spcPts val="0"/>
              </a:spcAft>
              <a:buClr>
                <a:schemeClr val="dk2"/>
              </a:buClr>
              <a:buSzPts val="1800"/>
              <a:buFont typeface="Arial"/>
              <a:buNone/>
            </a:pPr>
            <a:r>
              <a:rPr lang="en" sz="2400" b="0" i="0" u="none" strike="noStrike" cap="none">
                <a:solidFill>
                  <a:srgbClr val="FFFFFF"/>
                </a:solidFill>
                <a:latin typeface="Century Gothic"/>
                <a:ea typeface="Century Gothic"/>
                <a:cs typeface="Century Gothic"/>
                <a:sym typeface="Century Gothic"/>
              </a:rPr>
              <a:t>Applications in real-estate: property title transfer and recording, </a:t>
            </a:r>
            <a:r>
              <a:rPr lang="en" sz="2400" b="1" i="0" u="none" strike="noStrike" cap="none">
                <a:solidFill>
                  <a:srgbClr val="FFFFFF"/>
                </a:solidFill>
                <a:latin typeface="Century Gothic"/>
                <a:ea typeface="Century Gothic"/>
                <a:cs typeface="Century Gothic"/>
                <a:sym typeface="Century Gothic"/>
              </a:rPr>
              <a:t>escrow agreements</a:t>
            </a:r>
            <a:r>
              <a:rPr lang="en" sz="2400" b="0" i="0" u="none" strike="noStrike" cap="none">
                <a:solidFill>
                  <a:srgbClr val="FFFFFF"/>
                </a:solidFill>
                <a:latin typeface="Century Gothic"/>
                <a:ea typeface="Century Gothic"/>
                <a:cs typeface="Century Gothic"/>
                <a:sym typeface="Century Gothic"/>
              </a:rPr>
              <a:t>, listing, insurance, etc.</a:t>
            </a:r>
            <a:endParaRPr sz="2400" b="0" i="0" u="none" strike="noStrike" cap="none">
              <a:solidFill>
                <a:srgbClr val="FFFFFF"/>
              </a:solidFill>
              <a:latin typeface="Century Gothic"/>
              <a:ea typeface="Century Gothic"/>
              <a:cs typeface="Century Gothic"/>
              <a:sym typeface="Century Gothic"/>
            </a:endParaRPr>
          </a:p>
          <a:p>
            <a:pPr marL="0" marR="0" lvl="0" indent="0" algn="l" rtl="0">
              <a:lnSpc>
                <a:spcPct val="115000"/>
              </a:lnSpc>
              <a:spcBef>
                <a:spcPts val="1600"/>
              </a:spcBef>
              <a:spcAft>
                <a:spcPts val="1600"/>
              </a:spcAft>
              <a:buClr>
                <a:schemeClr val="dk2"/>
              </a:buClr>
              <a:buSzPts val="1800"/>
              <a:buFont typeface="Arial"/>
              <a:buNone/>
            </a:pPr>
            <a:endParaRPr sz="2400" b="0" i="0" u="none" strike="noStrike" cap="none">
              <a:solidFill>
                <a:srgbClr val="FFFFFF"/>
              </a:solidFill>
              <a:latin typeface="Century Gothic"/>
              <a:ea typeface="Century Gothic"/>
              <a:cs typeface="Century Gothic"/>
              <a:sym typeface="Century Gothic"/>
            </a:endParaRPr>
          </a:p>
        </p:txBody>
      </p:sp>
      <p:pic>
        <p:nvPicPr>
          <p:cNvPr id="156" name="Shape 156"/>
          <p:cNvPicPr preferRelativeResize="0"/>
          <p:nvPr/>
        </p:nvPicPr>
        <p:blipFill rotWithShape="1">
          <a:blip r:embed="rId3">
            <a:alphaModFix/>
          </a:blip>
          <a:srcRect l="66670" r="967" b="9049"/>
          <a:stretch/>
        </p:blipFill>
        <p:spPr>
          <a:xfrm>
            <a:off x="8085000" y="0"/>
            <a:ext cx="1059000" cy="1884925"/>
          </a:xfrm>
          <a:prstGeom prst="rect">
            <a:avLst/>
          </a:prstGeom>
          <a:noFill/>
          <a:ln>
            <a:noFill/>
          </a:ln>
        </p:spPr>
      </p:pic>
      <p:pic>
        <p:nvPicPr>
          <p:cNvPr id="157" name="Shape 157"/>
          <p:cNvPicPr preferRelativeResize="0"/>
          <p:nvPr/>
        </p:nvPicPr>
        <p:blipFill>
          <a:blip r:embed="rId4">
            <a:alphaModFix/>
          </a:blip>
          <a:stretch>
            <a:fillRect/>
          </a:stretch>
        </p:blipFill>
        <p:spPr>
          <a:xfrm>
            <a:off x="5739275" y="2598500"/>
            <a:ext cx="4136499" cy="2545000"/>
          </a:xfrm>
          <a:prstGeom prst="rect">
            <a:avLst/>
          </a:prstGeom>
          <a:noFill/>
          <a:ln>
            <a:noFill/>
          </a:ln>
        </p:spPr>
      </p:pic>
      <p:sp>
        <p:nvSpPr>
          <p:cNvPr id="2" name="Slide Number Placeholder 1">
            <a:extLst>
              <a:ext uri="{FF2B5EF4-FFF2-40B4-BE49-F238E27FC236}">
                <a16:creationId xmlns:a16="http://schemas.microsoft.com/office/drawing/2014/main" id="{F8EAFEE1-237B-44D9-9D8A-0873EABF8F3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chemeClr val="bg1"/>
                </a:solidFill>
              </a:rPr>
              <a:t>9</a:t>
            </a:fld>
            <a:endParaRPr lang="en"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576</Words>
  <Application>Microsoft Office PowerPoint</Application>
  <PresentationFormat>On-screen Show (16:9)</PresentationFormat>
  <Paragraphs>63</Paragraphs>
  <Slides>11</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Century Gothic</vt:lpstr>
      <vt:lpstr>Simple Light</vt:lpstr>
      <vt:lpstr>Simple Light</vt:lpstr>
      <vt:lpstr>PowerPoint Presentation</vt:lpstr>
      <vt:lpstr>Table of Contents</vt:lpstr>
      <vt:lpstr>“The job isn't to catch up to the status quo; the job is to invent the status quo. ”</vt:lpstr>
      <vt:lpstr>PowerPoint Presentation</vt:lpstr>
      <vt:lpstr>Data provenance</vt:lpstr>
      <vt:lpstr>PowerPoint Presentation</vt:lpstr>
      <vt:lpstr>PowerPoint Presentation</vt:lpstr>
      <vt:lpstr>Permissionless Ledgers   </vt:lpstr>
      <vt:lpstr>What is a smart contract?</vt:lpstr>
      <vt:lpstr>Real Estate Blockchain Pilot Program in US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Deryck Gebe</dc:creator>
  <cp:lastModifiedBy>Deryck Gebe</cp:lastModifiedBy>
  <cp:revision>10</cp:revision>
  <dcterms:modified xsi:type="dcterms:W3CDTF">2018-05-21T23:46:53Z</dcterms:modified>
</cp:coreProperties>
</file>