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7"/>
  </p:notesMasterIdLst>
  <p:sldIdLst>
    <p:sldId id="256" r:id="rId2"/>
    <p:sldId id="264" r:id="rId3"/>
    <p:sldId id="257" r:id="rId4"/>
    <p:sldId id="266" r:id="rId5"/>
    <p:sldId id="267" r:id="rId6"/>
    <p:sldId id="258" r:id="rId7"/>
    <p:sldId id="261" r:id="rId8"/>
    <p:sldId id="262" r:id="rId9"/>
    <p:sldId id="260" r:id="rId10"/>
    <p:sldId id="259" r:id="rId11"/>
    <p:sldId id="265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60F8-554A-4428-B5C4-BB4A11400CE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8FEF3-7212-48F2-AD41-24C23EFD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FC8-EC8F-4DED-8F54-B6DF9CD57E7F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78F3-0E05-4DA3-8B2E-A32A84F65819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1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124-A577-4B18-BB69-F134B0463A19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7307-7F5D-4000-991F-BEF6C4782A8B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8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E2C1-F287-4CF0-90F2-8C205EEEDE1E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E6E-CB89-4FC6-AE07-9C90BE0D3A30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17EE-ED42-4913-8475-4442227D0C8B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BBF-E683-442D-9490-9E15AB1ADA04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BE54-6081-4E66-96A7-D0DE336D9E63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DFDDD8-F5C2-4AC2-8134-835250070B71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9703-C347-488B-B26F-9BFE5FE413C4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917EAE-69C7-4220-A4F0-1F22CC4CF1E2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3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9731-2DC2-4F7C-8259-7A8FACB5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&amp; Solidity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DD55-67B4-4A7F-B2FF-5DFA50C83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Deryck Gebe &amp; Mark Conrad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72F4F-39AA-4215-9F61-8FE95A5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5B7D3-E19B-49FB-AC7E-CCE39E01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33090"/>
            <a:ext cx="2213886" cy="26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9F67-61F4-496E-B32C-B9EB086B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https://remix.ethereum.org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2EC36-0CE2-48DB-AE0B-3EB9B3DE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8F4283-761D-4905-BF8E-B78763EF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0" y="1846263"/>
            <a:ext cx="9690188" cy="49119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4E8F2A-898E-467D-A68A-FA83E06E26F7}"/>
              </a:ext>
            </a:extLst>
          </p:cNvPr>
          <p:cNvSpPr txBox="1"/>
          <p:nvPr/>
        </p:nvSpPr>
        <p:spPr>
          <a:xfrm>
            <a:off x="10016836" y="2019993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Remix IDE</a:t>
            </a:r>
          </a:p>
        </p:txBody>
      </p:sp>
    </p:spTree>
    <p:extLst>
      <p:ext uri="{BB962C8B-B14F-4D97-AF65-F5344CB8AC3E}">
        <p14:creationId xmlns:p14="http://schemas.microsoft.com/office/powerpoint/2010/main" val="147417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74D3-5897-47CA-9846-D19714F7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3ADC-EB45-44F7-B3A7-149D689B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is a worldwide network of computers</a:t>
            </a:r>
          </a:p>
          <a:p>
            <a:pPr lvl="1"/>
            <a:r>
              <a:rPr lang="en-US" dirty="0"/>
              <a:t>These nodes execute smart contracts</a:t>
            </a:r>
          </a:p>
          <a:p>
            <a:r>
              <a:rPr lang="en-US" dirty="0"/>
              <a:t>Users must pay for computation</a:t>
            </a:r>
          </a:p>
          <a:p>
            <a:r>
              <a:rPr lang="en-US" dirty="0"/>
              <a:t>Solidity is the native language to make smart contracts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08B1E-4D75-4249-A4FC-E4961F06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4CE0-B492-4B63-8DFC-55E297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C502-D6E5-402D-99D5-9F54D6EE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a lottery smart contract</a:t>
            </a:r>
          </a:p>
          <a:p>
            <a:r>
              <a:rPr lang="en-US" sz="2400" dirty="0"/>
              <a:t>Objective: Players will send ether to the smart contract</a:t>
            </a:r>
          </a:p>
          <a:p>
            <a:pPr lvl="1"/>
            <a:r>
              <a:rPr lang="en-US" dirty="0"/>
              <a:t>This ether is the prize pool</a:t>
            </a:r>
          </a:p>
          <a:p>
            <a:pPr lvl="1"/>
            <a:r>
              <a:rPr lang="en-US" dirty="0"/>
              <a:t>A winner will be chosen when the ‘manager’ calls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8EAA-23F5-42F2-B3EA-24D7EA81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3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4CE0-B492-4B63-8DFC-55E297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C502-D6E5-402D-99D5-9F54D6EE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Requirements:</a:t>
            </a:r>
          </a:p>
          <a:p>
            <a:pPr lvl="1"/>
            <a:r>
              <a:rPr lang="en-US" dirty="0"/>
              <a:t>A way to keep track of players</a:t>
            </a:r>
          </a:p>
          <a:p>
            <a:pPr lvl="1"/>
            <a:r>
              <a:rPr lang="en-US" dirty="0"/>
              <a:t>Force players to send ether when they join</a:t>
            </a:r>
          </a:p>
          <a:p>
            <a:pPr lvl="1"/>
            <a:r>
              <a:rPr lang="en-US" dirty="0"/>
              <a:t>Have a contract manager</a:t>
            </a:r>
          </a:p>
          <a:p>
            <a:pPr lvl="1"/>
            <a:r>
              <a:rPr lang="en-US" dirty="0"/>
              <a:t>A function to </a:t>
            </a:r>
            <a:r>
              <a:rPr lang="en-US" i="1" dirty="0"/>
              <a:t>randomly </a:t>
            </a:r>
            <a:r>
              <a:rPr lang="en-US" dirty="0"/>
              <a:t>pick a winner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8EAA-23F5-42F2-B3EA-24D7EA81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2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D55E-E195-4E12-8EC9-000E6B5C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F048-B6D3-465A-A599-F2718E26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Good luck, have fun!</a:t>
            </a:r>
          </a:p>
          <a:p>
            <a:r>
              <a:rPr lang="en-US" sz="2400" dirty="0"/>
              <a:t>Ask questions</a:t>
            </a:r>
          </a:p>
          <a:p>
            <a:r>
              <a:rPr lang="en-US" sz="2400" dirty="0"/>
              <a:t>In-browser IDE</a:t>
            </a:r>
          </a:p>
          <a:p>
            <a:pPr lvl="1"/>
            <a:r>
              <a:rPr lang="en-US" dirty="0"/>
              <a:t>https://remix.ethereum.org</a:t>
            </a:r>
          </a:p>
          <a:p>
            <a:r>
              <a:rPr lang="en-US" sz="2400" dirty="0"/>
              <a:t>Assignment PDF</a:t>
            </a:r>
          </a:p>
          <a:p>
            <a:pPr lvl="1"/>
            <a:r>
              <a:rPr lang="en-US" dirty="0"/>
              <a:t>https://goo.gl/bZBbRg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04506-6478-4242-ACAA-538519FB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0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63FBE-52FC-47F7-85FE-46AD6AF5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83EDC-BE3D-4988-AA0F-DBD33B39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68" y="329046"/>
            <a:ext cx="9692664" cy="3715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6491D-1432-4B47-B153-67C8A4D28863}"/>
              </a:ext>
            </a:extLst>
          </p:cNvPr>
          <p:cNvSpPr txBox="1"/>
          <p:nvPr/>
        </p:nvSpPr>
        <p:spPr>
          <a:xfrm>
            <a:off x="1249668" y="4147254"/>
            <a:ext cx="9692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1 tells the compiler what version of Solidity we are using.</a:t>
            </a:r>
          </a:p>
          <a:p>
            <a:endParaRPr lang="en-US" sz="2000" dirty="0"/>
          </a:p>
          <a:p>
            <a:r>
              <a:rPr lang="en-US" sz="2000" dirty="0"/>
              <a:t>Line 3 creates the contract, like a class.</a:t>
            </a:r>
          </a:p>
          <a:p>
            <a:endParaRPr lang="en-US" sz="2000" dirty="0"/>
          </a:p>
          <a:p>
            <a:r>
              <a:rPr lang="en-US" sz="2000" dirty="0"/>
              <a:t>Line 6 creates a dynamic address array.</a:t>
            </a:r>
          </a:p>
          <a:p>
            <a:endParaRPr lang="en-US" sz="2000" dirty="0"/>
          </a:p>
          <a:p>
            <a:r>
              <a:rPr lang="en-US" sz="2000" dirty="0"/>
              <a:t>Line 9 creates an address variable for the contract manager.</a:t>
            </a:r>
          </a:p>
        </p:txBody>
      </p:sp>
    </p:spTree>
    <p:extLst>
      <p:ext uri="{BB962C8B-B14F-4D97-AF65-F5344CB8AC3E}">
        <p14:creationId xmlns:p14="http://schemas.microsoft.com/office/powerpoint/2010/main" val="243626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51F4B-5B64-487D-8510-91E943AD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5E481-FF01-4EB1-9155-ADE26977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1456044"/>
            <a:ext cx="10547350" cy="170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66E6E-8771-4971-A0A7-02F227FCFCEF}"/>
              </a:ext>
            </a:extLst>
          </p:cNvPr>
          <p:cNvSpPr txBox="1"/>
          <p:nvPr/>
        </p:nvSpPr>
        <p:spPr>
          <a:xfrm>
            <a:off x="1249668" y="3624767"/>
            <a:ext cx="96926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12 is the contract’s constructor function.</a:t>
            </a:r>
          </a:p>
          <a:p>
            <a:endParaRPr lang="en-US" sz="2400" dirty="0"/>
          </a:p>
          <a:p>
            <a:r>
              <a:rPr lang="en-US" sz="2400" dirty="0"/>
              <a:t>Line 15 assigns the contract creator as the manager</a:t>
            </a:r>
          </a:p>
          <a:p>
            <a:endParaRPr lang="en-US" sz="2400" dirty="0"/>
          </a:p>
          <a:p>
            <a:r>
              <a:rPr lang="en-US" sz="2400" dirty="0" err="1"/>
              <a:t>msg.sender</a:t>
            </a:r>
            <a:r>
              <a:rPr lang="en-US" sz="2400" dirty="0"/>
              <a:t> is whoever sent the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a contract requires a transaction</a:t>
            </a:r>
          </a:p>
        </p:txBody>
      </p:sp>
    </p:spTree>
    <p:extLst>
      <p:ext uri="{BB962C8B-B14F-4D97-AF65-F5344CB8AC3E}">
        <p14:creationId xmlns:p14="http://schemas.microsoft.com/office/powerpoint/2010/main" val="129077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0BF69-240A-42DF-8F1D-E6958B23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3A9F9-3780-420B-936D-94DE0066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452789"/>
            <a:ext cx="9385300" cy="231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C5F58-3BD6-4DAD-9CAB-F3FA1B1DBFB5}"/>
              </a:ext>
            </a:extLst>
          </p:cNvPr>
          <p:cNvSpPr txBox="1"/>
          <p:nvPr/>
        </p:nvSpPr>
        <p:spPr>
          <a:xfrm>
            <a:off x="1249668" y="4019380"/>
            <a:ext cx="96926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12 is the contract’s constructor function.</a:t>
            </a:r>
          </a:p>
          <a:p>
            <a:endParaRPr lang="en-US" sz="2400" dirty="0"/>
          </a:p>
          <a:p>
            <a:r>
              <a:rPr lang="en-US" sz="2400" dirty="0"/>
              <a:t>Line 15 assigns the contract creator as the manager</a:t>
            </a:r>
          </a:p>
          <a:p>
            <a:endParaRPr lang="en-US" sz="2400" dirty="0"/>
          </a:p>
          <a:p>
            <a:r>
              <a:rPr lang="en-US" sz="2400" dirty="0" err="1"/>
              <a:t>msg.sender</a:t>
            </a:r>
            <a:r>
              <a:rPr lang="en-US" sz="2400" dirty="0"/>
              <a:t> is whoever sent the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a contract requires a transaction</a:t>
            </a:r>
          </a:p>
        </p:txBody>
      </p:sp>
    </p:spTree>
    <p:extLst>
      <p:ext uri="{BB962C8B-B14F-4D97-AF65-F5344CB8AC3E}">
        <p14:creationId xmlns:p14="http://schemas.microsoft.com/office/powerpoint/2010/main" val="90981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C1B85-631C-4A96-AB32-F7A1AB7A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189DA-3BEA-4C0C-A400-0ED5A874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1079500"/>
            <a:ext cx="8947150" cy="143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C1BF0-A91D-4BDA-AA65-01F2BCB621D5}"/>
              </a:ext>
            </a:extLst>
          </p:cNvPr>
          <p:cNvSpPr txBox="1"/>
          <p:nvPr/>
        </p:nvSpPr>
        <p:spPr>
          <a:xfrm>
            <a:off x="1249668" y="2893417"/>
            <a:ext cx="9692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27 declares the pseudo random number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 simple and predictable random number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not use this when working with real value</a:t>
            </a:r>
          </a:p>
          <a:p>
            <a:r>
              <a:rPr lang="en-US" sz="2400" dirty="0"/>
              <a:t>Line 30 returns a pseudo random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Keccak256 is a hash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block.difficulty</a:t>
            </a:r>
            <a:r>
              <a:rPr lang="en-US" dirty="0"/>
              <a:t> is a property of the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 is the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Players is the array of addresses</a:t>
            </a:r>
          </a:p>
        </p:txBody>
      </p:sp>
    </p:spTree>
    <p:extLst>
      <p:ext uri="{BB962C8B-B14F-4D97-AF65-F5344CB8AC3E}">
        <p14:creationId xmlns:p14="http://schemas.microsoft.com/office/powerpoint/2010/main" val="391551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E0D96-F7DB-40C8-B2C4-2F74706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9FCB9-8FC7-4FCA-B98C-08C4826C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75" y="1060450"/>
            <a:ext cx="6902450" cy="199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F2AC2-A11A-417A-9D7D-E69ED1988987}"/>
              </a:ext>
            </a:extLst>
          </p:cNvPr>
          <p:cNvSpPr txBox="1"/>
          <p:nvPr/>
        </p:nvSpPr>
        <p:spPr>
          <a:xfrm>
            <a:off x="1249668" y="3230183"/>
            <a:ext cx="9692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36 requires that the person (account) calling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pickWinner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function is the manager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Line 39 gets the array index of the winning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Pseudo random number modulo the length of the players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This will produce an index within the length of the players array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This index corresponds to the winning address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049-C652-4854-A9FF-1D0E4C69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6CD3-B5CB-4804-9BBF-F82269FD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  <a:p>
            <a:r>
              <a:rPr lang="en-US" dirty="0"/>
              <a:t>Solidity</a:t>
            </a:r>
          </a:p>
          <a:p>
            <a:r>
              <a:rPr lang="en-US" dirty="0"/>
              <a:t>Function Types</a:t>
            </a:r>
          </a:p>
          <a:p>
            <a:r>
              <a:rPr lang="en-US" dirty="0"/>
              <a:t>Variable Types</a:t>
            </a:r>
          </a:p>
          <a:p>
            <a:r>
              <a:rPr lang="en-US" dirty="0"/>
              <a:t>Example Contract</a:t>
            </a:r>
          </a:p>
          <a:p>
            <a:r>
              <a:rPr lang="en-US" dirty="0"/>
              <a:t>Remix</a:t>
            </a:r>
          </a:p>
          <a:p>
            <a:r>
              <a:rPr lang="en-US" dirty="0"/>
              <a:t>Assignment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08BC6-0D73-4BD6-A04F-F5FCEB80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09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58FE5-2ACD-4AC2-92EF-E748CDE2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755B5-3823-4240-BA05-69716F56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158991"/>
            <a:ext cx="7048500" cy="201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59D072-F1B2-4786-A50B-9EA86E0AC47A}"/>
              </a:ext>
            </a:extLst>
          </p:cNvPr>
          <p:cNvSpPr txBox="1"/>
          <p:nvPr/>
        </p:nvSpPr>
        <p:spPr>
          <a:xfrm>
            <a:off x="1249668" y="3507149"/>
            <a:ext cx="9692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42 sends the winning player the balance (amount) of ether in the lottery contract</a:t>
            </a:r>
          </a:p>
          <a:p>
            <a:endParaRPr lang="en-US" sz="2400" dirty="0"/>
          </a:p>
          <a:p>
            <a:r>
              <a:rPr lang="en-US" sz="2400" dirty="0"/>
              <a:t>Line 45 clears the players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contract is now ready for another lottery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dirty="0">
                <a:cs typeface="Courier New" panose="02070309020205020404" pitchFamily="49" charset="0"/>
              </a:rPr>
              <a:t>is there to set the array with initial length of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CFA0F-B618-4482-B7EA-922E297D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AA209-C858-4713-8547-DEB53E4C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4" y="806450"/>
            <a:ext cx="4743450" cy="524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3B652-6E2A-4C72-AE05-ADECD1F7BD98}"/>
              </a:ext>
            </a:extLst>
          </p:cNvPr>
          <p:cNvSpPr txBox="1"/>
          <p:nvPr/>
        </p:nvSpPr>
        <p:spPr>
          <a:xfrm>
            <a:off x="6096000" y="3483033"/>
            <a:ext cx="240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deploy to activate  the contract!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8A554-4A52-43C1-8C43-9A9C72A61419}"/>
              </a:ext>
            </a:extLst>
          </p:cNvPr>
          <p:cNvCxnSpPr>
            <a:cxnSpLocks/>
          </p:cNvCxnSpPr>
          <p:nvPr/>
        </p:nvCxnSpPr>
        <p:spPr>
          <a:xfrm flipH="1" flipV="1">
            <a:off x="2144684" y="3798917"/>
            <a:ext cx="3951316" cy="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00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1D3D6-72A6-47A8-8AA7-2A4F4FE6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FD94A-1F9C-4461-B722-8E98EE3F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48" y="1942147"/>
            <a:ext cx="5669864" cy="2973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36B74-3A9E-45E7-BFA6-CFC16C8E72C1}"/>
              </a:ext>
            </a:extLst>
          </p:cNvPr>
          <p:cNvSpPr txBox="1"/>
          <p:nvPr/>
        </p:nvSpPr>
        <p:spPr>
          <a:xfrm>
            <a:off x="7082443" y="2975957"/>
            <a:ext cx="305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public functions in the contract.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8F32A1-6233-488A-A580-9A3A30CA0A23}"/>
              </a:ext>
            </a:extLst>
          </p:cNvPr>
          <p:cNvCxnSpPr>
            <a:cxnSpLocks/>
          </p:cNvCxnSpPr>
          <p:nvPr/>
        </p:nvCxnSpPr>
        <p:spPr>
          <a:xfrm flipH="1">
            <a:off x="2668387" y="3531878"/>
            <a:ext cx="441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992EDB-1F75-417F-B750-D60EC9D6D2B6}"/>
              </a:ext>
            </a:extLst>
          </p:cNvPr>
          <p:cNvCxnSpPr>
            <a:cxnSpLocks/>
          </p:cNvCxnSpPr>
          <p:nvPr/>
        </p:nvCxnSpPr>
        <p:spPr>
          <a:xfrm flipH="1">
            <a:off x="2668387" y="3102387"/>
            <a:ext cx="441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755D06-0AA1-4C3D-9269-1E080B639A0A}"/>
              </a:ext>
            </a:extLst>
          </p:cNvPr>
          <p:cNvSpPr txBox="1"/>
          <p:nvPr/>
        </p:nvSpPr>
        <p:spPr>
          <a:xfrm>
            <a:off x="7082443" y="3939462"/>
            <a:ext cx="305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public, contract level variables in the contract.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B01E47-BCC2-46A0-81FF-4F5F35FD451C}"/>
              </a:ext>
            </a:extLst>
          </p:cNvPr>
          <p:cNvCxnSpPr>
            <a:cxnSpLocks/>
          </p:cNvCxnSpPr>
          <p:nvPr/>
        </p:nvCxnSpPr>
        <p:spPr>
          <a:xfrm flipH="1">
            <a:off x="2668387" y="4002933"/>
            <a:ext cx="441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9A27D-5B49-4C65-9A7F-8042F375E43D}"/>
              </a:ext>
            </a:extLst>
          </p:cNvPr>
          <p:cNvCxnSpPr>
            <a:cxnSpLocks/>
          </p:cNvCxnSpPr>
          <p:nvPr/>
        </p:nvCxnSpPr>
        <p:spPr>
          <a:xfrm flipH="1">
            <a:off x="2668387" y="4448987"/>
            <a:ext cx="441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7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1B3EA-7994-48D3-B7ED-8844E1A5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9CB07-F330-48DB-BBAA-84FB2FBF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68" y="2248708"/>
            <a:ext cx="5793405" cy="236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4F705-0308-4787-ACE3-0A67405F5EA6}"/>
              </a:ext>
            </a:extLst>
          </p:cNvPr>
          <p:cNvSpPr txBox="1"/>
          <p:nvPr/>
        </p:nvSpPr>
        <p:spPr>
          <a:xfrm>
            <a:off x="7074130" y="2882422"/>
            <a:ext cx="305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Five accounts, each has 100 ether.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55430-6B65-4D51-8B89-90FBD5A7CDCD}"/>
              </a:ext>
            </a:extLst>
          </p:cNvPr>
          <p:cNvCxnSpPr>
            <a:cxnSpLocks/>
          </p:cNvCxnSpPr>
          <p:nvPr/>
        </p:nvCxnSpPr>
        <p:spPr>
          <a:xfrm flipH="1">
            <a:off x="5170516" y="3240932"/>
            <a:ext cx="190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B3524-BC1E-4E1D-B638-D0C0F7F30C3D}"/>
              </a:ext>
            </a:extLst>
          </p:cNvPr>
          <p:cNvCxnSpPr>
            <a:cxnSpLocks/>
          </p:cNvCxnSpPr>
          <p:nvPr/>
        </p:nvCxnSpPr>
        <p:spPr>
          <a:xfrm flipH="1">
            <a:off x="5868787" y="4230147"/>
            <a:ext cx="132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1974DD-1650-4043-B28B-52685B160FFD}"/>
              </a:ext>
            </a:extLst>
          </p:cNvPr>
          <p:cNvSpPr txBox="1"/>
          <p:nvPr/>
        </p:nvSpPr>
        <p:spPr>
          <a:xfrm>
            <a:off x="7190509" y="4045481"/>
            <a:ext cx="305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this to ether. Try joining the lottery. </a:t>
            </a:r>
          </a:p>
        </p:txBody>
      </p:sp>
    </p:spTree>
    <p:extLst>
      <p:ext uri="{BB962C8B-B14F-4D97-AF65-F5344CB8AC3E}">
        <p14:creationId xmlns:p14="http://schemas.microsoft.com/office/powerpoint/2010/main" val="113069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91FB77-4F0E-42CD-ACA7-97550418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CE88-0F3E-46E3-92D6-9E8422D5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Join the lottery with several accounts.</a:t>
            </a:r>
          </a:p>
          <a:p>
            <a:pPr lvl="1"/>
            <a:r>
              <a:rPr lang="en-US" dirty="0"/>
              <a:t>Try joining without the required amount of ether</a:t>
            </a:r>
          </a:p>
          <a:p>
            <a:pPr lvl="1"/>
            <a:endParaRPr lang="en-US" dirty="0"/>
          </a:p>
          <a:p>
            <a:r>
              <a:rPr lang="en-US" sz="2400" dirty="0"/>
              <a:t>Try picking a winner from an account other than the manager</a:t>
            </a:r>
          </a:p>
          <a:p>
            <a:pPr lvl="1"/>
            <a:r>
              <a:rPr lang="en-US" dirty="0"/>
              <a:t>Remember: the manager is the account that created the contract</a:t>
            </a:r>
          </a:p>
          <a:p>
            <a:pPr lvl="1"/>
            <a:endParaRPr lang="en-US" dirty="0"/>
          </a:p>
          <a:p>
            <a:pPr marL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E54B7-0207-4673-8617-9A5EAED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4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AD06C7-35FC-4C40-B3CA-9110BE84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9B2BF-726C-4C48-8368-8CD4CD70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6FF86-E798-460D-B9D8-A004E1612C4E}"/>
              </a:ext>
            </a:extLst>
          </p:cNvPr>
          <p:cNvSpPr/>
          <p:nvPr/>
        </p:nvSpPr>
        <p:spPr>
          <a:xfrm>
            <a:off x="1353253" y="5072687"/>
            <a:ext cx="948549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Congratulations!</a:t>
            </a:r>
          </a:p>
        </p:txBody>
      </p:sp>
    </p:spTree>
    <p:extLst>
      <p:ext uri="{BB962C8B-B14F-4D97-AF65-F5344CB8AC3E}">
        <p14:creationId xmlns:p14="http://schemas.microsoft.com/office/powerpoint/2010/main" val="126787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220-152F-4B09-81BD-D2015994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F85F-2E95-427D-88FB-5579552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world-wide network of computers</a:t>
            </a:r>
          </a:p>
          <a:p>
            <a:pPr lvl="1"/>
            <a:r>
              <a:rPr lang="en-US" dirty="0"/>
              <a:t>Known as nodes</a:t>
            </a:r>
          </a:p>
          <a:p>
            <a:pPr lvl="1"/>
            <a:r>
              <a:rPr lang="en-US" dirty="0"/>
              <a:t>Ethereum Virtual Machine (EVM)</a:t>
            </a:r>
          </a:p>
          <a:p>
            <a:r>
              <a:rPr lang="en-US" sz="2400" dirty="0"/>
              <a:t>The EVM processes transactions on the network</a:t>
            </a:r>
          </a:p>
          <a:p>
            <a:pPr lvl="1"/>
            <a:r>
              <a:rPr lang="en-US" sz="2200" dirty="0"/>
              <a:t>Executes the code within smart contracts</a:t>
            </a:r>
          </a:p>
          <a:p>
            <a:r>
              <a:rPr lang="en-US" sz="2400" dirty="0"/>
              <a:t>Ether is the native currency</a:t>
            </a:r>
          </a:p>
          <a:p>
            <a:pPr lvl="1"/>
            <a:r>
              <a:rPr lang="en-US" dirty="0"/>
              <a:t>Ether is used to send money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2295-9570-4F73-A44E-B7677B4F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4D87D-8FC7-4A65-B7EA-0E5338C8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55" y="2037235"/>
            <a:ext cx="2418805" cy="39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A8C3-FB19-4022-BD8E-DA2BDFAD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8406-954F-4380-B7BB-A051C0CB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Transactions cost money</a:t>
            </a:r>
          </a:p>
          <a:p>
            <a:pPr lvl="1"/>
            <a:r>
              <a:rPr lang="en-US" dirty="0"/>
              <a:t>Users pay for computation</a:t>
            </a:r>
          </a:p>
          <a:p>
            <a:pPr lvl="1"/>
            <a:r>
              <a:rPr lang="en-US" dirty="0"/>
              <a:t>This is called gas</a:t>
            </a:r>
          </a:p>
          <a:p>
            <a:r>
              <a:rPr lang="en-US" sz="2400" dirty="0"/>
              <a:t>Need efficient code</a:t>
            </a:r>
          </a:p>
          <a:p>
            <a:pPr lvl="1"/>
            <a:r>
              <a:rPr lang="en-US" dirty="0"/>
              <a:t>Inefficient code = More computation = More money</a:t>
            </a:r>
          </a:p>
          <a:p>
            <a:r>
              <a:rPr lang="en-US" sz="2400" dirty="0"/>
              <a:t>Average transaction cost is 15 cents!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EC5A-32A0-4C52-898F-0913FF81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50E7C-527A-4B14-87AA-D589389AB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8"/>
          <a:stretch/>
        </p:blipFill>
        <p:spPr>
          <a:xfrm>
            <a:off x="6819343" y="2098963"/>
            <a:ext cx="4887401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5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E1DC-0506-4EC0-AD8B-4EA2B704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4536-9EA8-4C56-9954-42E52769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Ethereum blockchain holds all contracts and associated data</a:t>
            </a:r>
          </a:p>
          <a:p>
            <a:pPr lvl="1"/>
            <a:r>
              <a:rPr lang="en-US" dirty="0"/>
              <a:t>This is called state</a:t>
            </a:r>
          </a:p>
          <a:p>
            <a:r>
              <a:rPr lang="en-US" sz="2400" dirty="0"/>
              <a:t>State is updated when new blocks are added to the blockchain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E33A-21E9-477A-A6DC-DAAD7E81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2DC2F-9A96-4B2A-A45B-02DDCDE0F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18" b="4179"/>
          <a:stretch/>
        </p:blipFill>
        <p:spPr>
          <a:xfrm>
            <a:off x="2925649" y="3213160"/>
            <a:ext cx="6518040" cy="3429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2378F6-8F2A-4A51-8D63-F8B6CE58C53F}"/>
              </a:ext>
            </a:extLst>
          </p:cNvPr>
          <p:cNvSpPr/>
          <p:nvPr/>
        </p:nvSpPr>
        <p:spPr>
          <a:xfrm>
            <a:off x="5774095" y="3213160"/>
            <a:ext cx="36695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https://www.coindesk.com/information/how-ethereum-works/</a:t>
            </a:r>
          </a:p>
        </p:txBody>
      </p:sp>
    </p:spTree>
    <p:extLst>
      <p:ext uri="{BB962C8B-B14F-4D97-AF65-F5344CB8AC3E}">
        <p14:creationId xmlns:p14="http://schemas.microsoft.com/office/powerpoint/2010/main" val="195561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63A5-5E46-4A49-96D9-02B925E4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6A32-D211-467F-91EC-E9F35EA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Created to work with the EVM</a:t>
            </a:r>
          </a:p>
          <a:p>
            <a:pPr lvl="1"/>
            <a:r>
              <a:rPr lang="en-US" dirty="0"/>
              <a:t>contract-oriented language</a:t>
            </a:r>
          </a:p>
          <a:p>
            <a:r>
              <a:rPr lang="en-US" sz="2400" dirty="0"/>
              <a:t>Influenced by JavaScript, C++, and Python</a:t>
            </a:r>
          </a:p>
          <a:p>
            <a:r>
              <a:rPr lang="en-US" sz="2400" dirty="0"/>
              <a:t>Statically typed language</a:t>
            </a:r>
          </a:p>
          <a:p>
            <a:r>
              <a:rPr lang="en-US" sz="2400" dirty="0"/>
              <a:t>.sol file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170C2-B885-4137-879A-2CDEC85D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DE0D1-C24F-4C2C-9EC7-CACA0F74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625" y="1947334"/>
            <a:ext cx="2981845" cy="39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9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5173-1A53-449B-A882-130A6D78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5C77-C7B6-4A57-B7A2-F0CF88CB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name() types </a:t>
            </a:r>
            <a:endParaRPr lang="en-US" sz="4500" dirty="0"/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600" dirty="0"/>
              <a:t> </a:t>
            </a:r>
          </a:p>
          <a:p>
            <a:pPr lvl="1"/>
            <a:r>
              <a:rPr lang="en-US" sz="3500" dirty="0"/>
              <a:t>anyone can call it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4500" dirty="0"/>
              <a:t> </a:t>
            </a:r>
          </a:p>
          <a:p>
            <a:pPr lvl="1"/>
            <a:r>
              <a:rPr lang="en-US" sz="3500" dirty="0"/>
              <a:t>can only be called within the contract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4500" dirty="0"/>
              <a:t> </a:t>
            </a:r>
          </a:p>
          <a:p>
            <a:pPr lvl="1"/>
            <a:r>
              <a:rPr lang="en-US" sz="3500" dirty="0"/>
              <a:t>returns data, does not modify any data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payable</a:t>
            </a:r>
            <a:r>
              <a:rPr lang="en-US" sz="4200" dirty="0"/>
              <a:t> </a:t>
            </a:r>
          </a:p>
          <a:p>
            <a:pPr lvl="1"/>
            <a:r>
              <a:rPr lang="en-US" sz="3500" dirty="0"/>
              <a:t>send Ether when calling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varType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sz="4000" dirty="0"/>
              <a:t>Many more built in functions!</a:t>
            </a:r>
          </a:p>
          <a:p>
            <a:r>
              <a:rPr lang="en-US" sz="4000" dirty="0"/>
              <a:t>Cannot return data from functions that modify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A7345-9EFE-4B34-969E-C7C69357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2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DEDE-FA31-4F7E-B111-068127F1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DB07-0760-4E71-BCBF-1CE9E91A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</a:p>
          <a:p>
            <a:pPr lvl="1"/>
            <a:r>
              <a:rPr lang="en-US" sz="1600" dirty="0"/>
              <a:t>holds an Ethereum address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ufixed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not fully supported by Solidity (yet)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/>
              <a:t>uint</a:t>
            </a:r>
            <a:r>
              <a:rPr lang="en-US" sz="1600" dirty="0"/>
              <a:t> can only be positive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78CE-13CF-42C6-B69F-6249C1E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2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ACB4-3578-4EDB-9E39-42132A37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590EA-9FF0-4916-8C83-8F70AF8BF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710"/>
          <a:stretch/>
        </p:blipFill>
        <p:spPr>
          <a:xfrm>
            <a:off x="2202171" y="1821326"/>
            <a:ext cx="5694247" cy="4388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2884A-D835-43D5-BF8B-7EB51412605E}"/>
              </a:ext>
            </a:extLst>
          </p:cNvPr>
          <p:cNvSpPr txBox="1"/>
          <p:nvPr/>
        </p:nvSpPr>
        <p:spPr>
          <a:xfrm>
            <a:off x="1158924" y="2756252"/>
            <a:ext cx="6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6ED24-80B3-4478-81F4-DE9A26C2724C}"/>
              </a:ext>
            </a:extLst>
          </p:cNvPr>
          <p:cNvSpPr txBox="1"/>
          <p:nvPr/>
        </p:nvSpPr>
        <p:spPr>
          <a:xfrm>
            <a:off x="897072" y="3507167"/>
            <a:ext cx="13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1F274-F060-4A85-9E4C-33A654C72B0F}"/>
              </a:ext>
            </a:extLst>
          </p:cNvPr>
          <p:cNvSpPr txBox="1"/>
          <p:nvPr/>
        </p:nvSpPr>
        <p:spPr>
          <a:xfrm>
            <a:off x="1093123" y="425808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DFAF-A54F-42E7-9614-210C9515CF96}"/>
              </a:ext>
            </a:extLst>
          </p:cNvPr>
          <p:cNvSpPr txBox="1"/>
          <p:nvPr/>
        </p:nvSpPr>
        <p:spPr>
          <a:xfrm>
            <a:off x="1093123" y="4895391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9CBFF-CA2D-4470-A35E-349FDAD0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500D8-9494-4D41-9537-84688A2BFF50}"/>
              </a:ext>
            </a:extLst>
          </p:cNvPr>
          <p:cNvSpPr txBox="1"/>
          <p:nvPr/>
        </p:nvSpPr>
        <p:spPr>
          <a:xfrm>
            <a:off x="8179724" y="1895302"/>
            <a:ext cx="32336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contract is stored on the Ethereum blockchain.</a:t>
            </a:r>
          </a:p>
          <a:p>
            <a:endParaRPr lang="en-US" dirty="0"/>
          </a:p>
          <a:p>
            <a:r>
              <a:rPr lang="en-US" sz="2000" dirty="0"/>
              <a:t>When I call </a:t>
            </a:r>
            <a:r>
              <a:rPr lang="en-US" sz="2000" dirty="0" err="1"/>
              <a:t>getMessage</a:t>
            </a:r>
            <a:r>
              <a:rPr lang="en-US" sz="20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 would receive that transaction (call)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EVM runs the function and returns the message</a:t>
            </a:r>
          </a:p>
        </p:txBody>
      </p:sp>
    </p:spTree>
    <p:extLst>
      <p:ext uri="{BB962C8B-B14F-4D97-AF65-F5344CB8AC3E}">
        <p14:creationId xmlns:p14="http://schemas.microsoft.com/office/powerpoint/2010/main" val="37468922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951</TotalTime>
  <Words>771</Words>
  <Application>Microsoft Office PowerPoint</Application>
  <PresentationFormat>Widescreen</PresentationFormat>
  <Paragraphs>171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Retrospect</vt:lpstr>
      <vt:lpstr>Ethereum &amp; Solidity</vt:lpstr>
      <vt:lpstr>Table of Contents</vt:lpstr>
      <vt:lpstr>Ethereum</vt:lpstr>
      <vt:lpstr>Ethereum</vt:lpstr>
      <vt:lpstr>Ethereum</vt:lpstr>
      <vt:lpstr>Solidity</vt:lpstr>
      <vt:lpstr>Function types</vt:lpstr>
      <vt:lpstr>Variable types</vt:lpstr>
      <vt:lpstr>Example contract</vt:lpstr>
      <vt:lpstr>https://remix.ethereum.org</vt:lpstr>
      <vt:lpstr>Summary</vt:lpstr>
      <vt:lpstr>Assignment</vt:lpstr>
      <vt:lpstr>Assignment</vt:lpstr>
      <vt:lpstr>Let’s 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&amp; Solidity</dc:title>
  <dc:creator>Deryck Gebe</dc:creator>
  <cp:lastModifiedBy>Deryck Gebe</cp:lastModifiedBy>
  <cp:revision>52</cp:revision>
  <dcterms:created xsi:type="dcterms:W3CDTF">2018-05-11T23:58:19Z</dcterms:created>
  <dcterms:modified xsi:type="dcterms:W3CDTF">2018-05-25T05:10:04Z</dcterms:modified>
</cp:coreProperties>
</file>