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4" r:id="rId6"/>
    <p:sldId id="260" r:id="rId7"/>
    <p:sldId id="265" r:id="rId8"/>
    <p:sldId id="268" r:id="rId9"/>
    <p:sldId id="259" r:id="rId10"/>
    <p:sldId id="261" r:id="rId11"/>
    <p:sldId id="273" r:id="rId12"/>
    <p:sldId id="274" r:id="rId13"/>
    <p:sldId id="271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58830" autoAdjust="0"/>
  </p:normalViewPr>
  <p:slideViewPr>
    <p:cSldViewPr snapToGrid="0">
      <p:cViewPr>
        <p:scale>
          <a:sx n="100" d="100"/>
          <a:sy n="100" d="100"/>
        </p:scale>
        <p:origin x="-774" y="-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4F45A-1AB0-444F-A645-7E7B34342DD4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C975-97C8-4461-8086-056F6D42615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778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Добрый день, уважаемая</a:t>
            </a:r>
            <a:r>
              <a:rPr lang="ru-RU" baseline="0" dirty="0"/>
              <a:t> комиссия. Меня зовут Уланов Кирилл, и в ближайшие 10 минут я готов презентовать результат своего курсового проекта, тема которого « Разработка алгоритма управления прибором регистрации данных ЭКГ». Данный проект оформлен во время процесса разработки реального комплекса. На данный момент комплекс введен в эксплуатацию и успешно функционирует в медицинских учреждениях нашей страны.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4278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928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928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К</a:t>
            </a:r>
            <a:r>
              <a:rPr lang="ru-RU" baseline="0" dirty="0"/>
              <a:t>огда на приборе оказывается запись в размере 10 минут, включается алгоритм отправки записанных данных на сервер. </a:t>
            </a:r>
          </a:p>
          <a:p>
            <a:r>
              <a:rPr lang="ru-RU" baseline="0" dirty="0"/>
              <a:t>	Как я уже сказал, алгоритм передачи реализован в основном цикле программы. Вся логика передачи данных строится из принципа экономии энергии аккумулятора. Так как радиочастотная часть модуля является основным потребителем энергии, время ее работы нужно ограничивать. В ходе долгих,  мучительных экспериментов было выявлено, что период отправки данных 10 минут является наиболее приемлемым, с точки зрения энергопотребления и актуальности данных. И внутри алгоритма есть несколько составных частей.</a:t>
            </a:r>
          </a:p>
          <a:p>
            <a:r>
              <a:rPr lang="ru-RU" baseline="0" dirty="0"/>
              <a:t>	Первая важная часть – это режим сна. В этом режиме 3</a:t>
            </a:r>
            <a:r>
              <a:rPr lang="en-US" baseline="0" dirty="0"/>
              <a:t>G </a:t>
            </a:r>
            <a:r>
              <a:rPr lang="ru-RU" baseline="0" dirty="0"/>
              <a:t>модуль находится в режиме ожидания и потребляет всего 1-2 мА. Каждые 10 минут модуль просыпается, включает радио-частотную часть, регистрируется в сети. После этого открывает сессию с сервером и отправляет запрос о передаче данных. После каждого запроса в алгоритме предусмотрена маска ответа сервера, в которой содержится информация о неполученных пакетах. Нашим языком такая маска называется обратной связью. Если приходит маска, что в предыдущей отправке какой-то пакет потерян, то весь фрейм досылается еще раз. </a:t>
            </a:r>
          </a:p>
          <a:p>
            <a:endParaRPr lang="ru-RU" baseline="0" dirty="0"/>
          </a:p>
          <a:p>
            <a:r>
              <a:rPr lang="ru-RU" baseline="0" dirty="0"/>
              <a:t>	Каждый фрейм отправляется таким образом: регистратор шлет запрос на отправку определенного фрейма, который хранится на флэшке. Ждет ответ сервера о том, что он готов принять эти данные. Потом регистратор отправляет фрейм и удаляет его с флэшки. Удаляет с флэшки, но хранит во временном буфере. </a:t>
            </a:r>
          </a:p>
          <a:p>
            <a:r>
              <a:rPr lang="ru-RU" baseline="0" dirty="0"/>
              <a:t>	Далее отправляет следующий запрос. Если маска ответа сервера отрицательная, т.е. какой-то пакет из предыдущего сервера не дошел, то регистратор повторно отправляет фрейм, который хранится во временном буфере. Если маска ответа сервера положительная, то регистратор считывает с флэшки следующий фрейм и отправляет его на сервер. </a:t>
            </a:r>
          </a:p>
          <a:p>
            <a:r>
              <a:rPr lang="ru-RU" baseline="0" dirty="0"/>
              <a:t>	И так регистратор отправляет данные, пока они есть на флэшке. Когда данные на флэшке заканчиваются, то регистратор отправляет команду закрытия сессии и снова уходит в спячку. </a:t>
            </a:r>
          </a:p>
          <a:p>
            <a:r>
              <a:rPr lang="ru-RU" baseline="0" dirty="0"/>
              <a:t>	Вот так устроен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телеметрического комплекса «</a:t>
            </a:r>
            <a:r>
              <a:rPr lang="en-US" baseline="0" dirty="0" err="1"/>
              <a:t>Astrocard</a:t>
            </a:r>
            <a:r>
              <a:rPr lang="en-US" baseline="0" dirty="0"/>
              <a:t> 3G</a:t>
            </a:r>
            <a:r>
              <a:rPr lang="ru-RU" baseline="0" dirty="0"/>
              <a:t>»</a:t>
            </a:r>
            <a:r>
              <a:rPr lang="en-US" baseline="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928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Разработан прибор, который успешно введен в эксплуатацию и функционирует во многих медицинских учреждениях Российской Федерации. Подробный список представлен в моем РПЗ. Самые именитые учреждения это НМИЦ кардиологии, Институт хирургии имени Вишневского, Центр здоровья детей. Особая гордость нашего коллектива связана с тем, что комплекс </a:t>
            </a:r>
            <a:r>
              <a:rPr lang="en-US" baseline="0" dirty="0"/>
              <a:t>Astrocard Global Monitoring </a:t>
            </a:r>
            <a:r>
              <a:rPr lang="ru-RU" baseline="0" dirty="0"/>
              <a:t>с апреля 2020 года функционирует в красной зоне </a:t>
            </a:r>
            <a:r>
              <a:rPr lang="en-US" baseline="0" dirty="0" err="1"/>
              <a:t>Covid</a:t>
            </a:r>
            <a:r>
              <a:rPr lang="en-US" baseline="0" dirty="0"/>
              <a:t> </a:t>
            </a:r>
            <a:r>
              <a:rPr lang="ru-RU" baseline="0" dirty="0"/>
              <a:t>центра в НМИЦ Кардиологии. Преимущества передачи данных по каналам сотовой связи оказались принципиальными при расшифровке записей ЭКГ из красной зоны. Это позволило не подвергать риску высококвалифицированный персонал, который получил доступ к записям ЭКГ пациентов в режиме реального времени, но вне красной зоны.</a:t>
            </a:r>
            <a:br>
              <a:rPr lang="ru-RU" baseline="0" dirty="0"/>
            </a:br>
            <a:r>
              <a:rPr lang="ru-RU" baseline="0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195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На этом моя</a:t>
            </a:r>
            <a:r>
              <a:rPr lang="ru-RU" baseline="0" dirty="0"/>
              <a:t> презентация завершена. Уважаемая комиссия, спасибо за внимание, с удовольствием отвечу на имеющиеся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58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ходе своего рассказа</a:t>
            </a:r>
            <a:r>
              <a:rPr lang="ru-RU" baseline="0" dirty="0"/>
              <a:t> я начну с общего представления о назначении комплекса. А дальше подробно остановлюсь на тех моментах в алгоритме управления, разработчиком которых я являюсь. Это особенности файловой системы сбора и хранения данных, алгоритм передачи данных на сервер, и расскажу о командах управления, которые предусмотрены в протоколе обмена.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270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280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Итак, речь идет о комплексе</a:t>
            </a:r>
            <a:r>
              <a:rPr lang="ru-RU" baseline="0" dirty="0"/>
              <a:t> мониторирования ЭКГ с телеметрическими функциями передачи данных.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соответствии с консенсусом экспертов ассоциации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разработанный прибор является амбулаторным телеметрическим комплексом второго поколения [20]. Приборы подобного типа пока  широко не применяются в медицинской практике. Это связано с тем, что еще не вышли рекомендации к медицинскому применению подобных регистраторов. Компания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первопроходцем в данной теме не только на Российском рынке, но и в мировой медицинской практике. Крупные медицинские компании,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SCHILLER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 Scientific Group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только планируют разработки подобных комплексов, 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уже на этапе внедрения в медицинскую практику. Таким образом, телеметрический комплекс ЭКГ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Astrocard Global Monitoring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передовым методом амбулаторного мониторирования ЭКГ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ru-RU" baseline="0" dirty="0"/>
          </a:p>
          <a:p>
            <a:r>
              <a:rPr lang="ru-RU" baseline="0" dirty="0"/>
              <a:t>	Наш пациент приходит в больницу и врач решает, что ему необходимо суточное мониторирование ЭКГ. Ему выдается </a:t>
            </a:r>
            <a:r>
              <a:rPr lang="ru-RU" baseline="0" dirty="0" err="1"/>
              <a:t>холтер</a:t>
            </a:r>
            <a:r>
              <a:rPr lang="ru-RU" baseline="0" dirty="0"/>
              <a:t> 2-го поколения. 2-го поколения – это </a:t>
            </a:r>
            <a:r>
              <a:rPr lang="ru-RU" baseline="0" dirty="0" err="1"/>
              <a:t>холтер</a:t>
            </a:r>
            <a:r>
              <a:rPr lang="ru-RU" baseline="0" dirty="0"/>
              <a:t>, который может не просто писать данные ЭКГ, а еще и автономно передавать их. Такой прибор у нас называется 3</a:t>
            </a:r>
            <a:r>
              <a:rPr lang="en-US" baseline="0" dirty="0"/>
              <a:t>G </a:t>
            </a:r>
            <a:r>
              <a:rPr lang="ru-RU" baseline="0" dirty="0"/>
              <a:t>регистратор. Его уникальность в том, что пациент может находиться где угодно. И каждые 10 минут 3</a:t>
            </a:r>
            <a:r>
              <a:rPr lang="en-US" baseline="0" dirty="0"/>
              <a:t>G </a:t>
            </a:r>
            <a:r>
              <a:rPr lang="ru-RU" baseline="0" dirty="0"/>
              <a:t>регистратор отправляет данные пациента на интернет сервер. Акцентирую внимание, что маленькая коробочка, записывающая данные ЭКГ, внутри имеет 3</a:t>
            </a:r>
            <a:r>
              <a:rPr lang="en-US" baseline="0" dirty="0"/>
              <a:t>G</a:t>
            </a:r>
            <a:r>
              <a:rPr lang="ru-RU" baseline="0" dirty="0"/>
              <a:t>-модуль, который по каналам мобильной связи передает данные ЭКГ на наш сервер.</a:t>
            </a:r>
            <a:br>
              <a:rPr lang="ru-RU" baseline="0" dirty="0"/>
            </a:br>
            <a:r>
              <a:rPr lang="ru-RU" baseline="0" dirty="0"/>
              <a:t>	После того как данные оказались на сервере, врач через </a:t>
            </a:r>
            <a:r>
              <a:rPr lang="en-US" baseline="0" dirty="0"/>
              <a:t>desktop</a:t>
            </a:r>
            <a:r>
              <a:rPr lang="ru-RU" baseline="0" dirty="0"/>
              <a:t>-приложение или через мобильную версию может просматривать ЭКГ своего пациента с максимальной задержкой в 10 минут. </a:t>
            </a:r>
          </a:p>
          <a:p>
            <a:r>
              <a:rPr lang="ru-RU" baseline="0" dirty="0"/>
              <a:t>	Таким образом, весь комплекс состоит из 3 главных частей. 1-ая часть – регистратор, который записывает и отправляет данные. 2-ая  часть – сервер, который принимает и хранит данные. 3-я часть – программное обеспечение, которое установлено у врача для просмотра, анализа и расшифровки ЭКГ пациентов.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878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</a:t>
            </a:r>
            <a:r>
              <a:rPr lang="ru-RU" baseline="0" dirty="0"/>
              <a:t> этом проекте являюсь членом команды разработки </a:t>
            </a:r>
            <a:r>
              <a:rPr lang="ru-RU" baseline="0" dirty="0" err="1"/>
              <a:t>самогО</a:t>
            </a:r>
            <a:r>
              <a:rPr lang="ru-RU" baseline="0" dirty="0"/>
              <a:t> регистратора, который носит пациент, и который передает данные ЭКГ на сервер.</a:t>
            </a:r>
          </a:p>
          <a:p>
            <a:r>
              <a:rPr lang="ru-RU" baseline="0" dirty="0"/>
              <a:t>	Поговорим об алгоритме работы такого регистратора в целом. Какой алгоритм работы устройства, который должен передавать аналоговые данные малой амплитуда на большие расстояния?</a:t>
            </a:r>
          </a:p>
          <a:p>
            <a:r>
              <a:rPr lang="ru-RU" baseline="0" dirty="0"/>
              <a:t>	</a:t>
            </a:r>
          </a:p>
          <a:p>
            <a:r>
              <a:rPr lang="ru-RU" baseline="0" dirty="0"/>
              <a:t>	Все начинается с того, что  электрокардиограмма по специализированному кабелю с 4-мя электродами через разъем поступает внутрь устройства. Там по электрической схеме во входной аналоговой цепи стоит защита от удара дефибриллятора и блок аналоговых фильтров 2-го порядка, который отфильтровывает ВЧ помеху.  Дальше аналоговый сигнал по каждому из каналу попадает на Аналогово-цифровой преобразователь. АЦП в данном устройстве фирмы </a:t>
            </a:r>
            <a:r>
              <a:rPr lang="en-US" baseline="0" dirty="0"/>
              <a:t>Texas</a:t>
            </a:r>
            <a:r>
              <a:rPr lang="ru-RU" baseline="0" dirty="0"/>
              <a:t> </a:t>
            </a:r>
            <a:r>
              <a:rPr lang="en-US" baseline="0" dirty="0"/>
              <a:t>Instruments, ADS1292</a:t>
            </a:r>
            <a:r>
              <a:rPr lang="ru-RU" baseline="0" dirty="0"/>
              <a:t> или</a:t>
            </a:r>
            <a:r>
              <a:rPr lang="en-US" baseline="0" dirty="0"/>
              <a:t> ADS1298</a:t>
            </a:r>
            <a:r>
              <a:rPr lang="ru-RU" baseline="0" dirty="0"/>
              <a:t>. В моей </a:t>
            </a:r>
            <a:r>
              <a:rPr lang="ru-RU" baseline="0" dirty="0" err="1"/>
              <a:t>Расчетно</a:t>
            </a:r>
            <a:r>
              <a:rPr lang="ru-RU" baseline="0" dirty="0"/>
              <a:t> Пояснительной Записке в схемотехнической части описан процесс выбора всех микросхем, которые имеются в данном устройстве. После АЦП данные имеют дискретность 250 или 2000 Гц, в зависимости от режима, и разрешение 24 бита. Частота сбора данных зависит от режима </a:t>
            </a:r>
            <a:r>
              <a:rPr lang="ru-RU" baseline="0" dirty="0" err="1"/>
              <a:t>детекции</a:t>
            </a:r>
            <a:r>
              <a:rPr lang="ru-RU" baseline="0" dirty="0"/>
              <a:t> кардиостимулятора.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147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Итак, мы разобрались, что есть АЦП, который работает с дискретностью 250 точек в секунду. Теперь обсудим, как данные поступают на основной микроконтроллер </a:t>
            </a:r>
            <a:r>
              <a:rPr lang="en-US" baseline="0" dirty="0"/>
              <a:t>STM32F205ret(vet)</a:t>
            </a:r>
            <a:r>
              <a:rPr lang="ru-RU" baseline="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В момент, когда у АЦП данные готовы после преобразования, микросхема взводит ножку </a:t>
            </a:r>
            <a:r>
              <a:rPr lang="en-US" baseline="0" dirty="0"/>
              <a:t>DATA_READY. </a:t>
            </a:r>
            <a:r>
              <a:rPr lang="ru-RU" baseline="0" dirty="0"/>
              <a:t>Для микроконтроллера это внешнее прерывание, которые он обрабатывает тем, что включает тактирование шины </a:t>
            </a:r>
            <a:r>
              <a:rPr lang="en-US" baseline="0" dirty="0"/>
              <a:t>SPI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и на линии </a:t>
            </a:r>
            <a:r>
              <a:rPr lang="en-US" baseline="0" dirty="0"/>
              <a:t>Master Input </a:t>
            </a:r>
            <a:r>
              <a:rPr lang="ru-RU" baseline="0" dirty="0"/>
              <a:t>ждет данные от АЦП. АЦП в своей посылке высылает регистр статуса, где хранится информация о наложении электродов и высылает поканальные значения после преобразования.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  <a:r>
              <a:rPr lang="ru-RU" baseline="0" dirty="0"/>
              <a:t>Таким образом, 250 раз в секунду с разрешением 24 бита в посылке </a:t>
            </a:r>
            <a:r>
              <a:rPr lang="en-US" baseline="0" dirty="0"/>
              <a:t>SPI </a:t>
            </a:r>
            <a:r>
              <a:rPr lang="ru-RU" baseline="0" dirty="0"/>
              <a:t>данные по каждому каналу приходят на микроконтроллер. Алгоритм файловой системы хранения данных устроен так, что каждая точка записывается во временный буфер хранения данных. И микроконтроллер, во время обработчика внешнего прерывания от АЦП, записывает данные ЭКГ в этот буфер. Каждые 3 секунды приходит другое прерывание, от таймера. Обработчик прерывания этого таймера берет буфер с данными ЭКГ и записывает их на </a:t>
            </a:r>
            <a:r>
              <a:rPr lang="en-US" baseline="0" dirty="0"/>
              <a:t>flash-</a:t>
            </a:r>
            <a:r>
              <a:rPr lang="ru-RU" baseline="0" dirty="0"/>
              <a:t>карту.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Остановимся на этом моменте подробнее.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80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В момент, когда у нас в</a:t>
            </a:r>
            <a:r>
              <a:rPr lang="ru-RU" baseline="0" dirty="0"/>
              <a:t> буфере есть кусок </a:t>
            </a:r>
            <a:r>
              <a:rPr lang="ru-RU" dirty="0"/>
              <a:t>записи</a:t>
            </a:r>
            <a:r>
              <a:rPr lang="ru-RU" baseline="0" dirty="0"/>
              <a:t> размером 3с он записан в абсолютных значениях формата </a:t>
            </a:r>
            <a:r>
              <a:rPr lang="en-US" baseline="0" dirty="0"/>
              <a:t>uint32_t. </a:t>
            </a:r>
            <a:r>
              <a:rPr lang="ru-RU" baseline="0" dirty="0"/>
              <a:t>Т.е. 4-х байтное число, которое пришло с АЦП. Старший байт там всегда равен нулям, т.к. разрядность АЦП 24 бита. А дальше мы упаковываем эти данные в пакет, для хранения в файловой системе устройства и последующей отправки на сервер. Во время упаковки происходит следующее. Так называемая, разностно-дифференциальная архивация аналоговых данных. Первое число в 3-х секундном куске округляется до 2-х байтного формата. А остальные числа высчитываются как разность с предыдущим. Так как мы знаем форму сигнала, и знаем, что частота изменения маленькая, и в сигнале нет высокочастотных перепадов, мы каждую разницу можем вписывать в размер 1 байта. Так мы получаем сжатие исходных данных почти в 3 раза, без потери в достоверности исходного сигнала.</a:t>
            </a:r>
          </a:p>
          <a:p>
            <a:r>
              <a:rPr lang="ru-RU" baseline="0" dirty="0"/>
              <a:t>	Каждый кусок 3-х секундной записи является пакетом – и имеет соответствующий номер в протоколе передачи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417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	Дальше происходит самое интересное. Как организовать файловую систему внутри прибора?</a:t>
            </a:r>
          </a:p>
          <a:p>
            <a:r>
              <a:rPr lang="ru-RU" baseline="0" dirty="0"/>
              <a:t>	Для работы с внешней </a:t>
            </a:r>
            <a:r>
              <a:rPr lang="en-US" baseline="0" dirty="0"/>
              <a:t>flash </a:t>
            </a:r>
            <a:r>
              <a:rPr lang="ru-RU" baseline="0" dirty="0"/>
              <a:t>картой в программном обеспечении есть библиотека </a:t>
            </a:r>
            <a:r>
              <a:rPr lang="en-US" baseline="0" dirty="0"/>
              <a:t>FATFS, </a:t>
            </a:r>
            <a:r>
              <a:rPr lang="ru-RU" baseline="0" dirty="0"/>
              <a:t>которая позволяет удобно работать с </a:t>
            </a:r>
            <a:r>
              <a:rPr lang="en-US" baseline="0" dirty="0"/>
              <a:t>flash </a:t>
            </a:r>
            <a:r>
              <a:rPr lang="ru-RU" baseline="0" dirty="0"/>
              <a:t>картами. </a:t>
            </a:r>
          </a:p>
          <a:p>
            <a:r>
              <a:rPr lang="ru-RU" baseline="0" dirty="0"/>
              <a:t>	Пакеты группируются в фреймы. Каждый фрейм – это 20 пакетов. Т.е. 1 минута реальной записи ЭКГ. Каждый такой фрейм записывается в свой отдельный файл на </a:t>
            </a:r>
            <a:r>
              <a:rPr lang="en-US" baseline="0" dirty="0"/>
              <a:t>flash </a:t>
            </a:r>
            <a:r>
              <a:rPr lang="ru-RU" baseline="0" dirty="0"/>
              <a:t>карте и имеет номер первого входящего в него пакета. Таким образом, мы имеем следующую структуру хранения данных: каждая директория в каталоге – это час записи. Каждая директория хранит 60 фреймов, т.е. 60 файлов, каждый из которых, является набором 20-ти пакетов протокола передачи данных. Т.е. данные для передачи, в соответствии с корпоративным протоколом, формируются в момент записи на </a:t>
            </a:r>
            <a:r>
              <a:rPr lang="en-US" baseline="0" dirty="0"/>
              <a:t>flash </a:t>
            </a:r>
            <a:r>
              <a:rPr lang="ru-RU" baseline="0" dirty="0"/>
              <a:t>карту.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417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Проговорим технический алгоритм работы 3</a:t>
            </a:r>
            <a:r>
              <a:rPr lang="en-US" baseline="0" dirty="0"/>
              <a:t>G </a:t>
            </a:r>
            <a:r>
              <a:rPr lang="ru-RU" baseline="0" dirty="0"/>
              <a:t>регистратора еще раз.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	Аналоговые данные через кабель и входные аналоговые цепи поступает на АЦП. После преобразования по шине </a:t>
            </a:r>
            <a:r>
              <a:rPr lang="en-US" baseline="0" dirty="0"/>
              <a:t>SPI </a:t>
            </a:r>
            <a:r>
              <a:rPr lang="ru-RU" baseline="0" dirty="0"/>
              <a:t>данные приходят на микроконтроллер. В микроконтроллере происходит сбор, представление в нужном формате и хранение данных. Таким образом, записанная ЭКГ пациента копится на флэш карте. </a:t>
            </a:r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	Хочу здесь заакцентировать внимание на том, что вся работа с</a:t>
            </a:r>
            <a:r>
              <a:rPr lang="ru-RU" baseline="0" dirty="0"/>
              <a:t> аналоговыми данными происходит в обработчиках прерываний. В основном цикле программы реализован алгоритм передачи данных на интернет сервер. О котором мы сейчас и поговорим.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C975-97C8-4461-8086-056F6D42615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530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34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92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20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58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4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315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22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75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3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134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21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D365-0DE8-42C8-8052-728C07EFD32C}" type="datetimeFigureOut">
              <a:rPr lang="ru-RU" smtClean="0"/>
              <a:pPr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6230-57CD-4539-9246-88E6F6816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71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9390"/>
            <a:ext cx="12192000" cy="5979219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тему: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ПРИБОРОМ РЕГИСТРАЦИИ ЖИЗНЕННО ВАЖНЫХ ПОКАЗАТЕЛЕЙ ЧЕЛОВЕКА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ИУ1-122 Новиков С.С.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Жигулевцев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Ю.Н.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2020 г.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76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3"/>
    </mc:Choice>
    <mc:Fallback>
      <p:transition spd="slow" advTm="1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Итоги: проделанная автором работа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4850" y="819148"/>
            <a:ext cx="10991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Arial" pitchFamily="34" charset="0"/>
                <a:cs typeface="Arial" pitchFamily="34" charset="0"/>
              </a:rPr>
              <a:t>Разработано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встроенное программное обеспечение на языке программирования Си, удовлетворяющее требованиям комплекса «АСТРОКАРД® - VIVO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»: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Реализованы задачи приема и обработки данных средствами ОСРВ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FreeRTOS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Реализованы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взаимодействие и обмен данными между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задачами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Реализован протокол передачи данных между устройством и медицинским компьютером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Реализована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простейшая система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тревог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b="1" dirty="0" smtClean="0">
                <a:latin typeface="Arial" pitchFamily="34" charset="0"/>
                <a:cs typeface="Arial" pitchFamily="34" charset="0"/>
              </a:rPr>
              <a:t>Реализованы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схемотехнические решения направленные на улучшение работы комплекса «АСТРОКАРД® - VIVO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»:</a:t>
            </a:r>
          </a:p>
          <a:p>
            <a:pPr algn="just"/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Осуществлена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замена микроконтроллера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205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RET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413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VGT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Спроектирован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резервный канал измерения давления на базе микроконтроллера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STM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412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KBU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схему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регистрации фотоплетизмограммы добавлены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индуктивные фильтры подавления электромагнитных помех BLM18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Реализовано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взаимодействие между микросхемами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1298 и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ADS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1292 средствами одного интерфейса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SPI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Добавлены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элементы звуковой и световой тревожной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сигнализации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Произведена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компоновка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электронных компонентов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выполнена трассировка платы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23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Итоги: вывод регистрируемых параметров на экран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2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Итоги: фото прототипа разработанной платы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23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86971" y="579267"/>
            <a:ext cx="10957379" cy="3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6971" y="-87084"/>
            <a:ext cx="1095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Итоги: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дальнейшие перспективы развития проекта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2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1475" y="1581150"/>
            <a:ext cx="115538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Использование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беспроводных методов передачи данных для отправки в систему облачного хранения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данных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Astrocard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Global Monitoring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/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Расширение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возможностей единого многопараметрического измерительного модуля за счет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добавления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новых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типов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измеряемых параметров.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Возможность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измерения артериального давления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инвазивным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методом для повышения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точности мониторинга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геодинамики.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0068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01498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 уважением, студент группы ИУ1-122, 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Новиков Сергей Сергеевич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563844" y="64918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6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2122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1169550"/>
            <a:ext cx="11664950" cy="498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работы: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систему управления устройством регистрации жизненно важных показателей человека, входящего в состав комплекса для проведения прикроватного мониторирования автоматизированного «АСТРОКАРД® - VIVO». 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встроенное программное обеспечение на языке программирования Си, удовлетворяющее требованиям комплекса «АСТРОКАРД® - VIVO».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схемотехнические решения направленные на улучшение работы комплекса «АСТРОКАРД® - VIVO».</a:t>
            </a:r>
          </a:p>
          <a:p>
            <a:pPr marL="0" indent="0"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2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84775"/>
            <a:ext cx="10971893" cy="29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7224" y="0"/>
            <a:ext cx="340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764" y="6491887"/>
            <a:ext cx="470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0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268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22"/>
    </mc:Choice>
    <mc:Fallback>
      <p:transition spd="slow" advTm="18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3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130628"/>
            <a:ext cx="11302138" cy="13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Смертность от болезней системы кровообращения в России</a:t>
            </a:r>
            <a:endParaRPr lang="ru-RU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A3E4B1C-36E0-43A0-B106-DE2ED6BE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764" y="1076307"/>
            <a:ext cx="6606795" cy="47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8437EA-C085-4559-AF00-B7EBAFE8CA03}"/>
              </a:ext>
            </a:extLst>
          </p:cNvPr>
          <p:cNvSpPr txBox="1"/>
          <p:nvPr/>
        </p:nvSpPr>
        <p:spPr>
          <a:xfrm>
            <a:off x="6787559" y="1320603"/>
            <a:ext cx="5141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БСК – болезни системы кровообращения,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 – новообразования,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ВП – внешние причины,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БОП – болезни органов пищеварения,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БОД – болезни органов дыхания,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ИПЗ – некоторые инфекционные и паразитарные болезни,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ПП – прочие причины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DE5CFC2-E1BE-4735-AFFF-8F2E1EECC649}"/>
              </a:ext>
            </a:extLst>
          </p:cNvPr>
          <p:cNvSpPr txBox="1"/>
          <p:nvPr/>
        </p:nvSpPr>
        <p:spPr>
          <a:xfrm>
            <a:off x="444931" y="5718803"/>
            <a:ext cx="713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По данным Всемирной организации здравоохранения </a:t>
            </a:r>
          </a:p>
        </p:txBody>
      </p:sp>
    </p:spTree>
    <p:extLst>
      <p:ext uri="{BB962C8B-B14F-4D97-AF65-F5344CB8AC3E}">
        <p14:creationId xmlns:p14="http://schemas.microsoft.com/office/powerpoint/2010/main" xmlns="" val="6319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4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43429" y="609126"/>
            <a:ext cx="11000921" cy="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8" y="-130628"/>
            <a:ext cx="10985499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сердечно-сосудистые заболевания</a:t>
            </a:r>
            <a:endParaRPr 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xmlns="" id="{FBF118A8-1316-4EBB-99E7-01457161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166" y="1771650"/>
            <a:ext cx="6709620" cy="299085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Острый инфаркт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миокарда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Ишемическая болезнь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сердца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Нарушения ритма сердца и проводимости</a:t>
            </a:r>
          </a:p>
        </p:txBody>
      </p:sp>
      <p:pic>
        <p:nvPicPr>
          <p:cNvPr id="2052" name="Picture 4" descr="Найден способ защитить сердце от опасных последствий инфаркта ...">
            <a:extLst>
              <a:ext uri="{FF2B5EF4-FFF2-40B4-BE49-F238E27FC236}">
                <a16:creationId xmlns:a16="http://schemas.microsoft.com/office/drawing/2014/main" xmlns="" id="{DC7C1508-E7BE-4ABD-AE12-558A5F72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01" y="1981277"/>
            <a:ext cx="3892841" cy="2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38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5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2457" y="-129556"/>
            <a:ext cx="1097189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Комплекс «АСТРОКАРД® - VIVO»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15057CFA-2E6E-4433-9057-DAA943E87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3122" y="753784"/>
            <a:ext cx="7963726" cy="54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858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0" y="635452"/>
            <a:ext cx="11664950" cy="5738231"/>
          </a:xfrm>
        </p:spPr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arenR"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6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943429" y="614219"/>
            <a:ext cx="11000921" cy="2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3429" y="-133350"/>
            <a:ext cx="1100092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Прикроватный монитор пациента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13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705BCD6-BA73-4C86-80AA-60998B1E6F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943" y="983441"/>
            <a:ext cx="8600114" cy="49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650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7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Единый многопараметрический измерительный модуль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erg.000\Desktop\ВКР\Graduation-Qualification-Work\Модуль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204913"/>
            <a:ext cx="8477250" cy="4200525"/>
          </a:xfrm>
          <a:prstGeom prst="rect">
            <a:avLst/>
          </a:prstGeom>
          <a:noFill/>
        </p:spPr>
      </p:pic>
      <p:pic>
        <p:nvPicPr>
          <p:cNvPr id="1033" name="Picture 9" descr="C:\Users\Serg.000\Desktop\ВКР\Graduation-Qualification-Work\ЭКГ+ФПГ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50" y="1038224"/>
            <a:ext cx="2882901" cy="2238376"/>
          </a:xfrm>
          <a:prstGeom prst="rect">
            <a:avLst/>
          </a:prstGeom>
          <a:noFill/>
        </p:spPr>
      </p:pic>
      <p:pic>
        <p:nvPicPr>
          <p:cNvPr id="1034" name="Picture 10" descr="C:\Users\Serg.000\Desktop\ВКР\Graduation-Qualification-Work\Кривая дыхания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352799"/>
            <a:ext cx="3130824" cy="9810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0525" y="1028700"/>
            <a:ext cx="26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Электрокардиограмма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50" y="2009775"/>
            <a:ext cx="250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Фотоплетизмограмма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675" y="3048000"/>
            <a:ext cx="237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Реоплетизмограмма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5" name="Picture 11" descr="C:\Users\Serg.000\Desktop\ВКР\Graduation-Qualification-Work\Кривая давления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343400"/>
            <a:ext cx="3028950" cy="132031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0" y="4171950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Кривая артериального давления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24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00" y="-50186"/>
            <a:ext cx="11730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Блок схема алгоритма работы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встроенного ПО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1" descr="C:\Users\Serg.000\Desktop\ВКР\Graduation-Qualification-Work\Алгоритм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1" y="985157"/>
            <a:ext cx="12035296" cy="4786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7495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279400" y="6457111"/>
            <a:ext cx="11664950" cy="3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844" y="649188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Слайд №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2457" y="565582"/>
            <a:ext cx="10971893" cy="4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074" y="-155778"/>
            <a:ext cx="11232149" cy="69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Особенности реализации встроенного ПО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764" y="6491887"/>
            <a:ext cx="466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МГТУ им. Н.Э. Баумана. Каф. ИУ1. 2020 г.</a:t>
            </a:r>
          </a:p>
        </p:txBody>
      </p:sp>
      <p:pic>
        <p:nvPicPr>
          <p:cNvPr id="28" name="Picture 4" descr="http://clustermedtex.ru/files/images/companies/baumana/gerb_mgtu_imeni_bauma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2" y="0"/>
            <a:ext cx="730138" cy="8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57249" y="1828797"/>
            <a:ext cx="99345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Использование операционной системы реального времени для                   встроенных систем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FreeRTOS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Реализация простейшей системы тревог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Использование сторожевого таймера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80890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661</Words>
  <Application>Microsoft Office PowerPoint</Application>
  <PresentationFormat>Произвольный</PresentationFormat>
  <Paragraphs>171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Уланов</dc:creator>
  <cp:lastModifiedBy>Serg</cp:lastModifiedBy>
  <cp:revision>94</cp:revision>
  <dcterms:created xsi:type="dcterms:W3CDTF">2018-11-27T13:21:23Z</dcterms:created>
  <dcterms:modified xsi:type="dcterms:W3CDTF">2020-06-02T20:41:44Z</dcterms:modified>
</cp:coreProperties>
</file>