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58" r:id="rId5"/>
    <p:sldId id="279" r:id="rId6"/>
    <p:sldId id="278" r:id="rId7"/>
    <p:sldId id="281" r:id="rId8"/>
    <p:sldId id="264" r:id="rId9"/>
    <p:sldId id="284" r:id="rId10"/>
    <p:sldId id="260" r:id="rId11"/>
    <p:sldId id="265" r:id="rId12"/>
    <p:sldId id="283" r:id="rId13"/>
    <p:sldId id="275" r:id="rId14"/>
    <p:sldId id="276" r:id="rId15"/>
    <p:sldId id="277" r:id="rId16"/>
    <p:sldId id="259" r:id="rId17"/>
    <p:sldId id="261" r:id="rId18"/>
    <p:sldId id="285" r:id="rId19"/>
    <p:sldId id="282" r:id="rId20"/>
    <p:sldId id="273" r:id="rId21"/>
    <p:sldId id="274" r:id="rId22"/>
    <p:sldId id="271" r:id="rId23"/>
    <p:sldId id="26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5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-2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4F45A-1AB0-444F-A645-7E7B34342DD4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C975-97C8-4461-8086-056F6D4261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Добрый день, уважаемая</a:t>
            </a:r>
            <a:r>
              <a:rPr lang="ru-RU" baseline="0" dirty="0"/>
              <a:t> комиссия. Меня зовут Уланов Кирилл, и в ближайшие 10 минут я готов презентовать результат своего курсового проекта, тема которого « Разработка алгоритма управления прибором регистрации данных ЭКГ». Данный проект оформлен во время процесса разработки реального комплекса. На данный момент комплекс введен в эксплуатацию и успешно функционирует в медицинских учреждениях нашей страны.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78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Итак, мы разобрались, что есть АЦП, который работает с дискретностью 250 точек в секунду. Теперь обсудим, как данные поступают на основной микроконтроллер </a:t>
            </a:r>
            <a:r>
              <a:rPr lang="en-US" baseline="0" dirty="0"/>
              <a:t>STM32F205ret(vet)</a:t>
            </a:r>
            <a:r>
              <a:rPr lang="ru-RU" baseline="0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В момент, когда у АЦП данные готовы после преобразования, микросхема взводит ножку </a:t>
            </a:r>
            <a:r>
              <a:rPr lang="en-US" baseline="0" dirty="0"/>
              <a:t>DATA_READY. </a:t>
            </a:r>
            <a:r>
              <a:rPr lang="ru-RU" baseline="0" dirty="0"/>
              <a:t>Для микроконтроллера это внешнее прерывание, которые он обрабатывает тем, что включает тактирование шины </a:t>
            </a:r>
            <a:r>
              <a:rPr lang="en-US" baseline="0" dirty="0"/>
              <a:t>SPI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и на линии </a:t>
            </a:r>
            <a:r>
              <a:rPr lang="en-US" baseline="0" dirty="0"/>
              <a:t>Master Input </a:t>
            </a:r>
            <a:r>
              <a:rPr lang="ru-RU" baseline="0" dirty="0"/>
              <a:t>ждет данные от АЦП. АЦП в своей посылке высылает регистр статуса, где хранится информация о наложении электродов и высылает поканальные значения после преобразования.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  <a:r>
              <a:rPr lang="ru-RU" baseline="0" dirty="0"/>
              <a:t>Таким образом, 250 раз в секунду с разрешением 24 бита в посылке </a:t>
            </a:r>
            <a:r>
              <a:rPr lang="en-US" baseline="0" dirty="0"/>
              <a:t>SPI </a:t>
            </a:r>
            <a:r>
              <a:rPr lang="ru-RU" baseline="0" dirty="0"/>
              <a:t>данные по каждому каналу приходят на микроконтроллер. Алгоритм файловой системы хранения данных устроен так, что каждая точка записывается во временный буфер хранения данных. И микроконтроллер, во время обработчика внешнего прерывания от АЦП, записывает данные ЭКГ в этот буфер. Каждые 3 секунды приходит другое прерывание, от таймера. Обработчик прерывания этого таймера берет буфер с данными ЭКГ и записывает их на </a:t>
            </a:r>
            <a:r>
              <a:rPr lang="en-US" baseline="0" dirty="0"/>
              <a:t>flash-</a:t>
            </a:r>
            <a:r>
              <a:rPr lang="ru-RU" baseline="0" dirty="0"/>
              <a:t>карту.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Остановимся на этом моменте подробнее.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09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момент, когда у нас в</a:t>
            </a:r>
            <a:r>
              <a:rPr lang="ru-RU" baseline="0" dirty="0"/>
              <a:t> буфере есть кусок </a:t>
            </a:r>
            <a:r>
              <a:rPr lang="ru-RU" dirty="0"/>
              <a:t>записи</a:t>
            </a:r>
            <a:r>
              <a:rPr lang="ru-RU" baseline="0" dirty="0"/>
              <a:t> размером 3с он записан в абсолютных значениях формата </a:t>
            </a:r>
            <a:r>
              <a:rPr lang="en-US" baseline="0" dirty="0"/>
              <a:t>uint32_t. </a:t>
            </a:r>
            <a:r>
              <a:rPr lang="ru-RU" baseline="0" dirty="0"/>
              <a:t>Т.е. 4-х байтное число, которое пришло с АЦП. Старший байт там всегда равен нулям, т.к. разрядность АЦП 24 бита. А дальше мы упаковываем эти данные в пакет, для хранения в файловой системе устройства и последующей отправки на сервер. Во время упаковки происходит следующее. Так называемая, разностно-дифференциальная архивация аналоговых данных. Первое число в 3-х секундном куске округляется до 2-х байтного формата. А остальные числа высчитываются как разность с предыдущим. Так как мы знаем форму сигнала, и знаем, что частота изменения маленькая, и в сигнале нет высокочастотных перепадов, мы каждую разницу можем вписывать в размер 1 байта. Так мы получаем сжатие исходных данных почти в 3 раза, без потери в достоверности исходного сигнала.</a:t>
            </a:r>
          </a:p>
          <a:p>
            <a:r>
              <a:rPr lang="ru-RU" baseline="0" dirty="0"/>
              <a:t>	Каждый кусок 3-х секундной записи является пакетом – и имеет соответствующий номер в протоколе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71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момент, когда у нас в</a:t>
            </a:r>
            <a:r>
              <a:rPr lang="ru-RU" baseline="0" dirty="0"/>
              <a:t> буфере есть кусок </a:t>
            </a:r>
            <a:r>
              <a:rPr lang="ru-RU" dirty="0"/>
              <a:t>записи</a:t>
            </a:r>
            <a:r>
              <a:rPr lang="ru-RU" baseline="0" dirty="0"/>
              <a:t> размером 3с он записан в абсолютных значениях формата </a:t>
            </a:r>
            <a:r>
              <a:rPr lang="en-US" baseline="0" dirty="0"/>
              <a:t>uint32_t. </a:t>
            </a:r>
            <a:r>
              <a:rPr lang="ru-RU" baseline="0" dirty="0"/>
              <a:t>Т.е. 4-х байтное число, которое пришло с АЦП. Старший байт там всегда равен нулям, т.к. разрядность АЦП 24 бита. А дальше мы упаковываем эти данные в пакет, для хранения в файловой системе устройства и последующей отправки на сервер. Во время упаковки происходит следующее. Так называемая, разностно-дифференциальная архивация аналоговых данных. Первое число в 3-х секундном куске округляется до 2-х байтного формата. А остальные числа высчитываются как разность с предыдущим. Так как мы знаем форму сигнала, и знаем, что частота изменения маленькая, и в сигнале нет высокочастотных перепадов, мы каждую разницу можем вписывать в размер 1 байта. Так мы получаем сжатие исходных данных почти в 3 раза, без потери в достоверности исходного сигнала.</a:t>
            </a:r>
          </a:p>
          <a:p>
            <a:r>
              <a:rPr lang="ru-RU" baseline="0" dirty="0"/>
              <a:t>	Каждый кусок 3-х секундной записи является пакетом – и имеет соответствующий номер в протоколе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8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Дальше происходит самое интересное. Как организовать файловую систему внутри прибора?</a:t>
            </a:r>
          </a:p>
          <a:p>
            <a:r>
              <a:rPr lang="ru-RU" baseline="0" dirty="0"/>
              <a:t>	Для работы с внешней </a:t>
            </a:r>
            <a:r>
              <a:rPr lang="en-US" baseline="0" dirty="0"/>
              <a:t>flash </a:t>
            </a:r>
            <a:r>
              <a:rPr lang="ru-RU" baseline="0" dirty="0"/>
              <a:t>картой в программном обеспечении есть библиотека </a:t>
            </a:r>
            <a:r>
              <a:rPr lang="en-US" baseline="0" dirty="0"/>
              <a:t>FATFS, </a:t>
            </a:r>
            <a:r>
              <a:rPr lang="ru-RU" baseline="0" dirty="0"/>
              <a:t>которая позволяет удобно работать с </a:t>
            </a:r>
            <a:r>
              <a:rPr lang="en-US" baseline="0" dirty="0"/>
              <a:t>flash </a:t>
            </a:r>
            <a:r>
              <a:rPr lang="ru-RU" baseline="0" dirty="0"/>
              <a:t>картами. </a:t>
            </a:r>
          </a:p>
          <a:p>
            <a:r>
              <a:rPr lang="ru-RU" baseline="0" dirty="0"/>
              <a:t>	Пакеты группируются в фреймы. Каждый фрейм – это 20 пакетов. Т.е. 1 минута реальной записи ЭКГ. Каждый такой фрейм записывается в свой отдельный файл на </a:t>
            </a:r>
            <a:r>
              <a:rPr lang="en-US" baseline="0" dirty="0"/>
              <a:t>flash </a:t>
            </a:r>
            <a:r>
              <a:rPr lang="ru-RU" baseline="0" dirty="0"/>
              <a:t>карте и имеет номер первого входящего в него пакета. Таким образом, мы имеем следующую структуру хранения данных: каждая директория в каталоге – это час записи. Каждая директория хранит 60 фреймов, т.е. 60 файлов, каждый из которых, является набором 20-ти пакетов протокола передачи данных. Т.е. данные для передачи, в соответствии с корпоративным протоколом, формируются в момент записи на </a:t>
            </a:r>
            <a:r>
              <a:rPr lang="en-US" baseline="0" dirty="0"/>
              <a:t>flash </a:t>
            </a:r>
            <a:r>
              <a:rPr lang="ru-RU" baseline="0" dirty="0"/>
              <a:t>карту.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62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Дальше происходит самое интересное. Как организовать файловую систему внутри прибора?</a:t>
            </a:r>
          </a:p>
          <a:p>
            <a:r>
              <a:rPr lang="ru-RU" baseline="0" dirty="0"/>
              <a:t>	Для работы с внешней </a:t>
            </a:r>
            <a:r>
              <a:rPr lang="en-US" baseline="0" dirty="0"/>
              <a:t>flash </a:t>
            </a:r>
            <a:r>
              <a:rPr lang="ru-RU" baseline="0" dirty="0"/>
              <a:t>картой в программном обеспечении есть библиотека </a:t>
            </a:r>
            <a:r>
              <a:rPr lang="en-US" baseline="0" dirty="0"/>
              <a:t>FATFS, </a:t>
            </a:r>
            <a:r>
              <a:rPr lang="ru-RU" baseline="0" dirty="0"/>
              <a:t>которая позволяет удобно работать с </a:t>
            </a:r>
            <a:r>
              <a:rPr lang="en-US" baseline="0" dirty="0"/>
              <a:t>flash </a:t>
            </a:r>
            <a:r>
              <a:rPr lang="ru-RU" baseline="0" dirty="0"/>
              <a:t>картами. </a:t>
            </a:r>
          </a:p>
          <a:p>
            <a:r>
              <a:rPr lang="ru-RU" baseline="0" dirty="0"/>
              <a:t>	Пакеты группируются в фреймы. Каждый фрейм – это 20 пакетов. Т.е. 1 минута реальной записи ЭКГ. Каждый такой фрейм записывается в свой отдельный файл на </a:t>
            </a:r>
            <a:r>
              <a:rPr lang="en-US" baseline="0" dirty="0"/>
              <a:t>flash </a:t>
            </a:r>
            <a:r>
              <a:rPr lang="ru-RU" baseline="0" dirty="0"/>
              <a:t>карте и имеет номер первого входящего в него пакета. Таким образом, мы имеем следующую структуру хранения данных: каждая директория в каталоге – это час записи. Каждая директория хранит 60 фреймов, т.е. 60 файлов, каждый из которых, является набором 20-ти пакетов протокола передачи данных. Т.е. данные для передачи, в соответствии с корпоративным протоколом, формируются в момент записи на </a:t>
            </a:r>
            <a:r>
              <a:rPr lang="en-US" baseline="0" dirty="0"/>
              <a:t>flash </a:t>
            </a:r>
            <a:r>
              <a:rPr lang="ru-RU" baseline="0" dirty="0"/>
              <a:t>карту.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27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Дальше происходит самое интересное. Как организовать файловую систему внутри прибора?</a:t>
            </a:r>
          </a:p>
          <a:p>
            <a:r>
              <a:rPr lang="ru-RU" baseline="0" dirty="0"/>
              <a:t>	Для работы с внешней </a:t>
            </a:r>
            <a:r>
              <a:rPr lang="en-US" baseline="0" dirty="0"/>
              <a:t>flash </a:t>
            </a:r>
            <a:r>
              <a:rPr lang="ru-RU" baseline="0" dirty="0"/>
              <a:t>картой в программном обеспечении есть библиотека </a:t>
            </a:r>
            <a:r>
              <a:rPr lang="en-US" baseline="0" dirty="0"/>
              <a:t>FATFS, </a:t>
            </a:r>
            <a:r>
              <a:rPr lang="ru-RU" baseline="0" dirty="0"/>
              <a:t>которая позволяет удобно работать с </a:t>
            </a:r>
            <a:r>
              <a:rPr lang="en-US" baseline="0" dirty="0"/>
              <a:t>flash </a:t>
            </a:r>
            <a:r>
              <a:rPr lang="ru-RU" baseline="0" dirty="0"/>
              <a:t>картами. </a:t>
            </a:r>
          </a:p>
          <a:p>
            <a:r>
              <a:rPr lang="ru-RU" baseline="0" dirty="0"/>
              <a:t>	Пакеты группируются в фреймы. Каждый фрейм – это 20 пакетов. Т.е. 1 минута реальной записи ЭКГ. Каждый такой фрейм записывается в свой отдельный файл на </a:t>
            </a:r>
            <a:r>
              <a:rPr lang="en-US" baseline="0" dirty="0"/>
              <a:t>flash </a:t>
            </a:r>
            <a:r>
              <a:rPr lang="ru-RU" baseline="0" dirty="0"/>
              <a:t>карте и имеет номер первого входящего в него пакета. Таким образом, мы имеем следующую структуру хранения данных: каждая директория в каталоге – это час записи. Каждая директория хранит 60 фреймов, т.е. 60 файлов, каждый из которых, является набором 20-ти пакетов протокола передачи данных. Т.е. данные для передачи, в соответствии с корпоративным протоколом, формируются в момент записи на </a:t>
            </a:r>
            <a:r>
              <a:rPr lang="en-US" baseline="0" dirty="0"/>
              <a:t>flash </a:t>
            </a:r>
            <a:r>
              <a:rPr lang="ru-RU" baseline="0" dirty="0"/>
              <a:t>карту.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849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Проговорим технический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еще раз.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Аналоговые данные через кабель и входные аналоговые цепи поступает на АЦП. После преобразования по шине </a:t>
            </a:r>
            <a:r>
              <a:rPr lang="en-US" baseline="0" dirty="0"/>
              <a:t>SPI </a:t>
            </a:r>
            <a:r>
              <a:rPr lang="ru-RU" baseline="0" dirty="0"/>
              <a:t>данные приходят на микроконтроллер. В микроконтроллере происходит сбор, представление в нужном формате и хранение данных. Таким образом, записанная ЭКГ пациента копится на флэш карте. </a:t>
            </a:r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	Хочу здесь заакцентировать внимание на том, что вся работа с</a:t>
            </a:r>
            <a:r>
              <a:rPr lang="ru-RU" baseline="0" dirty="0"/>
              <a:t> аналоговыми данными происходит в обработчиках прерываний. В основном цикле программы реализован алгоритм передачи данных на интернет сервер. О котором мы сейчас и поговорим.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00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82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156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8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ходе своего рассказа</a:t>
            </a:r>
            <a:r>
              <a:rPr lang="ru-RU" baseline="0" dirty="0"/>
              <a:t> я начну с общего представления о назначении комплекса. А дальше подробно остановлюсь на тех моментах в алгоритме управления, разработчиком которых я являюсь. Это особенности файловой системы сбора и хранения данных, алгоритм передачи данных на сервер, и расскажу о командах управления, которые предусмотрены в протоколе обмена.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09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82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82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Разработан прибор, который успешно введен в эксплуатацию и функционирует во многих медицинских учреждениях Российской Федерации. Подробный список представлен в моем РПЗ. Самые именитые учреждения это НМИЦ кардиологии, Институт хирургии имени Вишневского, Центр здоровья детей. Особая гордость нашего коллектива связана с тем, что комплекс </a:t>
            </a:r>
            <a:r>
              <a:rPr lang="en-US" baseline="0" dirty="0"/>
              <a:t>Astrocard Global Monitoring </a:t>
            </a:r>
            <a:r>
              <a:rPr lang="ru-RU" baseline="0" dirty="0"/>
              <a:t>с апреля 2020 года функционирует в красной зоне </a:t>
            </a:r>
            <a:r>
              <a:rPr lang="en-US" baseline="0" dirty="0" err="1"/>
              <a:t>Covid</a:t>
            </a:r>
            <a:r>
              <a:rPr lang="en-US" baseline="0" dirty="0"/>
              <a:t> </a:t>
            </a:r>
            <a:r>
              <a:rPr lang="ru-RU" baseline="0" dirty="0"/>
              <a:t>центра в НМИЦ Кардиологии. Преимущества передачи данных по каналам сотовой связи оказались принципиальными при расшифровке записей ЭКГ из красной зоны. Это позволило не подвергать риску высококвалифицированный персонал, который получил доступ к записям ЭКГ пациентов в режиме реального времени, но вне красной зоны.</a:t>
            </a:r>
            <a:br>
              <a:rPr lang="ru-RU" baseline="0" dirty="0"/>
            </a:br>
            <a:r>
              <a:rPr lang="ru-RU" baseline="0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57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На этом моя</a:t>
            </a:r>
            <a:r>
              <a:rPr lang="ru-RU" baseline="0" dirty="0"/>
              <a:t> презентация завершена. Уважаемая комиссия, спасибо за внимание, с удовольствием отвечу на имеющиеся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8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0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8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91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ходе своего рассказа</a:t>
            </a:r>
            <a:r>
              <a:rPr lang="ru-RU" baseline="0" dirty="0"/>
              <a:t> я начну с общего представления о назначении комплекса. А дальше подробно остановлюсь на тех моментах в алгоритме управления, разработчиком которых я являюсь. Это особенности файловой системы сбора и хранения данных, алгоритм передачи данных на сервер, и расскажу о командах управления, которые предусмотрены в протоколе обмена.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2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</a:t>
            </a:r>
            <a:r>
              <a:rPr lang="ru-RU" baseline="0" dirty="0"/>
              <a:t> этом проекте являюсь членом команды разработки </a:t>
            </a:r>
            <a:r>
              <a:rPr lang="ru-RU" baseline="0" dirty="0" err="1"/>
              <a:t>самогО</a:t>
            </a:r>
            <a:r>
              <a:rPr lang="ru-RU" baseline="0" dirty="0"/>
              <a:t> регистратора, который носит пациент, и который передает данные ЭКГ на сервер.</a:t>
            </a:r>
          </a:p>
          <a:p>
            <a:r>
              <a:rPr lang="ru-RU" baseline="0" dirty="0"/>
              <a:t>	Поговорим об алгоритме работы такого регистратора в целом. Какой алгоритм работы устройства, который должен передавать аналоговые данные малой амплитуда на большие расстояния?</a:t>
            </a:r>
          </a:p>
          <a:p>
            <a:r>
              <a:rPr lang="ru-RU" baseline="0" dirty="0"/>
              <a:t>	</a:t>
            </a:r>
          </a:p>
          <a:p>
            <a:r>
              <a:rPr lang="ru-RU" baseline="0" dirty="0"/>
              <a:t>	Все начинается с того, что  электрокардиограмма по специализированному кабелю с 4-мя электродами через разъем поступает внутрь устройства. Там по электрической схеме во входной аналоговой цепи стоит защита от удара дефибриллятора и блок аналоговых фильтров 2-го порядка, который отфильтровывает ВЧ помеху.  Дальше аналоговый сигнал по каждому из каналу попадает на Аналогово-цифровой преобразователь. АЦП в данном устройстве фирмы </a:t>
            </a:r>
            <a:r>
              <a:rPr lang="en-US" baseline="0" dirty="0"/>
              <a:t>Texas</a:t>
            </a:r>
            <a:r>
              <a:rPr lang="ru-RU" baseline="0" dirty="0"/>
              <a:t> </a:t>
            </a:r>
            <a:r>
              <a:rPr lang="en-US" baseline="0" dirty="0"/>
              <a:t>Instruments, ADS1292</a:t>
            </a:r>
            <a:r>
              <a:rPr lang="ru-RU" baseline="0" dirty="0"/>
              <a:t> или</a:t>
            </a:r>
            <a:r>
              <a:rPr lang="en-US" baseline="0" dirty="0"/>
              <a:t> ADS1298</a:t>
            </a:r>
            <a:r>
              <a:rPr lang="ru-RU" baseline="0" dirty="0"/>
              <a:t>. В моей </a:t>
            </a:r>
            <a:r>
              <a:rPr lang="ru-RU" baseline="0" dirty="0" err="1"/>
              <a:t>Расчетно</a:t>
            </a:r>
            <a:r>
              <a:rPr lang="ru-RU" baseline="0" dirty="0"/>
              <a:t> Пояснительной Записке в схемотехнической части описан процесс выбора всех микросхем, которые имеются в данном устройстве. После АЦП данные имеют дискретность 250 или 2000 Гц, в зависимости от режима, и разрешение 24 бита. Частота сбора данных зависит от режима </a:t>
            </a:r>
            <a:r>
              <a:rPr lang="ru-RU" baseline="0" dirty="0" err="1"/>
              <a:t>детекции</a:t>
            </a:r>
            <a:r>
              <a:rPr lang="ru-RU" baseline="0" dirty="0"/>
              <a:t> кардиостимулятора.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7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</a:t>
            </a:r>
            <a:r>
              <a:rPr lang="ru-RU" baseline="0" dirty="0"/>
              <a:t> этом проекте являюсь членом команды разработки </a:t>
            </a:r>
            <a:r>
              <a:rPr lang="ru-RU" baseline="0" dirty="0" err="1"/>
              <a:t>самогО</a:t>
            </a:r>
            <a:r>
              <a:rPr lang="ru-RU" baseline="0" dirty="0"/>
              <a:t> регистратора, который носит пациент, и который передает данные ЭКГ на сервер.</a:t>
            </a:r>
          </a:p>
          <a:p>
            <a:r>
              <a:rPr lang="ru-RU" baseline="0" dirty="0"/>
              <a:t>	Поговорим об алгоритме работы такого регистратора в целом. Какой алгоритм работы устройства, который должен передавать аналоговые данные малой амплитуда на большие расстояния?</a:t>
            </a:r>
          </a:p>
          <a:p>
            <a:r>
              <a:rPr lang="ru-RU" baseline="0" dirty="0"/>
              <a:t>	</a:t>
            </a:r>
          </a:p>
          <a:p>
            <a:r>
              <a:rPr lang="ru-RU" baseline="0" dirty="0"/>
              <a:t>	Все начинается с того, что  электрокардиограмма по специализированному кабелю с 4-мя электродами через разъем поступает внутрь устройства. Там по электрической схеме во входной аналоговой цепи стоит защита от удара дефибриллятора и блок аналоговых фильтров 2-го порядка, который отфильтровывает ВЧ помеху.  Дальше аналоговый сигнал по каждому из каналу попадает на Аналогово-цифровой преобразователь. АЦП в данном устройстве фирмы </a:t>
            </a:r>
            <a:r>
              <a:rPr lang="en-US" baseline="0" dirty="0"/>
              <a:t>Texas</a:t>
            </a:r>
            <a:r>
              <a:rPr lang="ru-RU" baseline="0" dirty="0"/>
              <a:t> </a:t>
            </a:r>
            <a:r>
              <a:rPr lang="en-US" baseline="0" dirty="0"/>
              <a:t>Instruments, ADS1292</a:t>
            </a:r>
            <a:r>
              <a:rPr lang="ru-RU" baseline="0" dirty="0"/>
              <a:t> или</a:t>
            </a:r>
            <a:r>
              <a:rPr lang="en-US" baseline="0" dirty="0"/>
              <a:t> ADS1298</a:t>
            </a:r>
            <a:r>
              <a:rPr lang="ru-RU" baseline="0" dirty="0"/>
              <a:t>. В моей </a:t>
            </a:r>
            <a:r>
              <a:rPr lang="ru-RU" baseline="0" dirty="0" err="1"/>
              <a:t>Расчетно</a:t>
            </a:r>
            <a:r>
              <a:rPr lang="ru-RU" baseline="0" dirty="0"/>
              <a:t> Пояснительной Записке в схемотехнической части описан процесс выбора всех микросхем, которые имеются в данном устройстве. После АЦП данные имеют дискретность 250 или 2000 Гц, в зависимости от режима, и разрешение 24 бита. Частота сбора данных зависит от режима </a:t>
            </a:r>
            <a:r>
              <a:rPr lang="ru-RU" baseline="0" dirty="0" err="1"/>
              <a:t>детекции</a:t>
            </a:r>
            <a:r>
              <a:rPr lang="ru-RU" baseline="0" dirty="0"/>
              <a:t> кардиостимулятора.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57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2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3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1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4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5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4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1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D365-0DE8-42C8-8052-728C07EFD32C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9390"/>
            <a:ext cx="12192000" cy="5979219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тему: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ПРИБОРОМ РЕГИСТРАЦИИ ЖИЗНЕННО ВАЖНЫХ ПОКАЗАТЕЛЕЙ ЧЕЛОВЕКА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ИУ1-122 Новиков С.С.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Жигулевцев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Ю.Н.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Москва 2020 г.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"/>
    </mc:Choice>
    <mc:Fallback xmlns="">
      <p:transition spd="slow" advTm="1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635452"/>
            <a:ext cx="11664950" cy="5738231"/>
          </a:xfrm>
        </p:spPr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10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943429" y="614219"/>
            <a:ext cx="11000921" cy="2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9" y="-133350"/>
            <a:ext cx="11000921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Функции прикроватного монитора пациента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2DBCB7-8A7B-4746-BE2A-C618B8EF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3" y="890611"/>
            <a:ext cx="7641384" cy="5157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A228E1-D76D-4DF4-BCB2-EE7618D40A03}"/>
              </a:ext>
            </a:extLst>
          </p:cNvPr>
          <p:cNvSpPr txBox="1"/>
          <p:nvPr/>
        </p:nvSpPr>
        <p:spPr>
          <a:xfrm>
            <a:off x="8439325" y="1422464"/>
            <a:ext cx="36240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Отслеживание жизненно важных показателей пациента в режиме реального времени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Отображение регистрируемых параметров на экране медицинского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183650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Единый многопараметрический измерительный модуль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erg.000\Desktop\ВКР\Graduation-Qualification-Work\ЭКГ+ФПГ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" y="1038224"/>
            <a:ext cx="2882901" cy="2238376"/>
          </a:xfrm>
          <a:prstGeom prst="rect">
            <a:avLst/>
          </a:prstGeom>
          <a:noFill/>
        </p:spPr>
      </p:pic>
      <p:pic>
        <p:nvPicPr>
          <p:cNvPr id="1034" name="Picture 10" descr="C:\Users\Serg.000\Desktop\ВКР\Graduation-Qualification-Work\Кривая дыхания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352799"/>
            <a:ext cx="3130824" cy="9810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90525" y="1028700"/>
            <a:ext cx="26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Электрокардиограмма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150" y="2009775"/>
            <a:ext cx="250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Фотоплетизмограмма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675" y="3048000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Реоплетизмограмма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5" name="Picture 11" descr="C:\Users\Serg.000\Desktop\ВКР\Graduation-Qualification-Work\Кривая давления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343400"/>
            <a:ext cx="3028950" cy="1320311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4171950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Кривая артериального давления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2FE6F2-1788-4528-9A88-1710F2F40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64" y="1436825"/>
            <a:ext cx="8442053" cy="38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4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Электробезопасность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6CB4CA-F729-407D-BCED-59ACB8FCBBF1}"/>
              </a:ext>
            </a:extLst>
          </p:cNvPr>
          <p:cNvSpPr txBox="1"/>
          <p:nvPr/>
        </p:nvSpPr>
        <p:spPr>
          <a:xfrm>
            <a:off x="444931" y="1477331"/>
            <a:ext cx="112507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соответствии с ГОСТ Р МЭК 60601-2-49-2015 Изделия медицинские электрические. Часть 2-49. Частные требования безопасности с учетом основных функциональных характеристик к многофункциональным мониторам пациента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едином параметрическом модуле реализованы: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Гальваническая развязка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микросхем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Power THI 0511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Power THM 6-2411WI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Схема защиты от удара дефибриллятором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защиты от поражения электрическим током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428432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Блок-схема алгоритма: основная функция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79EA7E-6CA7-4623-9B98-4A42625FF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09" y="761368"/>
            <a:ext cx="3086100" cy="5343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4816E-E6A4-43C4-8918-6B827D99D02B}"/>
              </a:ext>
            </a:extLst>
          </p:cNvPr>
          <p:cNvSpPr txBox="1"/>
          <p:nvPr/>
        </p:nvSpPr>
        <p:spPr>
          <a:xfrm>
            <a:off x="5738070" y="2114025"/>
            <a:ext cx="56290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Основная функция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Диспетчер ОС — системное программное обеспечение, промежуточный слой между ОСРВ и функциональными задачами, обеспечивающий заданную временную диаграмму.</a:t>
            </a:r>
          </a:p>
        </p:txBody>
      </p:sp>
    </p:spTree>
    <p:extLst>
      <p:ext uri="{BB962C8B-B14F-4D97-AF65-F5344CB8AC3E}">
        <p14:creationId xmlns:p14="http://schemas.microsoft.com/office/powerpoint/2010/main" val="385833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Блок-схема алгоритма: задачи регистрации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EF707D-BB2D-4BD2-875D-78316AC97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896339"/>
            <a:ext cx="10564536" cy="54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1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Блок-схема алгоритма: задача отправки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4816E-E6A4-43C4-8918-6B827D99D02B}"/>
              </a:ext>
            </a:extLst>
          </p:cNvPr>
          <p:cNvSpPr txBox="1"/>
          <p:nvPr/>
        </p:nvSpPr>
        <p:spPr>
          <a:xfrm>
            <a:off x="6710670" y="2021484"/>
            <a:ext cx="57609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Отправка пакетов с частотой 500 Гц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27E352-2726-4C83-B48B-2C1A80AEB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72" y="969329"/>
            <a:ext cx="5160731" cy="49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9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074" y="-155778"/>
            <a:ext cx="11232149" cy="69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реализации встроенного ПО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78074" y="1429395"/>
            <a:ext cx="993099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Использование операционной системы реального времени для встроенных систем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SafeRTOS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доработанный, документированный, протестированный и прошедший сертификацию на соответствие стандарту безопасности IEC 61508 вариант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Реализация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системы тревог </a:t>
            </a:r>
            <a:r>
              <a:rPr lang="ru-RU" dirty="0">
                <a:latin typeface="Arial" pitchFamily="34" charset="0"/>
                <a:cs typeface="Arial" pitchFamily="34" charset="0"/>
              </a:rPr>
              <a:t>по регистрируемым параметрам: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Arial" pitchFamily="34" charset="0"/>
                <a:cs typeface="Arial" pitchFamily="34" charset="0"/>
              </a:rPr>
              <a:t>Пороговое значение артериального давления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Arial" pitchFamily="34" charset="0"/>
                <a:cs typeface="Arial" pitchFamily="34" charset="0"/>
              </a:rPr>
              <a:t>Пороговое значение частоты сердечных сокращений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Arial" pitchFamily="34" charset="0"/>
                <a:cs typeface="Arial" pitchFamily="34" charset="0"/>
              </a:rPr>
              <a:t>Пороговое значение сатурации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Arial" pitchFamily="34" charset="0"/>
                <a:cs typeface="Arial" pitchFamily="34" charset="0"/>
              </a:rPr>
              <a:t>Динамика </a:t>
            </a:r>
            <a:r>
              <a:rPr lang="en-US" dirty="0">
                <a:latin typeface="Arial" pitchFamily="34" charset="0"/>
                <a:cs typeface="Arial" pitchFamily="34" charset="0"/>
              </a:rPr>
              <a:t>ST-</a:t>
            </a:r>
            <a:r>
              <a:rPr lang="ru-RU" dirty="0">
                <a:latin typeface="Arial" pitchFamily="34" charset="0"/>
                <a:cs typeface="Arial" pitchFamily="34" charset="0"/>
              </a:rPr>
              <a:t>сегмента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Arial" pitchFamily="34" charset="0"/>
                <a:cs typeface="Arial" pitchFamily="34" charset="0"/>
              </a:rPr>
              <a:t>Количество нарушений ритма сердца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itchFamily="34" charset="0"/>
              </a:rPr>
              <a:t>Использование </a:t>
            </a:r>
            <a:r>
              <a:rPr lang="ru-RU" b="1" dirty="0">
                <a:latin typeface="Arial" panose="020B0604020202020204" pitchFamily="34" charset="0"/>
                <a:cs typeface="Arial" pitchFamily="34" charset="0"/>
              </a:rPr>
              <a:t>сторожевого таймера </a:t>
            </a:r>
            <a:r>
              <a:rPr lang="ru-RU" dirty="0">
                <a:latin typeface="Arial" panose="020B0604020202020204" pitchFamily="34" charset="0"/>
                <a:cs typeface="Arial" pitchFamily="34" charset="0"/>
              </a:rPr>
              <a:t> ̶  механизма безопасности, который позволяет вернуть систему в рабочий режим в случае сбоя.</a:t>
            </a:r>
            <a:endParaRPr lang="en-US" b="1" dirty="0">
              <a:latin typeface="Arial" panose="020B0604020202020204" pitchFamily="34" charset="0"/>
              <a:cs typeface="Arial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89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проделанная автором работа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B4B3269-5460-4F8B-9E7E-07A90C9AA839}"/>
              </a:ext>
            </a:extLst>
          </p:cNvPr>
          <p:cNvSpPr/>
          <p:nvPr/>
        </p:nvSpPr>
        <p:spPr>
          <a:xfrm>
            <a:off x="992777" y="1280570"/>
            <a:ext cx="102064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Arial" pitchFamily="34" charset="0"/>
                <a:cs typeface="Arial" pitchFamily="34" charset="0"/>
              </a:rPr>
              <a:t>Разработан прототип устройства на основе современных решений:</a:t>
            </a:r>
          </a:p>
          <a:p>
            <a:pPr algn="just"/>
            <a:endParaRPr lang="ru-RU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b="1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Разработаны электрические функциональная и принципиальная схемы прототипа прибора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Выполнено обновление элементной базы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Произведена компоновка и трассировка платы</a:t>
            </a:r>
          </a:p>
        </p:txBody>
      </p:sp>
    </p:spTree>
    <p:extLst>
      <p:ext uri="{BB962C8B-B14F-4D97-AF65-F5344CB8AC3E}">
        <p14:creationId xmlns:p14="http://schemas.microsoft.com/office/powerpoint/2010/main" val="30123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проделанная автором работа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A4CD96-9EEC-45E0-8508-F685BD4C8188}"/>
              </a:ext>
            </a:extLst>
          </p:cNvPr>
          <p:cNvSpPr txBox="1"/>
          <p:nvPr/>
        </p:nvSpPr>
        <p:spPr>
          <a:xfrm>
            <a:off x="810000" y="639701"/>
            <a:ext cx="109918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400" b="1" dirty="0">
                <a:latin typeface="Arial" pitchFamily="34" charset="0"/>
                <a:cs typeface="Arial" pitchFamily="34" charset="0"/>
              </a:rPr>
              <a:t>Разработано встроенное программное обеспечение на языке программирования Си:</a:t>
            </a:r>
          </a:p>
          <a:p>
            <a:pPr algn="just">
              <a:buFont typeface="Wingdings" pitchFamily="2" charset="2"/>
              <a:buChar char="ü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Освоена работа с операционной системой реального времени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SafeRTOS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Реализованы задачи приема и обработки данных средствами ОСРВ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SafeRTOS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Реализованы взаимодействие и обмен данными между задачами</a:t>
            </a:r>
          </a:p>
          <a:p>
            <a:pPr algn="just">
              <a:buFont typeface="Wingdings" pitchFamily="2" charset="2"/>
              <a:buChar char="ü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Реализован протокол передачи данных между устройством и медицинским компьютером</a:t>
            </a:r>
          </a:p>
          <a:p>
            <a:pPr algn="just">
              <a:buFont typeface="Wingdings" pitchFamily="2" charset="2"/>
              <a:buChar char="ü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Реализована система тревог</a:t>
            </a:r>
          </a:p>
          <a:p>
            <a:pPr algn="just">
              <a:buFont typeface="Wingdings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проделанная автором работа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2128" y="648995"/>
            <a:ext cx="1079949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000" b="1" dirty="0">
                <a:latin typeface="Arial" pitchFamily="34" charset="0"/>
                <a:cs typeface="Arial" pitchFamily="34" charset="0"/>
              </a:rPr>
              <a:t>Реализованы схемотехнические решения направленные на расширение возможностей комплекса «АСТРОКАРД® - VIVO»:</a:t>
            </a:r>
          </a:p>
          <a:p>
            <a:pPr algn="just"/>
            <a:endParaRPr lang="ru-RU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Осуществлена замена микроконтроллера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ru-RU" dirty="0">
                <a:latin typeface="Arial" pitchFamily="34" charset="0"/>
                <a:cs typeface="Arial" pitchFamily="34" charset="0"/>
              </a:rPr>
              <a:t>205</a:t>
            </a:r>
            <a:r>
              <a:rPr lang="en-US" dirty="0">
                <a:latin typeface="Arial" pitchFamily="34" charset="0"/>
                <a:cs typeface="Arial" pitchFamily="34" charset="0"/>
              </a:rPr>
              <a:t>RET </a:t>
            </a:r>
            <a:r>
              <a:rPr lang="ru-RU" dirty="0">
                <a:latin typeface="Arial" pitchFamily="34" charset="0"/>
                <a:cs typeface="Arial" pitchFamily="34" charset="0"/>
              </a:rPr>
              <a:t>на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ru-RU" dirty="0">
                <a:latin typeface="Arial" pitchFamily="34" charset="0"/>
                <a:cs typeface="Arial" pitchFamily="34" charset="0"/>
              </a:rPr>
              <a:t>413</a:t>
            </a:r>
            <a:r>
              <a:rPr lang="en-US" dirty="0">
                <a:latin typeface="Arial" pitchFamily="34" charset="0"/>
                <a:cs typeface="Arial" pitchFamily="34" charset="0"/>
              </a:rPr>
              <a:t>VGT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Спроектирован резервный канал измерения давления на базе микроконтроллера </a:t>
            </a:r>
            <a:r>
              <a:rPr lang="en-US" dirty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>
                <a:latin typeface="Arial" pitchFamily="34" charset="0"/>
                <a:cs typeface="Arial" pitchFamily="34" charset="0"/>
              </a:rPr>
              <a:t>L</a:t>
            </a:r>
            <a:r>
              <a:rPr lang="ru-RU" dirty="0">
                <a:latin typeface="Arial" pitchFamily="34" charset="0"/>
                <a:cs typeface="Arial" pitchFamily="34" charset="0"/>
              </a:rPr>
              <a:t>412</a:t>
            </a:r>
            <a:r>
              <a:rPr lang="en-US" dirty="0">
                <a:latin typeface="Arial" pitchFamily="34" charset="0"/>
                <a:cs typeface="Arial" pitchFamily="34" charset="0"/>
              </a:rPr>
              <a:t>KBU</a:t>
            </a:r>
            <a:r>
              <a:rPr lang="ru-RU" dirty="0">
                <a:latin typeface="Arial" pitchFamily="34" charset="0"/>
                <a:cs typeface="Arial" pitchFamily="34" charset="0"/>
              </a:rPr>
              <a:t> в соответствии с ГОСТ 28703-90 Приборы автоматические и полуавтоматические для косвенного измерения артериального давления. Общие технические требования и методы испытаний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В схему регистрации фотоплетизмограммы добавлены индуктивные фильтры подавления электромагнитных помех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Реализовано взаимодействие между микросхемами </a:t>
            </a:r>
            <a:r>
              <a:rPr lang="en-US" dirty="0">
                <a:latin typeface="Arial" pitchFamily="34" charset="0"/>
                <a:cs typeface="Arial" pitchFamily="34" charset="0"/>
              </a:rPr>
              <a:t>ADS</a:t>
            </a:r>
            <a:r>
              <a:rPr lang="ru-RU" dirty="0">
                <a:latin typeface="Arial" pitchFamily="34" charset="0"/>
                <a:cs typeface="Arial" pitchFamily="34" charset="0"/>
              </a:rPr>
              <a:t>1298 и </a:t>
            </a:r>
            <a:r>
              <a:rPr lang="en-US" dirty="0">
                <a:latin typeface="Arial" pitchFamily="34" charset="0"/>
                <a:cs typeface="Arial" pitchFamily="34" charset="0"/>
              </a:rPr>
              <a:t>ADS</a:t>
            </a:r>
            <a:r>
              <a:rPr lang="ru-RU" dirty="0">
                <a:latin typeface="Arial" pitchFamily="34" charset="0"/>
                <a:cs typeface="Arial" pitchFamily="34" charset="0"/>
              </a:rPr>
              <a:t>1292 средствами одного интерфейса </a:t>
            </a:r>
            <a:r>
              <a:rPr lang="en-US" dirty="0">
                <a:latin typeface="Arial" pitchFamily="34" charset="0"/>
                <a:cs typeface="Arial" pitchFamily="34" charset="0"/>
              </a:rPr>
              <a:t>SPI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Добавлены элементы звуковой и световой тревожной сигнализации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2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169550"/>
            <a:ext cx="11664950" cy="498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работы: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систему управления устройством регистрации жизненно важных показателей человека, входящего в состав комплекса для проведения прикроватного мониторирования автоматизированного «АСТРОКАРД® - VIVO». 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встроенное программное обеспечение на языке программирования Си.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схемотехнические решения направленные на расширение возможностей комплекса «АСТРОКАРД® - VIVO».</a:t>
            </a:r>
          </a:p>
          <a:p>
            <a:pPr marL="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84775"/>
            <a:ext cx="10971893" cy="29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7224" y="0"/>
            <a:ext cx="340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764" y="6491887"/>
            <a:ext cx="470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0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2"/>
    </mc:Choice>
    <mc:Fallback xmlns="">
      <p:transition spd="slow" advTm="182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20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вывод регистрируемых параметров на экран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A8822E-A284-4BD7-BEF1-C0744534F9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739097"/>
            <a:ext cx="9725636" cy="54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21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фото прототипа разработанной платы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535F6A-48DF-4A0A-B08C-5184FA496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23906" y="-37497"/>
            <a:ext cx="5354798" cy="71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Итоги: дальнейшие перспективы развития проекта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0764" y="1691789"/>
            <a:ext cx="115538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Использование беспроводных методов передачи данных для отправки в систему облачного хранения данных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Astrocard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Global Monitoring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Расширение возможностей единого многопараметрического измерительного модуля за счет добавления новых типов измеряемых параметров.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Возможность измерения артериального давления инвазивным методом для повышения   точности мониторинга геодинамики.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680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01498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 уважением, студент группы ИУ1-122, </a:t>
            </a:r>
          </a:p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Новиков Сергей Сергеевич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6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2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3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130628"/>
            <a:ext cx="11302138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3E4B1C-36E0-43A0-B106-DE2ED6BE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7" y="1076307"/>
            <a:ext cx="6606795" cy="47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8437EA-C085-4559-AF00-B7EBAFE8CA03}"/>
              </a:ext>
            </a:extLst>
          </p:cNvPr>
          <p:cNvSpPr txBox="1"/>
          <p:nvPr/>
        </p:nvSpPr>
        <p:spPr>
          <a:xfrm>
            <a:off x="7050632" y="1346064"/>
            <a:ext cx="5141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БСК – болезни системы кровообращения,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 – новообразования,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ВП – внешние причины,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БОП – болезни органов пищеварения,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БОД – болезни органов дыхания,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ИПЗ – некоторые инфекционные и паразитарные болезни,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ПП – прочие причины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5CFC2-E1BE-4735-AFFF-8F2E1EECC649}"/>
              </a:ext>
            </a:extLst>
          </p:cNvPr>
          <p:cNvSpPr txBox="1"/>
          <p:nvPr/>
        </p:nvSpPr>
        <p:spPr>
          <a:xfrm>
            <a:off x="444931" y="5718803"/>
            <a:ext cx="71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 По данным Всемирной организации здравоохранения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98979-F066-4C51-A0AB-67D0CD1DA676}"/>
              </a:ext>
            </a:extLst>
          </p:cNvPr>
          <p:cNvSpPr/>
          <p:nvPr/>
        </p:nvSpPr>
        <p:spPr>
          <a:xfrm>
            <a:off x="577993" y="709408"/>
            <a:ext cx="6472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Смертность от болезней системы кровообращения в России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0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4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8" y="-130628"/>
            <a:ext cx="10985499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Заболевания ССЗ угрожающие жизни пациента</a:t>
            </a:r>
            <a:endParaRPr 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FBF118A8-1316-4EBB-99E7-01457161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970" y="1347790"/>
            <a:ext cx="6893127" cy="3222024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Ишемическая болезнь сердца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Острый инфаркт миокарда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Хроническая сердечная недостаточность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Нарушения ритма сердца и проводимости</a:t>
            </a:r>
          </a:p>
        </p:txBody>
      </p:sp>
      <p:pic>
        <p:nvPicPr>
          <p:cNvPr id="2052" name="Picture 4" descr="Найден способ защитить сердце от опасных последствий инфаркта ...">
            <a:extLst>
              <a:ext uri="{FF2B5EF4-FFF2-40B4-BE49-F238E27FC236}">
                <a16:creationId xmlns:a16="http://schemas.microsoft.com/office/drawing/2014/main" id="{DC7C1508-E7BE-4ABD-AE12-558A5F72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1" y="1981277"/>
            <a:ext cx="3892841" cy="26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1FF7A7-F5A4-4E86-BBED-B2A3521F9DE9}"/>
              </a:ext>
            </a:extLst>
          </p:cNvPr>
          <p:cNvSpPr txBox="1"/>
          <p:nvPr/>
        </p:nvSpPr>
        <p:spPr>
          <a:xfrm>
            <a:off x="658702" y="5233851"/>
            <a:ext cx="10919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Пациенты с данными заболеваниями находятся под непрерывным контролем состояния в палатах интенсивной терапии</a:t>
            </a:r>
          </a:p>
        </p:txBody>
      </p:sp>
    </p:spTree>
    <p:extLst>
      <p:ext uri="{BB962C8B-B14F-4D97-AF65-F5344CB8AC3E}">
        <p14:creationId xmlns:p14="http://schemas.microsoft.com/office/powerpoint/2010/main" val="20338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5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139" y="-60834"/>
            <a:ext cx="10985499" cy="61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Инструмент контроля жизненно важных функций пациента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D41E59-AFC5-4296-8AB8-E00A3EF8F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92" r="288" b="174"/>
          <a:stretch/>
        </p:blipFill>
        <p:spPr bwMode="auto">
          <a:xfrm>
            <a:off x="810000" y="1406113"/>
            <a:ext cx="5917971" cy="45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7AC015-960A-4736-B23D-334D82036157}"/>
              </a:ext>
            </a:extLst>
          </p:cNvPr>
          <p:cNvSpPr txBox="1"/>
          <p:nvPr/>
        </p:nvSpPr>
        <p:spPr>
          <a:xfrm>
            <a:off x="7029017" y="2256229"/>
            <a:ext cx="4822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Учет кардиологической специфики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Особое внимание выдаче сигнала тревоги при патологии нарушений ритма сердца и проводимости и ишемических изменений ЭКГ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1D7D4D-0393-4552-9EE2-5BAC00B63491}"/>
              </a:ext>
            </a:extLst>
          </p:cNvPr>
          <p:cNvSpPr/>
          <p:nvPr/>
        </p:nvSpPr>
        <p:spPr>
          <a:xfrm>
            <a:off x="1791378" y="1001855"/>
            <a:ext cx="3939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Комплекс «АСТРОКАРД® - VIVO»</a:t>
            </a:r>
          </a:p>
        </p:txBody>
      </p:sp>
    </p:spTree>
    <p:extLst>
      <p:ext uri="{BB962C8B-B14F-4D97-AF65-F5344CB8AC3E}">
        <p14:creationId xmlns:p14="http://schemas.microsoft.com/office/powerpoint/2010/main" val="382112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6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139" y="-60834"/>
            <a:ext cx="10985499" cy="61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Эксплуатация комплекса «АСТРОКАРД® - VIVO»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CB90A0-0F78-4707-9490-EAE5F3FB01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9" y="632196"/>
            <a:ext cx="4111334" cy="5811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1D1DFC-7A62-4EBC-9AEE-1CE41C04FA59}"/>
              </a:ext>
            </a:extLst>
          </p:cNvPr>
          <p:cNvSpPr txBox="1"/>
          <p:nvPr/>
        </p:nvSpPr>
        <p:spPr>
          <a:xfrm>
            <a:off x="5285655" y="1320235"/>
            <a:ext cx="70153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Комплекс эксплуатируется в медицинских учреждениях с 2003 года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Необходимость перехода на новую техническую базу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Учет новых ГОСТов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Учет новых рекомендаций по лечению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нового программного обеспечения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Вопрос усовершенствования комплекса в соответствии с современными техническими решениями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79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896339"/>
            <a:ext cx="11664950" cy="5531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ГОСТы:</a:t>
            </a: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ГОСТ 31508-2012 Изделия медицинские. Классификация в зависимости от потенциального риска применения. Общие требования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ГОСТ Р 56326-2017 Изделия медицинские. Мониторы пациента многофункциональные. Технические требования для государственных закупок</a:t>
            </a: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ГОСТ Р МЭК 60601-1-2010 Изделия медицинские электрические. Часть 1. Общие требования безопасности с учетом основных функциональных характеристик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ГОСТ Р МЭК 60601-1-2-2014 Изделия медицинские электрические. Часть 1-2. Общие требования безопасности с учетом основных функциональных характеристик. Параллельный стандарт. Электромагнитная совместимость. Требования и испытания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ГОСТ Р МЭК 60601-2-49-2015 Изделия медицинские электрические. Часть 2-49. Частные требования безопасности с учетом основных функциональных характеристик к многофункциональным мониторам пациента</a:t>
            </a:r>
          </a:p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Техническая документация на микроэлектронные компоненты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 manual STM32F413VGT microcontroller, Programming manual STM32F413VGT microcontroller, ADS1292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datasheet, ADS1298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datasheet, AFE4400 datasheet, ADS8325 datasheet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SafeRTOS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84775"/>
            <a:ext cx="10971893" cy="29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457" y="0"/>
            <a:ext cx="10971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литературы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 технической документации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764" y="6491887"/>
            <a:ext cx="470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0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2"/>
    </mc:Choice>
    <mc:Fallback xmlns="">
      <p:transition spd="slow" advTm="18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457" y="-129556"/>
            <a:ext cx="10971892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комплекса «АСТРОКАРД® - VIVO»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07236" y="1081104"/>
            <a:ext cx="37812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Мониторинг жизненно   важных функций пациента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Выдача сигналов тревоги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Ретроспективный анализ данных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Передачи данных как беспроводным путем, так и проводным</a:t>
            </a:r>
          </a:p>
        </p:txBody>
      </p:sp>
      <p:pic>
        <p:nvPicPr>
          <p:cNvPr id="1028" name="Picture 4" descr="C:\Users\Serg.000\Desktop\ВКР\Graduation-Qualification-Work\Доделанное\СхемаОРИТ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001" y="875900"/>
            <a:ext cx="7522235" cy="53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858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9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457" y="-129556"/>
            <a:ext cx="10971892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центральной мониторной станции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802139" y="1397180"/>
            <a:ext cx="3781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Визуальный контроль состояния пациента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Выдача сигналов тревоги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Предварительный анализ данных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Ретроспективный анализ данных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50B402-ADBD-4F9E-9AD9-254D74207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91" y="807377"/>
            <a:ext cx="6142401" cy="53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46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5767</Words>
  <Application>Microsoft Office PowerPoint</Application>
  <PresentationFormat>Широкоэкранный</PresentationFormat>
  <Paragraphs>318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Уланов</dc:creator>
  <cp:lastModifiedBy>Sergey</cp:lastModifiedBy>
  <cp:revision>140</cp:revision>
  <cp:lastPrinted>2020-06-04T08:43:07Z</cp:lastPrinted>
  <dcterms:created xsi:type="dcterms:W3CDTF">2018-11-27T13:21:23Z</dcterms:created>
  <dcterms:modified xsi:type="dcterms:W3CDTF">2020-06-05T09:35:56Z</dcterms:modified>
</cp:coreProperties>
</file>