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58" r:id="rId5"/>
    <p:sldId id="279" r:id="rId6"/>
    <p:sldId id="278" r:id="rId7"/>
    <p:sldId id="281" r:id="rId8"/>
    <p:sldId id="264" r:id="rId9"/>
    <p:sldId id="284" r:id="rId10"/>
    <p:sldId id="260" r:id="rId11"/>
    <p:sldId id="265" r:id="rId12"/>
    <p:sldId id="283" r:id="rId13"/>
    <p:sldId id="275" r:id="rId14"/>
    <p:sldId id="276" r:id="rId15"/>
    <p:sldId id="277" r:id="rId16"/>
    <p:sldId id="259" r:id="rId17"/>
    <p:sldId id="261" r:id="rId18"/>
    <p:sldId id="285" r:id="rId19"/>
    <p:sldId id="282" r:id="rId20"/>
    <p:sldId id="273" r:id="rId21"/>
    <p:sldId id="274" r:id="rId22"/>
    <p:sldId id="271" r:id="rId23"/>
    <p:sldId id="26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-2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9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8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6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7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4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0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5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8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57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91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2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7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., доцент,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 прикроватного монитора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2DBCB7-8A7B-4746-BE2A-C618B8EF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3" y="890611"/>
            <a:ext cx="7641384" cy="5157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A228E1-D76D-4DF4-BCB2-EE7618D40A03}"/>
              </a:ext>
            </a:extLst>
          </p:cNvPr>
          <p:cNvSpPr txBox="1"/>
          <p:nvPr/>
        </p:nvSpPr>
        <p:spPr>
          <a:xfrm>
            <a:off x="8439325" y="1422464"/>
            <a:ext cx="36240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Отслеживание жизненно важных показателей пациента в режиме реального времени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Отображение регистрируемых параметров на экране медицинского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18365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rg.000\Desktop\ВКР\Graduation-Qualification-Work\ЭКГ+ФПГ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038224"/>
            <a:ext cx="2882901" cy="2238376"/>
          </a:xfrm>
          <a:prstGeom prst="rect">
            <a:avLst/>
          </a:prstGeom>
          <a:noFill/>
        </p:spPr>
      </p:pic>
      <p:pic>
        <p:nvPicPr>
          <p:cNvPr id="1034" name="Picture 10" descr="C:\Users\Serg.000\Desktop\ВКР\Graduation-Qualification-Work\Кривая дых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352799"/>
            <a:ext cx="3130824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0525" y="1028700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Электрокардиограмма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" y="2009775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Фотоплетизмограмма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" y="30480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Реоплетизмограмма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Serg.000\Desktop\ВКР\Graduation-Qualification-Work\Кривая давлени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343400"/>
            <a:ext cx="3028950" cy="132031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417195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Кривая артериального давления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2FE6F2-1788-4528-9A88-1710F2F40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64" y="1436825"/>
            <a:ext cx="8442053" cy="3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Электробезопасность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CB4CA-F729-407D-BCED-59ACB8FCBBF1}"/>
              </a:ext>
            </a:extLst>
          </p:cNvPr>
          <p:cNvSpPr txBox="1"/>
          <p:nvPr/>
        </p:nvSpPr>
        <p:spPr>
          <a:xfrm>
            <a:off x="444931" y="1477331"/>
            <a:ext cx="11250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соответствии с ГОСТ Р МЭК 60601-2-49-2015 Изделия медицинские электрические. Часть 2-49. Частные требования безопасности с учетом основных функциональных характеристик к многофункциональным мониторам пациента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едином параметрическом модуле реализованы: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Гальваническая развязка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микросхем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THI 0511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THM 6-2411WI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Схема защиты от удара дефибриллятором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защиты от поражения электрическим током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428432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основная функция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9EA7E-6CA7-4623-9B98-4A42625FF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09" y="761368"/>
            <a:ext cx="3086100" cy="534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4816E-E6A4-43C4-8918-6B827D99D02B}"/>
              </a:ext>
            </a:extLst>
          </p:cNvPr>
          <p:cNvSpPr txBox="1"/>
          <p:nvPr/>
        </p:nvSpPr>
        <p:spPr>
          <a:xfrm>
            <a:off x="5738070" y="2114025"/>
            <a:ext cx="5629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Диспетчер ОС — системное программное обеспечение, промежуточный слой между ОСРВ и функциональными задачами, обеспечивающий заданную временную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385833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задачи регистрации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EF707D-BB2D-4BD2-875D-78316AC97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896339"/>
            <a:ext cx="10564536" cy="54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задача отправки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4816E-E6A4-43C4-8918-6B827D99D02B}"/>
              </a:ext>
            </a:extLst>
          </p:cNvPr>
          <p:cNvSpPr txBox="1"/>
          <p:nvPr/>
        </p:nvSpPr>
        <p:spPr>
          <a:xfrm>
            <a:off x="6710670" y="2021484"/>
            <a:ext cx="5760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Отправка пакетов с частотой 500 Гц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27E352-2726-4C83-B48B-2C1A80AEB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72" y="969329"/>
            <a:ext cx="5160731" cy="49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69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8074" y="1429395"/>
            <a:ext cx="99309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Использование операционной системы реального времени для встроенных систем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SafeRTOS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доработанный, документированный, протестированный и прошедший сертификацию на соответствие стандарту безопасности IEC 61508 вариант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системы тревог </a:t>
            </a:r>
            <a:r>
              <a:rPr lang="ru-RU" dirty="0">
                <a:latin typeface="Arial" pitchFamily="34" charset="0"/>
                <a:cs typeface="Arial" pitchFamily="34" charset="0"/>
              </a:rPr>
              <a:t>по регистрируемым параметрам: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артериального давления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частоты сердечных сокращений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сатурации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Динамика </a:t>
            </a:r>
            <a:r>
              <a:rPr lang="en-US" dirty="0">
                <a:latin typeface="Arial" pitchFamily="34" charset="0"/>
                <a:cs typeface="Arial" pitchFamily="34" charset="0"/>
              </a:rPr>
              <a:t>ST-</a:t>
            </a:r>
            <a:r>
              <a:rPr lang="ru-RU" dirty="0">
                <a:latin typeface="Arial" pitchFamily="34" charset="0"/>
                <a:cs typeface="Arial" pitchFamily="34" charset="0"/>
              </a:rPr>
              <a:t>сегмента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Количество нарушений ритма сердца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itchFamily="34" charset="0"/>
              </a:rPr>
              <a:t>Использование </a:t>
            </a:r>
            <a:r>
              <a:rPr lang="ru-RU" b="1" dirty="0">
                <a:latin typeface="Arial" panose="020B0604020202020204" pitchFamily="34" charset="0"/>
                <a:cs typeface="Arial" pitchFamily="34" charset="0"/>
              </a:rPr>
              <a:t>сторожевого таймера </a:t>
            </a:r>
            <a:r>
              <a:rPr lang="ru-RU" dirty="0">
                <a:latin typeface="Arial" panose="020B0604020202020204" pitchFamily="34" charset="0"/>
                <a:cs typeface="Arial" pitchFamily="34" charset="0"/>
              </a:rPr>
              <a:t> ̶  механизма безопасности, который позволяет вернуть систему в рабочий режим в случае сбоя.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89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4B3269-5460-4F8B-9E7E-07A90C9AA839}"/>
              </a:ext>
            </a:extLst>
          </p:cNvPr>
          <p:cNvSpPr/>
          <p:nvPr/>
        </p:nvSpPr>
        <p:spPr>
          <a:xfrm>
            <a:off x="992777" y="1280570"/>
            <a:ext cx="102064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 прототип устройства на основе современных решений:</a:t>
            </a:r>
          </a:p>
          <a:p>
            <a:pPr algn="just"/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Разработаны электрические функциональная и принципиальная схемы прототипа прибора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Выполнено обновление элементной базы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Произведена компоновка и трассировка платы</a:t>
            </a:r>
          </a:p>
        </p:txBody>
      </p:sp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4CD96-9EEC-45E0-8508-F685BD4C8188}"/>
              </a:ext>
            </a:extLst>
          </p:cNvPr>
          <p:cNvSpPr txBox="1"/>
          <p:nvPr/>
        </p:nvSpPr>
        <p:spPr>
          <a:xfrm>
            <a:off x="810000" y="639701"/>
            <a:ext cx="109918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Разработано встроенное программное обеспечение на языке программирования Си:</a:t>
            </a:r>
          </a:p>
          <a:p>
            <a:pPr algn="just">
              <a:buFont typeface="Wingdings" pitchFamily="2" charset="2"/>
              <a:buChar char="ü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Освоена работа с операционной системой реального времени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SafeRTOS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Реализованы задачи приема и обработки данных средствами ОСРВ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SafeRTOS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Реализованы взаимодействие и обмен данными между задачами</a:t>
            </a: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 протокол передачи данных между устройством и медицинским компьютером</a:t>
            </a: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Реализована система тревог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2128" y="648995"/>
            <a:ext cx="1079949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b="1" dirty="0">
                <a:latin typeface="Arial" pitchFamily="34" charset="0"/>
                <a:cs typeface="Arial" pitchFamily="34" charset="0"/>
              </a:rPr>
              <a:t>Реализованы схемотехнические решения направленные на расширение возможностей комплекса «АСТРОКАРД® - VIVO»:</a:t>
            </a: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Осуществлена замена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205</a:t>
            </a:r>
            <a:r>
              <a:rPr lang="en-US" dirty="0">
                <a:latin typeface="Arial" pitchFamily="34" charset="0"/>
                <a:cs typeface="Arial" pitchFamily="34" charset="0"/>
              </a:rPr>
              <a:t>RET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413</a:t>
            </a:r>
            <a:r>
              <a:rPr lang="en-US" dirty="0">
                <a:latin typeface="Arial" pitchFamily="34" charset="0"/>
                <a:cs typeface="Arial" pitchFamily="34" charset="0"/>
              </a:rPr>
              <a:t>VGT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Спроектирован резервный канал измерения давления на базе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ru-RU" dirty="0">
                <a:latin typeface="Arial" pitchFamily="34" charset="0"/>
                <a:cs typeface="Arial" pitchFamily="34" charset="0"/>
              </a:rPr>
              <a:t>412</a:t>
            </a:r>
            <a:r>
              <a:rPr lang="en-US" dirty="0">
                <a:latin typeface="Arial" pitchFamily="34" charset="0"/>
                <a:cs typeface="Arial" pitchFamily="34" charset="0"/>
              </a:rPr>
              <a:t>KBU</a:t>
            </a:r>
            <a:r>
              <a:rPr lang="ru-RU" dirty="0">
                <a:latin typeface="Arial" pitchFamily="34" charset="0"/>
                <a:cs typeface="Arial" pitchFamily="34" charset="0"/>
              </a:rPr>
              <a:t> в соответствии с ГОСТ 28703-90 Приборы автоматические и полуавтоматические для косвенного измерения артериального давления. Общие технические требования и методы испытаний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 схему регистрации фотоплетизмограммы добавлены индуктивные фильтры подавления электромагнитных помех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Реализовано взаимодействие между микросхемами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1298 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1292 средствами одного интерфейса </a:t>
            </a:r>
            <a:r>
              <a:rPr lang="en-US" dirty="0">
                <a:latin typeface="Arial" pitchFamily="34" charset="0"/>
                <a:cs typeface="Arial" pitchFamily="34" charset="0"/>
              </a:rPr>
              <a:t>SPI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Добавлены элементы звуковой и световой тревожной сигнализации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Си.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расширение возможностей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вывод регистрируемых параметров на экран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8822E-A284-4BD7-BEF1-C0744534F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739097"/>
            <a:ext cx="9725636" cy="5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фото прототипа разработанной платы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535F6A-48DF-4A0A-B08C-5184FA496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23906" y="-37497"/>
            <a:ext cx="5354798" cy="71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дальнейшие перспективы развития проекта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0764" y="1691789"/>
            <a:ext cx="11553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Использование беспроводных методов передачи данных для отправки в систему облачного хранения данных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Astrocard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Global Monitoring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Расширение возможностей единого многопараметрического измерительного модуля за счет добавления новых типов измеряемых параметров.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Возможность измерения артериального давления инвазивным методом для повышения   точности мониторинга геодинамики.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Новиков Сергей Сергеевич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7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437EA-C085-4559-AF00-B7EBAFE8CA03}"/>
              </a:ext>
            </a:extLst>
          </p:cNvPr>
          <p:cNvSpPr txBox="1"/>
          <p:nvPr/>
        </p:nvSpPr>
        <p:spPr>
          <a:xfrm>
            <a:off x="7050632" y="1346064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98979-F066-4C51-A0AB-67D0CD1DA676}"/>
              </a:ext>
            </a:extLst>
          </p:cNvPr>
          <p:cNvSpPr/>
          <p:nvPr/>
        </p:nvSpPr>
        <p:spPr>
          <a:xfrm>
            <a:off x="577993" y="709408"/>
            <a:ext cx="6472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Заболевания ССЗ угрожающие жизни пациента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970" y="1347790"/>
            <a:ext cx="6893127" cy="322202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Ишемическая болезнь сердца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Острый инфаркт миокарда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Хроническая сердечная недостаточность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1FF7A7-F5A4-4E86-BBED-B2A3521F9DE9}"/>
              </a:ext>
            </a:extLst>
          </p:cNvPr>
          <p:cNvSpPr txBox="1"/>
          <p:nvPr/>
        </p:nvSpPr>
        <p:spPr>
          <a:xfrm>
            <a:off x="658702" y="5233851"/>
            <a:ext cx="10919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Пациенты с данными заболеваниями находятся под непрерывным контролем состояния в палатах интенсивной терапии</a:t>
            </a:r>
          </a:p>
        </p:txBody>
      </p:sp>
    </p:spTree>
    <p:extLst>
      <p:ext uri="{BB962C8B-B14F-4D97-AF65-F5344CB8AC3E}">
        <p14:creationId xmlns:p14="http://schemas.microsoft.com/office/powerpoint/2010/main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139" y="-60834"/>
            <a:ext cx="10985499" cy="61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Инструмент контроля жизненно важных функций пациента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D41E59-AFC5-4296-8AB8-E00A3EF8F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2" r="288" b="174"/>
          <a:stretch/>
        </p:blipFill>
        <p:spPr bwMode="auto">
          <a:xfrm>
            <a:off x="810000" y="1406113"/>
            <a:ext cx="5917971" cy="4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AC015-960A-4736-B23D-334D82036157}"/>
              </a:ext>
            </a:extLst>
          </p:cNvPr>
          <p:cNvSpPr txBox="1"/>
          <p:nvPr/>
        </p:nvSpPr>
        <p:spPr>
          <a:xfrm>
            <a:off x="7029017" y="2256229"/>
            <a:ext cx="4822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кардиологической специфики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Особое внимание выдаче сигнала тревоги при патологии нарушений ритма сердца и проводимости и ишемических изменений ЭКГ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1D7D4D-0393-4552-9EE2-5BAC00B63491}"/>
              </a:ext>
            </a:extLst>
          </p:cNvPr>
          <p:cNvSpPr/>
          <p:nvPr/>
        </p:nvSpPr>
        <p:spPr>
          <a:xfrm>
            <a:off x="1791378" y="1001855"/>
            <a:ext cx="393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</p:spTree>
    <p:extLst>
      <p:ext uri="{BB962C8B-B14F-4D97-AF65-F5344CB8AC3E}">
        <p14:creationId xmlns:p14="http://schemas.microsoft.com/office/powerpoint/2010/main" val="382112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139" y="-60834"/>
            <a:ext cx="10985499" cy="61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Эксплуатация комплекса «АСТРОКАРД® - VIVO»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CB90A0-0F78-4707-9490-EAE5F3FB01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632196"/>
            <a:ext cx="4111334" cy="5811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1D1DFC-7A62-4EBC-9AEE-1CE41C04FA59}"/>
              </a:ext>
            </a:extLst>
          </p:cNvPr>
          <p:cNvSpPr txBox="1"/>
          <p:nvPr/>
        </p:nvSpPr>
        <p:spPr>
          <a:xfrm>
            <a:off x="5285655" y="1320235"/>
            <a:ext cx="70153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Комплекс эксплуатируется в медицинских учреждениях с 2003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перехода на новую техническую базу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новых ГОСТов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новых рекомендаций по лечению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нового программного обеспечения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Вопрос усовершенствования комплекса в соответствии с современными техническими решениями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7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896339"/>
            <a:ext cx="11664950" cy="5531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ГОСТы: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31508-2012 Изделия медицинские. Классификация в зависимости от потенциального риска применения. Общие требования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56326-2017 Изделия медицинские. Мониторы пациента многофункциональные. Технические требования для государственных закупок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60601-1-2010 Изделия медицинские электрические. Часть 1. Общие требования безопасности с учетом основных функциональных характеристик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60601-1-2-2014 Изделия медицинские электрические. Часть 1-2. Общие требования безопасности с учетом основных функциональных характеристик. Параллельный стандарт. Электромагнитная совместимость. Требования и испытания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60601-2-49-2015 Изделия медицинские электрические. Часть 2-49. Частные требования безопасности с учетом основных функциональных характеристик к многофункциональным мониторам пациента</a:t>
            </a: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документация на микроэлектронные компоненты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 manual STM32F413VGT microcontroller, Programming manual STM32F413VGT microcontroller, ADS1292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datasheet, ADS1298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datasheet, AFE4400 datasheet, ADS8325 datasheet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SafeRTOS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0"/>
            <a:ext cx="1097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литературы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 технической документации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комплекса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07236" y="1081104"/>
            <a:ext cx="37812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Мониторинг жизненно   важных функций пациента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Выдача сигналов тревоги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Ретроспективный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Передачи данных как беспроводным путем, так и проводным</a:t>
            </a:r>
          </a:p>
        </p:txBody>
      </p:sp>
      <p:pic>
        <p:nvPicPr>
          <p:cNvPr id="1028" name="Picture 4" descr="C:\Users\Serg.000\Desktop\ВКР\Graduation-Qualification-Work\Доделанное\СхемаОРИТ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1" y="875900"/>
            <a:ext cx="7522235" cy="53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58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центральной мониторной станции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02139" y="1397180"/>
            <a:ext cx="3781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Визуальный контроль состояния пациента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Выдача сигналов тревоги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Предварительный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Ретроспективный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50B402-ADBD-4F9E-9AD9-254D74207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91" y="807377"/>
            <a:ext cx="6142401" cy="53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6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5775</Words>
  <Application>Microsoft Office PowerPoint</Application>
  <PresentationFormat>Широкоэкранный</PresentationFormat>
  <Paragraphs>318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Sergey</cp:lastModifiedBy>
  <cp:revision>141</cp:revision>
  <cp:lastPrinted>2020-06-04T08:43:07Z</cp:lastPrinted>
  <dcterms:created xsi:type="dcterms:W3CDTF">2018-11-27T13:21:23Z</dcterms:created>
  <dcterms:modified xsi:type="dcterms:W3CDTF">2020-06-05T10:04:51Z</dcterms:modified>
</cp:coreProperties>
</file>