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64" r:id="rId6"/>
    <p:sldId id="260" r:id="rId7"/>
    <p:sldId id="265" r:id="rId8"/>
    <p:sldId id="268" r:id="rId9"/>
    <p:sldId id="259" r:id="rId10"/>
    <p:sldId id="261" r:id="rId11"/>
    <p:sldId id="273" r:id="rId12"/>
    <p:sldId id="274" r:id="rId13"/>
    <p:sldId id="271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7" autoAdjust="0"/>
    <p:restoredTop sz="58830" autoAdjust="0"/>
  </p:normalViewPr>
  <p:slideViewPr>
    <p:cSldViewPr snapToGrid="0">
      <p:cViewPr varScale="1">
        <p:scale>
          <a:sx n="114" d="100"/>
          <a:sy n="114" d="100"/>
        </p:scale>
        <p:origin x="25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4F45A-1AB0-444F-A645-7E7B34342DD4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AC975-97C8-4461-8086-056F6D4261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78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Добрый день, уважаемая</a:t>
            </a:r>
            <a:r>
              <a:rPr lang="ru-RU" baseline="0" dirty="0"/>
              <a:t> комиссия. Меня зовут Уланов Кирилл, и в ближайшие 10 минут я готов презентовать результат своего курсового проекта, тема которого « Разработка алгоритма управления прибором регистрации данных ЭКГ». Данный проект оформлен во время процесса разработки реального комплекса. На данный момент комплекс введен в эксплуатацию и успешно функционирует в медицинских учреждениях нашей страны.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78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К</a:t>
            </a:r>
            <a:r>
              <a:rPr lang="ru-RU" baseline="0" dirty="0"/>
              <a:t>огда на приборе оказывается запись в размере 10 минут, включается алгоритм отправки записанных данных на сервер. </a:t>
            </a:r>
          </a:p>
          <a:p>
            <a:r>
              <a:rPr lang="ru-RU" baseline="0" dirty="0"/>
              <a:t>	Как я уже сказал, алгоритм передачи реализован в основном цикле программы. Вся логика передачи данных строится из принципа экономии энергии аккумулятора. Так как радиочастотная часть модуля является основным потребителем энергии, время ее работы нужно ограничивать. В ходе долгих,  мучительных экспериментов было выявлено, что период отправки данных 10 минут является наиболее приемлемым, с точки зрения энергопотребления и актуальности данных. И внутри алгоритма есть несколько составных частей.</a:t>
            </a:r>
          </a:p>
          <a:p>
            <a:r>
              <a:rPr lang="ru-RU" baseline="0" dirty="0"/>
              <a:t>	Первая важная часть – это режим сна. В этом режиме 3</a:t>
            </a:r>
            <a:r>
              <a:rPr lang="en-US" baseline="0" dirty="0"/>
              <a:t>G </a:t>
            </a:r>
            <a:r>
              <a:rPr lang="ru-RU" baseline="0" dirty="0"/>
              <a:t>модуль находится в режиме ожидания и потребляет всего 1-2 мА. Каждые 10 минут модуль просыпается, включает радио-частотную часть, регистрируется в сети. После этого открывает сессию с сервером и отправляет запрос о передаче данных. После каждого запроса в алгоритме предусмотрена маска ответа сервера, в которой содержится информация о неполученных пакетах. Нашим языком такая маска называется обратной связью. Если приходит маска, что в предыдущей отправке какой-то пакет потерян, то весь фрейм досылается еще раз. </a:t>
            </a:r>
          </a:p>
          <a:p>
            <a:endParaRPr lang="ru-RU" baseline="0" dirty="0"/>
          </a:p>
          <a:p>
            <a:r>
              <a:rPr lang="ru-RU" baseline="0" dirty="0"/>
              <a:t>	Каждый фрейм отправляется таким образом: регистратор шлет запрос на отправку определенного фрейма, который хранится на флэшке. Ждет ответ сервера о том, что он готов принять эти данные. Потом регистратор отправляет фрейм и удаляет его с флэшки. Удаляет с флэшки, но хранит во временном буфере. </a:t>
            </a:r>
          </a:p>
          <a:p>
            <a:r>
              <a:rPr lang="ru-RU" baseline="0" dirty="0"/>
              <a:t>	Далее отправляет следующий запрос. Если маска ответа сервера отрицательная, т.е. какой-то пакет из предыдущего сервера не дошел, то регистратор повторно отправляет фрейм, который хранится во временном буфере. Если маска ответа сервера положительная, то регистратор считывает с флэшки следующий фрейм и отправляет его на сервер. </a:t>
            </a:r>
          </a:p>
          <a:p>
            <a:r>
              <a:rPr lang="ru-RU" baseline="0" dirty="0"/>
              <a:t>	И так регистратор отправляет данные, пока они есть на флэшке. Когда данные на флэшке заканчиваются, то регистратор отправляет команду закрытия сессии и снова уходит в спячку. </a:t>
            </a:r>
          </a:p>
          <a:p>
            <a:r>
              <a:rPr lang="ru-RU" baseline="0" dirty="0"/>
              <a:t>	Вот так устроен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телеметрического комплекса «</a:t>
            </a:r>
            <a:r>
              <a:rPr lang="en-US" baseline="0" dirty="0" err="1"/>
              <a:t>Astrocard</a:t>
            </a:r>
            <a:r>
              <a:rPr lang="en-US" baseline="0" dirty="0"/>
              <a:t> 3G</a:t>
            </a:r>
            <a:r>
              <a:rPr lang="ru-RU" baseline="0" dirty="0"/>
              <a:t>»</a:t>
            </a:r>
            <a:r>
              <a:rPr lang="en-US" baseline="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282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К</a:t>
            </a:r>
            <a:r>
              <a:rPr lang="ru-RU" baseline="0" dirty="0"/>
              <a:t>огда на приборе оказывается запись в размере 10 минут, включается алгоритм отправки записанных данных на сервер. </a:t>
            </a:r>
          </a:p>
          <a:p>
            <a:r>
              <a:rPr lang="ru-RU" baseline="0" dirty="0"/>
              <a:t>	Как я уже сказал, алгоритм передачи реализован в основном цикле программы. Вся логика передачи данных строится из принципа экономии энергии аккумулятора. Так как радиочастотная часть модуля является основным потребителем энергии, время ее работы нужно ограничивать. В ходе долгих,  мучительных экспериментов было выявлено, что период отправки данных 10 минут является наиболее приемлемым, с точки зрения энергопотребления и актуальности данных. И внутри алгоритма есть несколько составных частей.</a:t>
            </a:r>
          </a:p>
          <a:p>
            <a:r>
              <a:rPr lang="ru-RU" baseline="0" dirty="0"/>
              <a:t>	Первая важная часть – это режим сна. В этом режиме 3</a:t>
            </a:r>
            <a:r>
              <a:rPr lang="en-US" baseline="0" dirty="0"/>
              <a:t>G </a:t>
            </a:r>
            <a:r>
              <a:rPr lang="ru-RU" baseline="0" dirty="0"/>
              <a:t>модуль находится в режиме ожидания и потребляет всего 1-2 мА. Каждые 10 минут модуль просыпается, включает радио-частотную часть, регистрируется в сети. После этого открывает сессию с сервером и отправляет запрос о передаче данных. После каждого запроса в алгоритме предусмотрена маска ответа сервера, в которой содержится информация о неполученных пакетах. Нашим языком такая маска называется обратной связью. Если приходит маска, что в предыдущей отправке какой-то пакет потерян, то весь фрейм досылается еще раз. </a:t>
            </a:r>
          </a:p>
          <a:p>
            <a:endParaRPr lang="ru-RU" baseline="0" dirty="0"/>
          </a:p>
          <a:p>
            <a:r>
              <a:rPr lang="ru-RU" baseline="0" dirty="0"/>
              <a:t>	Каждый фрейм отправляется таким образом: регистратор шлет запрос на отправку определенного фрейма, который хранится на флэшке. Ждет ответ сервера о том, что он готов принять эти данные. Потом регистратор отправляет фрейм и удаляет его с флэшки. Удаляет с флэшки, но хранит во временном буфере. </a:t>
            </a:r>
          </a:p>
          <a:p>
            <a:r>
              <a:rPr lang="ru-RU" baseline="0" dirty="0"/>
              <a:t>	Далее отправляет следующий запрос. Если маска ответа сервера отрицательная, т.е. какой-то пакет из предыдущего сервера не дошел, то регистратор повторно отправляет фрейм, который хранится во временном буфере. Если маска ответа сервера положительная, то регистратор считывает с флэшки следующий фрейм и отправляет его на сервер. </a:t>
            </a:r>
          </a:p>
          <a:p>
            <a:r>
              <a:rPr lang="ru-RU" baseline="0" dirty="0"/>
              <a:t>	И так регистратор отправляет данные, пока они есть на флэшке. Когда данные на флэшке заканчиваются, то регистратор отправляет команду закрытия сессии и снова уходит в спячку. </a:t>
            </a:r>
          </a:p>
          <a:p>
            <a:r>
              <a:rPr lang="ru-RU" baseline="0" dirty="0"/>
              <a:t>	Вот так устроен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телеметрического комплекса «</a:t>
            </a:r>
            <a:r>
              <a:rPr lang="en-US" baseline="0" dirty="0" err="1"/>
              <a:t>Astrocard</a:t>
            </a:r>
            <a:r>
              <a:rPr lang="en-US" baseline="0" dirty="0"/>
              <a:t> 3G</a:t>
            </a:r>
            <a:r>
              <a:rPr lang="ru-RU" baseline="0" dirty="0"/>
              <a:t>»</a:t>
            </a:r>
            <a:r>
              <a:rPr lang="en-US" baseline="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282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К</a:t>
            </a:r>
            <a:r>
              <a:rPr lang="ru-RU" baseline="0" dirty="0"/>
              <a:t>огда на приборе оказывается запись в размере 10 минут, включается алгоритм отправки записанных данных на сервер. </a:t>
            </a:r>
          </a:p>
          <a:p>
            <a:r>
              <a:rPr lang="ru-RU" baseline="0" dirty="0"/>
              <a:t>	Как я уже сказал, алгоритм передачи реализован в основном цикле программы. Вся логика передачи данных строится из принципа экономии энергии аккумулятора. Так как радиочастотная часть модуля является основным потребителем энергии, время ее работы нужно ограничивать. В ходе долгих,  мучительных экспериментов было выявлено, что период отправки данных 10 минут является наиболее приемлемым, с точки зрения энергопотребления и актуальности данных. И внутри алгоритма есть несколько составных частей.</a:t>
            </a:r>
          </a:p>
          <a:p>
            <a:r>
              <a:rPr lang="ru-RU" baseline="0" dirty="0"/>
              <a:t>	Первая важная часть – это режим сна. В этом режиме 3</a:t>
            </a:r>
            <a:r>
              <a:rPr lang="en-US" baseline="0" dirty="0"/>
              <a:t>G </a:t>
            </a:r>
            <a:r>
              <a:rPr lang="ru-RU" baseline="0" dirty="0"/>
              <a:t>модуль находится в режиме ожидания и потребляет всего 1-2 мА. Каждые 10 минут модуль просыпается, включает радио-частотную часть, регистрируется в сети. После этого открывает сессию с сервером и отправляет запрос о передаче данных. После каждого запроса в алгоритме предусмотрена маска ответа сервера, в которой содержится информация о неполученных пакетах. Нашим языком такая маска называется обратной связью. Если приходит маска, что в предыдущей отправке какой-то пакет потерян, то весь фрейм досылается еще раз. </a:t>
            </a:r>
          </a:p>
          <a:p>
            <a:endParaRPr lang="ru-RU" baseline="0" dirty="0"/>
          </a:p>
          <a:p>
            <a:r>
              <a:rPr lang="ru-RU" baseline="0" dirty="0"/>
              <a:t>	Каждый фрейм отправляется таким образом: регистратор шлет запрос на отправку определенного фрейма, который хранится на флэшке. Ждет ответ сервера о том, что он готов принять эти данные. Потом регистратор отправляет фрейм и удаляет его с флэшки. Удаляет с флэшки, но хранит во временном буфере. </a:t>
            </a:r>
          </a:p>
          <a:p>
            <a:r>
              <a:rPr lang="ru-RU" baseline="0" dirty="0"/>
              <a:t>	Далее отправляет следующий запрос. Если маска ответа сервера отрицательная, т.е. какой-то пакет из предыдущего сервера не дошел, то регистратор повторно отправляет фрейм, который хранится во временном буфере. Если маска ответа сервера положительная, то регистратор считывает с флэшки следующий фрейм и отправляет его на сервер. </a:t>
            </a:r>
          </a:p>
          <a:p>
            <a:r>
              <a:rPr lang="ru-RU" baseline="0" dirty="0"/>
              <a:t>	И так регистратор отправляет данные, пока они есть на флэшке. Когда данные на флэшке заканчиваются, то регистратор отправляет команду закрытия сессии и снова уходит в спячку. </a:t>
            </a:r>
          </a:p>
          <a:p>
            <a:r>
              <a:rPr lang="ru-RU" baseline="0" dirty="0"/>
              <a:t>	Вот так устроен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телеметрического комплекса «</a:t>
            </a:r>
            <a:r>
              <a:rPr lang="en-US" baseline="0" dirty="0" err="1"/>
              <a:t>Astrocard</a:t>
            </a:r>
            <a:r>
              <a:rPr lang="en-US" baseline="0" dirty="0"/>
              <a:t> 3G</a:t>
            </a:r>
            <a:r>
              <a:rPr lang="ru-RU" baseline="0" dirty="0"/>
              <a:t>»</a:t>
            </a:r>
            <a:r>
              <a:rPr lang="en-US" baseline="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282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	Разработан прибор, который успешно введен в эксплуатацию и функционирует во многих медицинских учреждениях Российской Федерации. Подробный список представлен в моем РПЗ. Самые именитые учреждения это НМИЦ кардиологии, Институт хирургии имени Вишневского, Центр здоровья детей. Особая гордость нашего коллектива связана с тем, что комплекс </a:t>
            </a:r>
            <a:r>
              <a:rPr lang="en-US" baseline="0" dirty="0"/>
              <a:t>Astrocard Global Monitoring </a:t>
            </a:r>
            <a:r>
              <a:rPr lang="ru-RU" baseline="0" dirty="0"/>
              <a:t>с апреля 2020 года функционирует в красной зоне </a:t>
            </a:r>
            <a:r>
              <a:rPr lang="en-US" baseline="0" dirty="0" err="1"/>
              <a:t>Covid</a:t>
            </a:r>
            <a:r>
              <a:rPr lang="en-US" baseline="0" dirty="0"/>
              <a:t> </a:t>
            </a:r>
            <a:r>
              <a:rPr lang="ru-RU" baseline="0" dirty="0"/>
              <a:t>центра в НМИЦ Кардиологии. Преимущества передачи данных по каналам сотовой связи оказались принципиальными при расшифровке записей ЭКГ из красной зоны. Это позволило не подвергать риску высококвалифицированный персонал, который получил доступ к записям ЭКГ пациентов в режиме реального времени, но вне красной зоны.</a:t>
            </a:r>
            <a:br>
              <a:rPr lang="ru-RU" baseline="0" dirty="0"/>
            </a:br>
            <a:r>
              <a:rPr lang="ru-RU" baseline="0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957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На этом моя</a:t>
            </a:r>
            <a:r>
              <a:rPr lang="ru-RU" baseline="0" dirty="0"/>
              <a:t> презентация завершена. Уважаемая комиссия, спасибо за внимание, с удовольствием отвечу на имеющиеся вопросы.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8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 ходе своего рассказа</a:t>
            </a:r>
            <a:r>
              <a:rPr lang="ru-RU" baseline="0" dirty="0"/>
              <a:t> я начну с общего представления о назначении комплекса. А дальше подробно остановлюсь на тех моментах в алгоритме управления, разработчиком которых я являюсь. Это особенности файловой системы сбора и хранения данных, алгоритм передачи данных на сервер, и расскажу о командах управления, которые предусмотрены в протоколе обмена.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0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Итак, речь идет о комплексе</a:t>
            </a:r>
            <a:r>
              <a:rPr lang="ru-RU" baseline="0" dirty="0"/>
              <a:t> мониторирования ЭКГ с телеметрическими функциями передачи данных.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В соответствии с консенсусом экспертов ассоциации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разработанный прибор является амбулаторным телеметрическим комплексом второго поколения [20]. Приборы подобного типа пока  широко не применяются в медицинской практике. Это связано с тем, что еще не вышли рекомендации к медицинскому применению подобных регистраторов. Компания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первопроходцем в данной теме не только на Российском рынке, но и в мировой медицинской практике. Крупные медицинские компании, такие как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SCHILLER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Boston Scientific Group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только планируют разработки подобных комплексов, 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находится уже на этапе внедрения в медицинскую практику. Таким образом, телеметрический комплекс ЭКГ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Global Monitoring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передовым методом амбулаторного мониторирования ЭКГ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ru-RU" baseline="0" dirty="0"/>
          </a:p>
          <a:p>
            <a:r>
              <a:rPr lang="ru-RU" baseline="0" dirty="0"/>
              <a:t>	Наш пациент приходит в больницу и врач решает, что ему необходимо суточное мониторирование ЭКГ. Ему выдается </a:t>
            </a:r>
            <a:r>
              <a:rPr lang="ru-RU" baseline="0" dirty="0" err="1"/>
              <a:t>холтер</a:t>
            </a:r>
            <a:r>
              <a:rPr lang="ru-RU" baseline="0" dirty="0"/>
              <a:t> 2-го поколения. 2-го поколения – это </a:t>
            </a:r>
            <a:r>
              <a:rPr lang="ru-RU" baseline="0" dirty="0" err="1"/>
              <a:t>холтер</a:t>
            </a:r>
            <a:r>
              <a:rPr lang="ru-RU" baseline="0" dirty="0"/>
              <a:t>, который может не просто писать данные ЭКГ, а еще и автономно передавать их. Такой прибор у нас называется 3</a:t>
            </a:r>
            <a:r>
              <a:rPr lang="en-US" baseline="0" dirty="0"/>
              <a:t>G </a:t>
            </a:r>
            <a:r>
              <a:rPr lang="ru-RU" baseline="0" dirty="0"/>
              <a:t>регистратор. Его уникальность в том, что пациент может находиться где угодно. И каждые 10 минут 3</a:t>
            </a:r>
            <a:r>
              <a:rPr lang="en-US" baseline="0" dirty="0"/>
              <a:t>G </a:t>
            </a:r>
            <a:r>
              <a:rPr lang="ru-RU" baseline="0" dirty="0"/>
              <a:t>регистратор отправляет данные пациента на интернет сервер. Акцентирую внимание, что маленькая коробочка, записывающая данные ЭКГ, внутри имеет 3</a:t>
            </a:r>
            <a:r>
              <a:rPr lang="en-US" baseline="0" dirty="0"/>
              <a:t>G</a:t>
            </a:r>
            <a:r>
              <a:rPr lang="ru-RU" baseline="0" dirty="0"/>
              <a:t>-модуль, который по каналам мобильной связи передает данные ЭКГ на наш сервер.</a:t>
            </a:r>
            <a:br>
              <a:rPr lang="ru-RU" baseline="0" dirty="0"/>
            </a:br>
            <a:r>
              <a:rPr lang="ru-RU" baseline="0" dirty="0"/>
              <a:t>	После того как данные оказались на сервере, врач через </a:t>
            </a:r>
            <a:r>
              <a:rPr lang="en-US" baseline="0" dirty="0"/>
              <a:t>desktop</a:t>
            </a:r>
            <a:r>
              <a:rPr lang="ru-RU" baseline="0" dirty="0"/>
              <a:t>-приложение или через мобильную версию может просматривать ЭКГ своего пациента с максимальной задержкой в 10 минут. </a:t>
            </a:r>
          </a:p>
          <a:p>
            <a:r>
              <a:rPr lang="ru-RU" baseline="0" dirty="0"/>
              <a:t>	Таким образом, весь комплекс состоит из 3 главных частей. 1-ая часть – регистратор, который записывает и отправляет данные. 2-ая  часть – сервер, который принимает и хранит данные. 3-я часть – программное обеспечение, которое установлено у врача для просмотра, анализа и расшифровки ЭКГ пациентов.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80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Итак, речь идет о комплексе</a:t>
            </a:r>
            <a:r>
              <a:rPr lang="ru-RU" baseline="0" dirty="0"/>
              <a:t> мониторирования ЭКГ с телеметрическими функциями передачи данных.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В соответствии с консенсусом экспертов ассоциации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разработанный прибор является амбулаторным телеметрическим комплексом второго поколения [20]. Приборы подобного типа пока  широко не применяются в медицинской практике. Это связано с тем, что еще не вышли рекомендации к медицинскому применению подобных регистраторов. Компания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первопроходцем в данной теме не только на Российском рынке, но и в мировой медицинской практике. Крупные медицинские компании, такие как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SCHILLER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Boston Scientific Group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только планируют разработки подобных комплексов, 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находится уже на этапе внедрения в медицинскую практику. Таким образом, телеметрический комплекс ЭКГ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Global Monitoring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передовым методом амбулаторного мониторирования ЭКГ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ru-RU" baseline="0" dirty="0"/>
          </a:p>
          <a:p>
            <a:r>
              <a:rPr lang="ru-RU" baseline="0" dirty="0"/>
              <a:t>	Наш пациент приходит в больницу и врач решает, что ему необходимо суточное мониторирование ЭКГ. Ему выдается </a:t>
            </a:r>
            <a:r>
              <a:rPr lang="ru-RU" baseline="0" dirty="0" err="1"/>
              <a:t>холтер</a:t>
            </a:r>
            <a:r>
              <a:rPr lang="ru-RU" baseline="0" dirty="0"/>
              <a:t> 2-го поколения. 2-го поколения – это </a:t>
            </a:r>
            <a:r>
              <a:rPr lang="ru-RU" baseline="0" dirty="0" err="1"/>
              <a:t>холтер</a:t>
            </a:r>
            <a:r>
              <a:rPr lang="ru-RU" baseline="0" dirty="0"/>
              <a:t>, который может не просто писать данные ЭКГ, а еще и автономно передавать их. Такой прибор у нас называется 3</a:t>
            </a:r>
            <a:r>
              <a:rPr lang="en-US" baseline="0" dirty="0"/>
              <a:t>G </a:t>
            </a:r>
            <a:r>
              <a:rPr lang="ru-RU" baseline="0" dirty="0"/>
              <a:t>регистратор. Его уникальность в том, что пациент может находиться где угодно. И каждые 10 минут 3</a:t>
            </a:r>
            <a:r>
              <a:rPr lang="en-US" baseline="0" dirty="0"/>
              <a:t>G </a:t>
            </a:r>
            <a:r>
              <a:rPr lang="ru-RU" baseline="0" dirty="0"/>
              <a:t>регистратор отправляет данные пациента на интернет сервер. Акцентирую внимание, что маленькая коробочка, записывающая данные ЭКГ, внутри имеет 3</a:t>
            </a:r>
            <a:r>
              <a:rPr lang="en-US" baseline="0" dirty="0"/>
              <a:t>G</a:t>
            </a:r>
            <a:r>
              <a:rPr lang="ru-RU" baseline="0" dirty="0"/>
              <a:t>-модуль, который по каналам мобильной связи передает данные ЭКГ на наш сервер.</a:t>
            </a:r>
            <a:br>
              <a:rPr lang="ru-RU" baseline="0" dirty="0"/>
            </a:br>
            <a:r>
              <a:rPr lang="ru-RU" baseline="0" dirty="0"/>
              <a:t>	После того как данные оказались на сервере, врач через </a:t>
            </a:r>
            <a:r>
              <a:rPr lang="en-US" baseline="0" dirty="0"/>
              <a:t>desktop</a:t>
            </a:r>
            <a:r>
              <a:rPr lang="ru-RU" baseline="0" dirty="0"/>
              <a:t>-приложение или через мобильную версию может просматривать ЭКГ своего пациента с максимальной задержкой в 10 минут. </a:t>
            </a:r>
          </a:p>
          <a:p>
            <a:r>
              <a:rPr lang="ru-RU" baseline="0" dirty="0"/>
              <a:t>	Таким образом, весь комплекс состоит из 3 главных частей. 1-ая часть – регистратор, который записывает и отправляет данные. 2-ая  часть – сервер, который принимает и хранит данные. 3-я часть – программное обеспечение, которое установлено у врача для просмотра, анализа и расшифровки ЭКГ пациентов.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78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</a:t>
            </a:r>
            <a:r>
              <a:rPr lang="ru-RU" baseline="0" dirty="0"/>
              <a:t> этом проекте являюсь членом команды разработки </a:t>
            </a:r>
            <a:r>
              <a:rPr lang="ru-RU" baseline="0" dirty="0" err="1"/>
              <a:t>самогО</a:t>
            </a:r>
            <a:r>
              <a:rPr lang="ru-RU" baseline="0" dirty="0"/>
              <a:t> регистратора, который носит пациент, и который передает данные ЭКГ на сервер.</a:t>
            </a:r>
          </a:p>
          <a:p>
            <a:r>
              <a:rPr lang="ru-RU" baseline="0" dirty="0"/>
              <a:t>	Поговорим об алгоритме работы такого регистратора в целом. Какой алгоритм работы устройства, который должен передавать аналоговые данные малой амплитуда на большие расстояния?</a:t>
            </a:r>
          </a:p>
          <a:p>
            <a:r>
              <a:rPr lang="ru-RU" baseline="0" dirty="0"/>
              <a:t>	</a:t>
            </a:r>
          </a:p>
          <a:p>
            <a:r>
              <a:rPr lang="ru-RU" baseline="0" dirty="0"/>
              <a:t>	Все начинается с того, что  электрокардиограмма по специализированному кабелю с 4-мя электродами через разъем поступает внутрь устройства. Там по электрической схеме во входной аналоговой цепи стоит защита от удара дефибриллятора и блок аналоговых фильтров 2-го порядка, который отфильтровывает ВЧ помеху.  Дальше аналоговый сигнал по каждому из каналу попадает на Аналогово-цифровой преобразователь. АЦП в данном устройстве фирмы </a:t>
            </a:r>
            <a:r>
              <a:rPr lang="en-US" baseline="0" dirty="0"/>
              <a:t>Texas</a:t>
            </a:r>
            <a:r>
              <a:rPr lang="ru-RU" baseline="0" dirty="0"/>
              <a:t> </a:t>
            </a:r>
            <a:r>
              <a:rPr lang="en-US" baseline="0" dirty="0"/>
              <a:t>Instruments, ADS1292</a:t>
            </a:r>
            <a:r>
              <a:rPr lang="ru-RU" baseline="0" dirty="0"/>
              <a:t> или</a:t>
            </a:r>
            <a:r>
              <a:rPr lang="en-US" baseline="0" dirty="0"/>
              <a:t> ADS1298</a:t>
            </a:r>
            <a:r>
              <a:rPr lang="ru-RU" baseline="0" dirty="0"/>
              <a:t>. В моей </a:t>
            </a:r>
            <a:r>
              <a:rPr lang="ru-RU" baseline="0" dirty="0" err="1"/>
              <a:t>Расчетно</a:t>
            </a:r>
            <a:r>
              <a:rPr lang="ru-RU" baseline="0" dirty="0"/>
              <a:t> Пояснительной Записке в схемотехнической части описан процесс выбора всех микросхем, которые имеются в данном устройстве. После АЦП данные имеют дискретность 250 или 2000 Гц, в зависимости от режима, и разрешение 24 бита. Частота сбора данных зависит от режима </a:t>
            </a:r>
            <a:r>
              <a:rPr lang="ru-RU" baseline="0" dirty="0" err="1"/>
              <a:t>детекции</a:t>
            </a:r>
            <a:r>
              <a:rPr lang="ru-RU" baseline="0" dirty="0"/>
              <a:t> кардиостимулятора.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47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Итак, мы разобрались, что есть АЦП, который работает с дискретностью 250 точек в секунду. Теперь обсудим, как данные поступают на основной микроконтроллер </a:t>
            </a:r>
            <a:r>
              <a:rPr lang="en-US" baseline="0" dirty="0"/>
              <a:t>STM32F205ret(vet)</a:t>
            </a:r>
            <a:r>
              <a:rPr lang="ru-RU" baseline="0" dirty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В момент, когда у АЦП данные готовы после преобразования, микросхема взводит ножку </a:t>
            </a:r>
            <a:r>
              <a:rPr lang="en-US" baseline="0" dirty="0"/>
              <a:t>DATA_READY. </a:t>
            </a:r>
            <a:r>
              <a:rPr lang="ru-RU" baseline="0" dirty="0"/>
              <a:t>Для микроконтроллера это внешнее прерывание, которые он обрабатывает тем, что включает тактирование шины </a:t>
            </a:r>
            <a:r>
              <a:rPr lang="en-US" baseline="0" dirty="0"/>
              <a:t>SPI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и на линии </a:t>
            </a:r>
            <a:r>
              <a:rPr lang="en-US" baseline="0" dirty="0"/>
              <a:t>Master Input </a:t>
            </a:r>
            <a:r>
              <a:rPr lang="ru-RU" baseline="0" dirty="0"/>
              <a:t>ждет данные от АЦП. АЦП в своей посылке высылает регистр статуса, где хранится информация о наложении электродов и высылает поканальные значения после преобразования.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</a:t>
            </a:r>
            <a:r>
              <a:rPr lang="ru-RU" baseline="0" dirty="0"/>
              <a:t>Таким образом, 250 раз в секунду с разрешением 24 бита в посылке </a:t>
            </a:r>
            <a:r>
              <a:rPr lang="en-US" baseline="0" dirty="0"/>
              <a:t>SPI </a:t>
            </a:r>
            <a:r>
              <a:rPr lang="ru-RU" baseline="0" dirty="0"/>
              <a:t>данные по каждому каналу приходят на микроконтроллер. Алгоритм файловой системы хранения данных устроен так, что каждая точка записывается во временный буфер хранения данных. И микроконтроллер, во время обработчика внешнего прерывания от АЦП, записывает данные ЭКГ в этот буфер. Каждые 3 секунды приходит другое прерывание, от таймера. Обработчик прерывания этого таймера берет буфер с данными ЭКГ и записывает их на </a:t>
            </a:r>
            <a:r>
              <a:rPr lang="en-US" baseline="0" dirty="0"/>
              <a:t>flash-</a:t>
            </a:r>
            <a:r>
              <a:rPr lang="ru-RU" baseline="0" dirty="0"/>
              <a:t>карту.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Остановимся на этом моменте подробнее.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09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 момент, когда у нас в</a:t>
            </a:r>
            <a:r>
              <a:rPr lang="ru-RU" baseline="0" dirty="0"/>
              <a:t> буфере есть кусок </a:t>
            </a:r>
            <a:r>
              <a:rPr lang="ru-RU" dirty="0"/>
              <a:t>записи</a:t>
            </a:r>
            <a:r>
              <a:rPr lang="ru-RU" baseline="0" dirty="0"/>
              <a:t> размером 3с он записан в абсолютных значениях формата </a:t>
            </a:r>
            <a:r>
              <a:rPr lang="en-US" baseline="0" dirty="0"/>
              <a:t>uint32_t. </a:t>
            </a:r>
            <a:r>
              <a:rPr lang="ru-RU" baseline="0" dirty="0"/>
              <a:t>Т.е. 4-х байтное число, которое пришло с АЦП. Старший байт там всегда равен нулям, т.к. разрядность АЦП 24 бита. А дальше мы упаковываем эти данные в пакет, для хранения в файловой системе устройства и последующей отправки на сервер. Во время упаковки происходит следующее. Так называемая, разностно-дифференциальная архивация аналоговых данных. Первое число в 3-х секундном куске округляется до 2-х байтного формата. А остальные числа высчитываются как разность с предыдущим. Так как мы знаем форму сигнала, и знаем, что частота изменения маленькая, и в сигнале нет высокочастотных перепадов, мы каждую разницу можем вписывать в размер 1 байта. Так мы получаем сжатие исходных данных почти в 3 раза, без потери в достоверности исходного сигнала.</a:t>
            </a:r>
          </a:p>
          <a:p>
            <a:r>
              <a:rPr lang="ru-RU" baseline="0" dirty="0"/>
              <a:t>	Каждый кусок 3-х секундной записи является пакетом – и имеет соответствующий номер в протоколе передачи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17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	Дальше происходит самое интересное. Как организовать файловую систему внутри прибора?</a:t>
            </a:r>
          </a:p>
          <a:p>
            <a:r>
              <a:rPr lang="ru-RU" baseline="0" dirty="0"/>
              <a:t>	Для работы с внешней </a:t>
            </a:r>
            <a:r>
              <a:rPr lang="en-US" baseline="0" dirty="0"/>
              <a:t>flash </a:t>
            </a:r>
            <a:r>
              <a:rPr lang="ru-RU" baseline="0" dirty="0"/>
              <a:t>картой в программном обеспечении есть библиотека </a:t>
            </a:r>
            <a:r>
              <a:rPr lang="en-US" baseline="0" dirty="0"/>
              <a:t>FATFS, </a:t>
            </a:r>
            <a:r>
              <a:rPr lang="ru-RU" baseline="0" dirty="0"/>
              <a:t>которая позволяет удобно работать с </a:t>
            </a:r>
            <a:r>
              <a:rPr lang="en-US" baseline="0" dirty="0"/>
              <a:t>flash </a:t>
            </a:r>
            <a:r>
              <a:rPr lang="ru-RU" baseline="0" dirty="0"/>
              <a:t>картами. </a:t>
            </a:r>
          </a:p>
          <a:p>
            <a:r>
              <a:rPr lang="ru-RU" baseline="0" dirty="0"/>
              <a:t>	Пакеты группируются в фреймы. Каждый фрейм – это 20 пакетов. Т.е. 1 минута реальной записи ЭКГ. Каждый такой фрейм записывается в свой отдельный файл на </a:t>
            </a:r>
            <a:r>
              <a:rPr lang="en-US" baseline="0" dirty="0"/>
              <a:t>flash </a:t>
            </a:r>
            <a:r>
              <a:rPr lang="ru-RU" baseline="0" dirty="0"/>
              <a:t>карте и имеет номер первого входящего в него пакета. Таким образом, мы имеем следующую структуру хранения данных: каждая директория в каталоге – это час записи. Каждая директория хранит 60 фреймов, т.е. 60 файлов, каждый из которых, является набором 20-ти пакетов протокола передачи данных. Т.е. данные для передачи, в соответствии с корпоративным протоколом, формируются в момент записи на </a:t>
            </a:r>
            <a:r>
              <a:rPr lang="en-US" baseline="0" dirty="0"/>
              <a:t>flash </a:t>
            </a:r>
            <a:r>
              <a:rPr lang="ru-RU" baseline="0" dirty="0"/>
              <a:t>карту.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17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Проговорим технический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еще раз.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Аналоговые данные через кабель и входные аналоговые цепи поступает на АЦП. После преобразования по шине </a:t>
            </a:r>
            <a:r>
              <a:rPr lang="en-US" baseline="0" dirty="0"/>
              <a:t>SPI </a:t>
            </a:r>
            <a:r>
              <a:rPr lang="ru-RU" baseline="0" dirty="0"/>
              <a:t>данные приходят на микроконтроллер. В микроконтроллере происходит сбор, представление в нужном формате и хранение данных. Таким образом, записанная ЭКГ пациента копится на флэш карте. </a:t>
            </a:r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	Хочу здесь заакцентировать внимание на том, что вся работа с</a:t>
            </a:r>
            <a:r>
              <a:rPr lang="ru-RU" baseline="0" dirty="0"/>
              <a:t> аналоговыми данными происходит в обработчиках прерываний. В основном цикле программы реализован алгоритм передачи данных на интернет сервер. О котором мы сейчас и поговорим.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30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42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25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03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81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5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0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24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5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4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48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18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D365-0DE8-42C8-8052-728C07EFD32C}" type="datetimeFigureOut">
              <a:rPr lang="ru-RU" smtClean="0"/>
              <a:pPr/>
              <a:t>03.06.2020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1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39390"/>
            <a:ext cx="12192000" cy="5979219"/>
          </a:xfrm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тему: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СИСТЕМА УПРАВЛЕНИЯ ПРИБОРОМ РЕГИСТРАЦИИ ЖИЗНЕННО ВАЖНЫХ ПОКАЗАТЕЛЕЙ ЧЕЛОВЕКА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группы ИУ1-122 Новиков С.С.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Жигулевцев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Ю.Н.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Москва 2020 г.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6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"/>
    </mc:Choice>
    <mc:Fallback xmlns="">
      <p:transition spd="slow" advTm="1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10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Итоги: проделанная автором работа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3239" y="537404"/>
            <a:ext cx="1099185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Arial" pitchFamily="34" charset="0"/>
                <a:cs typeface="Arial" pitchFamily="34" charset="0"/>
              </a:rPr>
              <a:t>Разработан прототип устройства на основе современных решений:</a:t>
            </a:r>
          </a:p>
          <a:p>
            <a:pPr algn="just"/>
            <a:endParaRPr lang="ru-RU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b="1" dirty="0">
                <a:latin typeface="Arial" pitchFamily="34" charset="0"/>
                <a:cs typeface="Arial" pitchFamily="34" charset="0"/>
              </a:rPr>
              <a:t>Разработано встроенное программное обеспечение на языке программирования Си, удовлетворяющее требованиям комплекса «АСТРОКАРД® - VIVO»:</a:t>
            </a:r>
          </a:p>
          <a:p>
            <a:pPr algn="just">
              <a:buFont typeface="Wingdings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 Реализованы задачи приема и обработки данных средствами ОСРВ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FreeRTOS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 Реализованы взаимодействие и обмен данными между задачами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 Реализован протокол передачи данных между устройством и медицинским компьютером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 Реализована простейшая система тревог</a:t>
            </a:r>
          </a:p>
          <a:p>
            <a:pPr algn="just">
              <a:buFont typeface="Wingdings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b="1" dirty="0">
                <a:latin typeface="Arial" pitchFamily="34" charset="0"/>
                <a:cs typeface="Arial" pitchFamily="34" charset="0"/>
              </a:rPr>
              <a:t>Реализованы схемотехнические решения направленные на улучшение работы комплекса «АСТРОКАРД® - VIVO»:</a:t>
            </a:r>
          </a:p>
          <a:p>
            <a:pPr algn="just"/>
            <a:endParaRPr lang="ru-RU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 Осуществлена замена микроконтроллера </a:t>
            </a:r>
            <a:r>
              <a:rPr lang="en-US" dirty="0">
                <a:latin typeface="Arial" pitchFamily="34" charset="0"/>
                <a:cs typeface="Arial" pitchFamily="34" charset="0"/>
              </a:rPr>
              <a:t>STM</a:t>
            </a:r>
            <a:r>
              <a:rPr lang="ru-RU" dirty="0">
                <a:latin typeface="Arial" pitchFamily="34" charset="0"/>
                <a:cs typeface="Arial" pitchFamily="34" charset="0"/>
              </a:rPr>
              <a:t>32</a:t>
            </a:r>
            <a:r>
              <a:rPr lang="en-US" dirty="0">
                <a:latin typeface="Arial" pitchFamily="34" charset="0"/>
                <a:cs typeface="Arial" pitchFamily="34" charset="0"/>
              </a:rPr>
              <a:t>F</a:t>
            </a:r>
            <a:r>
              <a:rPr lang="ru-RU" dirty="0">
                <a:latin typeface="Arial" pitchFamily="34" charset="0"/>
                <a:cs typeface="Arial" pitchFamily="34" charset="0"/>
              </a:rPr>
              <a:t>205</a:t>
            </a:r>
            <a:r>
              <a:rPr lang="en-US" dirty="0">
                <a:latin typeface="Arial" pitchFamily="34" charset="0"/>
                <a:cs typeface="Arial" pitchFamily="34" charset="0"/>
              </a:rPr>
              <a:t>RET </a:t>
            </a:r>
            <a:r>
              <a:rPr lang="ru-RU" dirty="0">
                <a:latin typeface="Arial" pitchFamily="34" charset="0"/>
                <a:cs typeface="Arial" pitchFamily="34" charset="0"/>
              </a:rPr>
              <a:t>на </a:t>
            </a:r>
            <a:r>
              <a:rPr lang="en-US" dirty="0">
                <a:latin typeface="Arial" pitchFamily="34" charset="0"/>
                <a:cs typeface="Arial" pitchFamily="34" charset="0"/>
              </a:rPr>
              <a:t>STM</a:t>
            </a:r>
            <a:r>
              <a:rPr lang="ru-RU" dirty="0">
                <a:latin typeface="Arial" pitchFamily="34" charset="0"/>
                <a:cs typeface="Arial" pitchFamily="34" charset="0"/>
              </a:rPr>
              <a:t>32</a:t>
            </a:r>
            <a:r>
              <a:rPr lang="en-US" dirty="0">
                <a:latin typeface="Arial" pitchFamily="34" charset="0"/>
                <a:cs typeface="Arial" pitchFamily="34" charset="0"/>
              </a:rPr>
              <a:t>F</a:t>
            </a:r>
            <a:r>
              <a:rPr lang="ru-RU" dirty="0">
                <a:latin typeface="Arial" pitchFamily="34" charset="0"/>
                <a:cs typeface="Arial" pitchFamily="34" charset="0"/>
              </a:rPr>
              <a:t>413</a:t>
            </a:r>
            <a:r>
              <a:rPr lang="en-US" dirty="0">
                <a:latin typeface="Arial" pitchFamily="34" charset="0"/>
                <a:cs typeface="Arial" pitchFamily="34" charset="0"/>
              </a:rPr>
              <a:t>VGT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 Спроектирован резервный канал измерения давления на базе микроконтроллера </a:t>
            </a:r>
            <a:r>
              <a:rPr lang="en-US" dirty="0">
                <a:latin typeface="Arial" pitchFamily="34" charset="0"/>
                <a:cs typeface="Arial" pitchFamily="34" charset="0"/>
              </a:rPr>
              <a:t>STM</a:t>
            </a:r>
            <a:r>
              <a:rPr lang="ru-RU" dirty="0">
                <a:latin typeface="Arial" pitchFamily="34" charset="0"/>
                <a:cs typeface="Arial" pitchFamily="34" charset="0"/>
              </a:rPr>
              <a:t>32</a:t>
            </a:r>
            <a:r>
              <a:rPr lang="en-US" dirty="0">
                <a:latin typeface="Arial" pitchFamily="34" charset="0"/>
                <a:cs typeface="Arial" pitchFamily="34" charset="0"/>
              </a:rPr>
              <a:t>L</a:t>
            </a:r>
            <a:r>
              <a:rPr lang="ru-RU" dirty="0">
                <a:latin typeface="Arial" pitchFamily="34" charset="0"/>
                <a:cs typeface="Arial" pitchFamily="34" charset="0"/>
              </a:rPr>
              <a:t>412</a:t>
            </a:r>
            <a:r>
              <a:rPr lang="en-US" dirty="0">
                <a:latin typeface="Arial" pitchFamily="34" charset="0"/>
                <a:cs typeface="Arial" pitchFamily="34" charset="0"/>
              </a:rPr>
              <a:t>KBU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 В схему регистрации фотоплетизмограммы добавлены индуктивные фильтры подавления электромагнитных помех BLM18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 Реализовано взаимодействие между микросхемами </a:t>
            </a:r>
            <a:r>
              <a:rPr lang="en-US" dirty="0">
                <a:latin typeface="Arial" pitchFamily="34" charset="0"/>
                <a:cs typeface="Arial" pitchFamily="34" charset="0"/>
              </a:rPr>
              <a:t>ADS</a:t>
            </a:r>
            <a:r>
              <a:rPr lang="ru-RU" dirty="0">
                <a:latin typeface="Arial" pitchFamily="34" charset="0"/>
                <a:cs typeface="Arial" pitchFamily="34" charset="0"/>
              </a:rPr>
              <a:t>1298 и </a:t>
            </a:r>
            <a:r>
              <a:rPr lang="en-US" dirty="0">
                <a:latin typeface="Arial" pitchFamily="34" charset="0"/>
                <a:cs typeface="Arial" pitchFamily="34" charset="0"/>
              </a:rPr>
              <a:t>ADS</a:t>
            </a:r>
            <a:r>
              <a:rPr lang="ru-RU" dirty="0">
                <a:latin typeface="Arial" pitchFamily="34" charset="0"/>
                <a:cs typeface="Arial" pitchFamily="34" charset="0"/>
              </a:rPr>
              <a:t>1292 средствами одного интерфейса </a:t>
            </a:r>
            <a:r>
              <a:rPr lang="en-US" dirty="0">
                <a:latin typeface="Arial" pitchFamily="34" charset="0"/>
                <a:cs typeface="Arial" pitchFamily="34" charset="0"/>
              </a:rPr>
              <a:t>SPI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 Добавлены элементы звуковой и световой тревожной сигнализации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 Произведена компоновка электронных компонентов и выполнена трассировка платы</a:t>
            </a:r>
          </a:p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4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11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Итоги: вывод регистрируемых параметров на экран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A8822E-A284-4BD7-BEF1-C0744534F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2" y="739097"/>
            <a:ext cx="9725636" cy="547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12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Итоги: фото прототипа разработанной платы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535F6A-48DF-4A0A-B08C-5184FA4964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23906" y="-37497"/>
            <a:ext cx="5354798" cy="713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13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Итоги: дальнейшие перспективы развития проекта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71475" y="1581150"/>
            <a:ext cx="115538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Использование беспроводных методов передачи данных для отправки в систему облачного хранения данных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Astrocard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Global Monitoring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/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Расширение возможностей единого многопараметрического измерительного модуля за счет добавления новых типов измеряемых параметров. </a:t>
            </a:r>
          </a:p>
          <a:p>
            <a:pPr lvl="0" algn="just"/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Возможность измерения артериального давления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инвазивным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методом для повышения   точности мониторинга геодинамики.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68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01498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b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 уважением, студент группы ИУ1-122, </a:t>
            </a:r>
          </a:p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Новиков Сергей Сергеевич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6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22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0" y="1169550"/>
            <a:ext cx="11664950" cy="498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Цель выпускной квалификационной работы: 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систему управления устройством регистрации жизненно важных показателей человека, входящего в состав комплекса для проведения прикроватного мониторирования автоматизированного «АСТРОКАРД® - VIVO». 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встроенное программное обеспечение на языке программирования Си, удовлетворяющее требованиям комплекса «АСТРОКАРД® - VIVO».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схемотехнические решения направленные на улучшение работы комплекса «АСТРОКАРД® - VIVO».</a:t>
            </a:r>
          </a:p>
          <a:p>
            <a:pPr marL="0" indent="0"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2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84775"/>
            <a:ext cx="10971893" cy="294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7224" y="0"/>
            <a:ext cx="3409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764" y="6491887"/>
            <a:ext cx="470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0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6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2"/>
    </mc:Choice>
    <mc:Fallback xmlns="">
      <p:transition spd="slow" advTm="18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3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43429" y="609126"/>
            <a:ext cx="11000921" cy="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130628"/>
            <a:ext cx="11302138" cy="13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Смертность от болезней системы кровообращения в России</a:t>
            </a:r>
            <a:endParaRPr lang="ru-RU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A3E4B1C-36E0-43A0-B106-DE2ED6BEB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4" y="1076307"/>
            <a:ext cx="6606795" cy="47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8437EA-C085-4559-AF00-B7EBAFE8CA03}"/>
              </a:ext>
            </a:extLst>
          </p:cNvPr>
          <p:cNvSpPr txBox="1"/>
          <p:nvPr/>
        </p:nvSpPr>
        <p:spPr>
          <a:xfrm>
            <a:off x="6787559" y="1320603"/>
            <a:ext cx="51413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БСК – болезни системы кровообращения,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НО – новообразования,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ВП – внешние причины,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БОП – болезни органов пищеварения,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БОД – болезни органов дыхания,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ИПЗ – некоторые инфекционные и паразитарные болезни,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ПП – прочие причины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5CFC2-E1BE-4735-AFFF-8F2E1EECC649}"/>
              </a:ext>
            </a:extLst>
          </p:cNvPr>
          <p:cNvSpPr txBox="1"/>
          <p:nvPr/>
        </p:nvSpPr>
        <p:spPr>
          <a:xfrm>
            <a:off x="444931" y="5718803"/>
            <a:ext cx="713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 По данным Всемирной организации здравоохранения </a:t>
            </a:r>
          </a:p>
        </p:txBody>
      </p:sp>
    </p:spTree>
    <p:extLst>
      <p:ext uri="{BB962C8B-B14F-4D97-AF65-F5344CB8AC3E}">
        <p14:creationId xmlns:p14="http://schemas.microsoft.com/office/powerpoint/2010/main" val="63190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4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43429" y="609126"/>
            <a:ext cx="11000921" cy="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3428" y="-130628"/>
            <a:ext cx="10985499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Основные сердечно-сосудистые заболевания</a:t>
            </a:r>
            <a:endParaRPr lang="ru-RU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FBF118A8-1316-4EBB-99E7-01457161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166" y="1771650"/>
            <a:ext cx="6709620" cy="2990850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Острый инфаркт миокарда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Ишемическая болезнь сердца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Нарушения ритма сердца и проводимости</a:t>
            </a:r>
          </a:p>
        </p:txBody>
      </p:sp>
      <p:pic>
        <p:nvPicPr>
          <p:cNvPr id="2052" name="Picture 4" descr="Найден способ защитить сердце от опасных последствий инфаркта ...">
            <a:extLst>
              <a:ext uri="{FF2B5EF4-FFF2-40B4-BE49-F238E27FC236}">
                <a16:creationId xmlns:a16="http://schemas.microsoft.com/office/drawing/2014/main" id="{DC7C1508-E7BE-4ABD-AE12-558A5F728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01" y="1981277"/>
            <a:ext cx="3892841" cy="260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6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5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2457" y="-129556"/>
            <a:ext cx="10971892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Комплекс «АСТРОКАРД® - VIVO»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5057CFA-2E6E-4433-9057-DAA943E877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22" y="753784"/>
            <a:ext cx="7963726" cy="54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8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0" y="635452"/>
            <a:ext cx="11664950" cy="5738231"/>
          </a:xfrm>
        </p:spPr>
        <p:txBody>
          <a:bodyPr>
            <a:normAutofit/>
          </a:bodyPr>
          <a:lstStyle/>
          <a:p>
            <a:pPr marL="514350" indent="-514350" algn="just">
              <a:buAutoNum type="arabicParenR"/>
            </a:pP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arenR"/>
            </a:pP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6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943429" y="614219"/>
            <a:ext cx="11000921" cy="2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3429" y="-133350"/>
            <a:ext cx="11000921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Прикроватный монитор пациента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05BCD6-BA73-4C86-80AA-60998B1E6F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43" y="983441"/>
            <a:ext cx="8600114" cy="498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7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50186"/>
            <a:ext cx="1173078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Единый многопараметрический измерительный модуль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erg.000\Desktop\ВКР\Graduation-Qualification-Work\Модуль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204913"/>
            <a:ext cx="8477250" cy="4200525"/>
          </a:xfrm>
          <a:prstGeom prst="rect">
            <a:avLst/>
          </a:prstGeom>
          <a:noFill/>
        </p:spPr>
      </p:pic>
      <p:pic>
        <p:nvPicPr>
          <p:cNvPr id="1033" name="Picture 9" descr="C:\Users\Serg.000\Desktop\ВКР\Graduation-Qualification-Work\ЭКГ+ФПГ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50" y="1038224"/>
            <a:ext cx="2882901" cy="2238376"/>
          </a:xfrm>
          <a:prstGeom prst="rect">
            <a:avLst/>
          </a:prstGeom>
          <a:noFill/>
        </p:spPr>
      </p:pic>
      <p:pic>
        <p:nvPicPr>
          <p:cNvPr id="1034" name="Picture 10" descr="C:\Users\Serg.000\Desktop\ВКР\Graduation-Qualification-Work\Кривая дыхания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352799"/>
            <a:ext cx="3130824" cy="9810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90525" y="1028700"/>
            <a:ext cx="26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Электрокардиограмма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50" y="2009775"/>
            <a:ext cx="250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latin typeface="Arial" pitchFamily="34" charset="0"/>
                <a:cs typeface="Arial" pitchFamily="34" charset="0"/>
              </a:rPr>
              <a:t>Фотоплетизмограмма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675" y="3048000"/>
            <a:ext cx="237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latin typeface="Arial" pitchFamily="34" charset="0"/>
                <a:cs typeface="Arial" pitchFamily="34" charset="0"/>
              </a:rPr>
              <a:t>Реоплетизмограмма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5" name="Picture 11" descr="C:\Users\Serg.000\Desktop\ВКР\Graduation-Qualification-Work\Кривая давления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343400"/>
            <a:ext cx="3028950" cy="1320311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0" y="4171950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Кривая артериального давления</a:t>
            </a:r>
          </a:p>
        </p:txBody>
      </p:sp>
    </p:spTree>
    <p:extLst>
      <p:ext uri="{BB962C8B-B14F-4D97-AF65-F5344CB8AC3E}">
        <p14:creationId xmlns:p14="http://schemas.microsoft.com/office/powerpoint/2010/main" val="90424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50186"/>
            <a:ext cx="117307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Блок схема алгоритма работы встроенного ПО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Picture 1" descr="C:\Users\Serg.000\Desktop\ВКР\Graduation-Qualification-Work\Алгоритм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1" y="985157"/>
            <a:ext cx="12035296" cy="4786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495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9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8074" y="-155778"/>
            <a:ext cx="11232149" cy="69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Особенности реализации встроенного ПО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57249" y="1828797"/>
            <a:ext cx="99345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Использование операционной системы реального времени для                   встроенных систем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FreeRTOS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Реализация простейшей системы тревог</a:t>
            </a:r>
          </a:p>
          <a:p>
            <a:pPr>
              <a:buFont typeface="Arial" pitchFamily="34" charset="0"/>
              <a:buChar char="•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Использование сторожевого таймера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8906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3418</Words>
  <Application>Microsoft Office PowerPoint</Application>
  <PresentationFormat>Широкоэкранный</PresentationFormat>
  <Paragraphs>173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Уланов</dc:creator>
  <cp:lastModifiedBy>Sergey</cp:lastModifiedBy>
  <cp:revision>100</cp:revision>
  <dcterms:created xsi:type="dcterms:W3CDTF">2018-11-27T13:21:23Z</dcterms:created>
  <dcterms:modified xsi:type="dcterms:W3CDTF">2020-06-03T14:08:15Z</dcterms:modified>
</cp:coreProperties>
</file>