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445" r:id="rId2"/>
    <p:sldId id="448" r:id="rId3"/>
    <p:sldId id="440" r:id="rId4"/>
    <p:sldId id="380" r:id="rId5"/>
    <p:sldId id="418" r:id="rId6"/>
    <p:sldId id="441" r:id="rId7"/>
    <p:sldId id="443" r:id="rId8"/>
    <p:sldId id="442" r:id="rId9"/>
    <p:sldId id="446" r:id="rId10"/>
    <p:sldId id="447" r:id="rId11"/>
    <p:sldId id="449" r:id="rId12"/>
  </p:sldIdLst>
  <p:sldSz cx="12192000" cy="6858000"/>
  <p:notesSz cx="6858000" cy="9144000"/>
  <p:embeddedFontLst>
    <p:embeddedFont>
      <p:font typeface="Bahnschrift" panose="020B0502040204020203" pitchFamily="34" charset="0"/>
      <p:regular r:id="rId14"/>
      <p:bold r:id="rId15"/>
    </p:embeddedFont>
    <p:embeddedFont>
      <p:font typeface="Bahnschrift Light" panose="020B0502040204020203" pitchFamily="34" charset="0"/>
      <p:regular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Century Gothic" panose="020B050202020202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Segoe UI Light" panose="020B0502040204020203"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9548"/>
    <a:srgbClr val="469483"/>
    <a:srgbClr val="2A3346"/>
    <a:srgbClr val="221F26"/>
    <a:srgbClr val="455473"/>
    <a:srgbClr val="F6873C"/>
    <a:srgbClr val="F2C84B"/>
    <a:srgbClr val="D9A0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3979" autoAdjust="0"/>
  </p:normalViewPr>
  <p:slideViewPr>
    <p:cSldViewPr snapToGrid="0" showGuides="1">
      <p:cViewPr varScale="1">
        <p:scale>
          <a:sx n="60" d="100"/>
          <a:sy n="60" d="100"/>
        </p:scale>
        <p:origin x="1032" y="48"/>
      </p:cViewPr>
      <p:guideLst>
        <p:guide orient="horz" pos="72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C6F7D-77CB-4B31-8BE7-3A3DDEA92D7B}" type="datetimeFigureOut">
              <a:rPr lang="en-ID" smtClean="0"/>
              <a:t>03/10/2023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44998-5D98-4B1F-BA1C-404BAA1DE96F}" type="slidenum">
              <a:rPr lang="en-ID" smtClean="0"/>
              <a:t>‹#›</a:t>
            </a:fld>
            <a:endParaRPr lang="en-ID"/>
          </a:p>
        </p:txBody>
      </p:sp>
    </p:spTree>
    <p:extLst>
      <p:ext uri="{BB962C8B-B14F-4D97-AF65-F5344CB8AC3E}">
        <p14:creationId xmlns:p14="http://schemas.microsoft.com/office/powerpoint/2010/main" val="412207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6" name="Rectangle: Top Corners Rounded 25">
            <a:extLst>
              <a:ext uri="{FF2B5EF4-FFF2-40B4-BE49-F238E27FC236}">
                <a16:creationId xmlns:a16="http://schemas.microsoft.com/office/drawing/2014/main" id="{3FB22305-BFC7-447D-A225-BC5CD7A2188F}"/>
              </a:ext>
            </a:extLst>
          </p:cNvPr>
          <p:cNvSpPr/>
          <p:nvPr userDrawn="1"/>
        </p:nvSpPr>
        <p:spPr>
          <a:xfrm>
            <a:off x="11252200" y="6254269"/>
            <a:ext cx="406400" cy="603731"/>
          </a:xfrm>
          <a:prstGeom prst="round2SameRect">
            <a:avLst>
              <a:gd name="adj1" fmla="val 50000"/>
              <a:gd name="adj2" fmla="val 0"/>
            </a:avLst>
          </a:prstGeom>
          <a:gradFill flip="none" rotWithShape="1">
            <a:gsLst>
              <a:gs pos="0">
                <a:srgbClr val="F2C84B"/>
              </a:gs>
              <a:gs pos="100000">
                <a:srgbClr val="D49548"/>
              </a:gs>
            </a:gsLst>
            <a:lin ang="27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D"/>
          </a:p>
        </p:txBody>
      </p:sp>
      <p:sp>
        <p:nvSpPr>
          <p:cNvPr id="2" name="Title 1">
            <a:extLst>
              <a:ext uri="{FF2B5EF4-FFF2-40B4-BE49-F238E27FC236}">
                <a16:creationId xmlns:a16="http://schemas.microsoft.com/office/drawing/2014/main" id="{AD9FEA91-0C48-4F86-9F42-8010D8270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A9F18BE-34DC-4DAA-804C-52A8D32B8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7" name="TextBox 6">
            <a:extLst>
              <a:ext uri="{FF2B5EF4-FFF2-40B4-BE49-F238E27FC236}">
                <a16:creationId xmlns:a16="http://schemas.microsoft.com/office/drawing/2014/main" id="{55327345-2084-49DC-AE59-8E6E0650F096}"/>
              </a:ext>
            </a:extLst>
          </p:cNvPr>
          <p:cNvSpPr txBox="1"/>
          <p:nvPr userDrawn="1"/>
        </p:nvSpPr>
        <p:spPr>
          <a:xfrm>
            <a:off x="533400" y="6438640"/>
            <a:ext cx="1333500" cy="184666"/>
          </a:xfrm>
          <a:prstGeom prst="rect">
            <a:avLst/>
          </a:prstGeom>
          <a:noFill/>
        </p:spPr>
        <p:txBody>
          <a:bodyPr wrap="square" lIns="0" tIns="0" rIns="0" bIns="0" rtlCol="0" anchor="ctr">
            <a:spAutoFit/>
          </a:bodyPr>
          <a:lstStyle/>
          <a:p>
            <a:pPr algn="l"/>
            <a:r>
              <a:rPr lang="en-US" sz="1200" dirty="0">
                <a:solidFill>
                  <a:srgbClr val="B5C0CF"/>
                </a:solidFill>
                <a:latin typeface="Segoe UI Light" panose="020B0502040204020203" pitchFamily="34" charset="0"/>
                <a:cs typeface="Segoe UI Light" panose="020B0502040204020203" pitchFamily="34" charset="0"/>
              </a:rPr>
              <a:t>Gear Presentation</a:t>
            </a:r>
          </a:p>
        </p:txBody>
      </p:sp>
      <p:cxnSp>
        <p:nvCxnSpPr>
          <p:cNvPr id="8" name="Straight Connector 7">
            <a:extLst>
              <a:ext uri="{FF2B5EF4-FFF2-40B4-BE49-F238E27FC236}">
                <a16:creationId xmlns:a16="http://schemas.microsoft.com/office/drawing/2014/main" id="{0CC40F66-CF72-4272-90CD-69AE85BA2467}"/>
              </a:ext>
            </a:extLst>
          </p:cNvPr>
          <p:cNvCxnSpPr>
            <a:cxnSpLocks/>
          </p:cNvCxnSpPr>
          <p:nvPr userDrawn="1"/>
        </p:nvCxnSpPr>
        <p:spPr>
          <a:xfrm flipH="1">
            <a:off x="1866900" y="6543676"/>
            <a:ext cx="8428119" cy="0"/>
          </a:xfrm>
          <a:prstGeom prst="line">
            <a:avLst/>
          </a:prstGeom>
          <a:ln>
            <a:solidFill>
              <a:srgbClr val="455473"/>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D688922-1A96-482A-B2B4-F31867770B0F}"/>
              </a:ext>
            </a:extLst>
          </p:cNvPr>
          <p:cNvSpPr txBox="1"/>
          <p:nvPr userDrawn="1"/>
        </p:nvSpPr>
        <p:spPr>
          <a:xfrm>
            <a:off x="11252200" y="6438640"/>
            <a:ext cx="406400" cy="184666"/>
          </a:xfrm>
          <a:prstGeom prst="rect">
            <a:avLst/>
          </a:prstGeom>
          <a:noFill/>
        </p:spPr>
        <p:txBody>
          <a:bodyPr wrap="square" lIns="0" tIns="0" rIns="0" bIns="0" rtlCol="0" anchor="ctr">
            <a:spAutoFit/>
          </a:bodyPr>
          <a:lstStyle/>
          <a:p>
            <a:pPr algn="ctr"/>
            <a:r>
              <a:rPr lang="en-US" sz="1200" b="1" dirty="0">
                <a:solidFill>
                  <a:srgbClr val="44546A"/>
                </a:solidFill>
                <a:latin typeface="Segoe UI" panose="020B0502040204020203" pitchFamily="34" charset="0"/>
                <a:cs typeface="Segoe UI" panose="020B0502040204020203" pitchFamily="34" charset="0"/>
              </a:rPr>
              <a:t>0</a:t>
            </a:r>
            <a:fld id="{40876BFF-1584-4FA6-A406-00684317F9C8}" type="slidenum">
              <a:rPr lang="en-US" sz="1200" b="1" smtClean="0">
                <a:solidFill>
                  <a:srgbClr val="44546A"/>
                </a:solidFill>
                <a:latin typeface="Segoe UI" panose="020B0502040204020203" pitchFamily="34" charset="0"/>
                <a:cs typeface="Segoe UI" panose="020B0502040204020203" pitchFamily="34" charset="0"/>
              </a:rPr>
              <a:t>‹#›</a:t>
            </a:fld>
            <a:endParaRPr lang="en-US" sz="1200" b="1" dirty="0">
              <a:solidFill>
                <a:srgbClr val="44546A"/>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83CFB6F4-9136-4312-B4AF-CD2A095BE96A}"/>
              </a:ext>
            </a:extLst>
          </p:cNvPr>
          <p:cNvSpPr txBox="1"/>
          <p:nvPr userDrawn="1"/>
        </p:nvSpPr>
        <p:spPr>
          <a:xfrm>
            <a:off x="10325100" y="6454029"/>
            <a:ext cx="618962" cy="153888"/>
          </a:xfrm>
          <a:prstGeom prst="rect">
            <a:avLst/>
          </a:prstGeom>
          <a:noFill/>
        </p:spPr>
        <p:txBody>
          <a:bodyPr wrap="square" lIns="0" tIns="0" rIns="0" bIns="0" rtlCol="0" anchor="ctr">
            <a:spAutoFit/>
          </a:bodyPr>
          <a:lstStyle/>
          <a:p>
            <a:pPr algn="r"/>
            <a:r>
              <a:rPr lang="en-US" sz="1000" b="1" dirty="0">
                <a:solidFill>
                  <a:schemeClr val="tx2">
                    <a:lumMod val="20000"/>
                    <a:lumOff val="80000"/>
                  </a:schemeClr>
                </a:solidFill>
                <a:latin typeface="Segoe UI" panose="020B0502040204020203" pitchFamily="34" charset="0"/>
                <a:cs typeface="Segoe UI" panose="020B0502040204020203" pitchFamily="34" charset="0"/>
              </a:rPr>
              <a:t>P A G E</a:t>
            </a:r>
          </a:p>
        </p:txBody>
      </p:sp>
    </p:spTree>
    <p:extLst>
      <p:ext uri="{BB962C8B-B14F-4D97-AF65-F5344CB8AC3E}">
        <p14:creationId xmlns:p14="http://schemas.microsoft.com/office/powerpoint/2010/main" val="2455390085"/>
      </p:ext>
    </p:extLst>
  </p:cSld>
  <p:clrMapOvr>
    <a:masterClrMapping/>
  </p:clrMapOvr>
  <p:extLst>
    <p:ext uri="{DCECCB84-F9BA-43D5-87BE-67443E8EF086}">
      <p15:sldGuideLst xmlns:p15="http://schemas.microsoft.com/office/powerpoint/2012/main">
        <p15:guide id="1" orient="horz" pos="39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87D2-64FA-4D88-86B7-4613F5A91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43771AD-98B8-4378-81DD-16EC71D01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CB4A3FC-5C57-4F50-8B11-7FB1BEFC3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E5606-5D24-49F3-8E05-C7561F823F03}"/>
              </a:ext>
            </a:extLst>
          </p:cNvPr>
          <p:cNvSpPr>
            <a:spLocks noGrp="1"/>
          </p:cNvSpPr>
          <p:nvPr>
            <p:ph type="dt" sz="half" idx="10"/>
          </p:nvPr>
        </p:nvSpPr>
        <p:spPr>
          <a:xfrm>
            <a:off x="838200" y="6356350"/>
            <a:ext cx="2743200" cy="365125"/>
          </a:xfrm>
          <a:prstGeom prst="rect">
            <a:avLst/>
          </a:prstGeom>
        </p:spPr>
        <p:txBody>
          <a:bodyPr/>
          <a:lstStyle/>
          <a:p>
            <a:fld id="{90E4A4C9-135E-462E-919C-2D3427D6B1B8}" type="datetimeFigureOut">
              <a:rPr lang="en-ID" smtClean="0"/>
              <a:t>03/10/2023</a:t>
            </a:fld>
            <a:endParaRPr lang="en-ID"/>
          </a:p>
        </p:txBody>
      </p:sp>
      <p:sp>
        <p:nvSpPr>
          <p:cNvPr id="6" name="Footer Placeholder 5">
            <a:extLst>
              <a:ext uri="{FF2B5EF4-FFF2-40B4-BE49-F238E27FC236}">
                <a16:creationId xmlns:a16="http://schemas.microsoft.com/office/drawing/2014/main" id="{E2C9F950-8B4B-442D-9D22-65282B580428}"/>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6D094927-6334-446A-BBC8-CC03777EF9BE}"/>
              </a:ext>
            </a:extLst>
          </p:cNvPr>
          <p:cNvSpPr>
            <a:spLocks noGrp="1"/>
          </p:cNvSpPr>
          <p:nvPr>
            <p:ph type="sldNum" sz="quarter" idx="12"/>
          </p:nvPr>
        </p:nvSpPr>
        <p:spPr>
          <a:xfrm>
            <a:off x="8610600" y="6356350"/>
            <a:ext cx="2743200" cy="365125"/>
          </a:xfrm>
          <a:prstGeom prst="rect">
            <a:avLst/>
          </a:prstGeom>
        </p:spPr>
        <p:txBody>
          <a:bodyPr/>
          <a:lstStyle/>
          <a:p>
            <a:fld id="{39793072-7CC8-411C-BB96-C600BC8253BD}" type="slidenum">
              <a:rPr lang="en-ID" smtClean="0"/>
              <a:t>‹#›</a:t>
            </a:fld>
            <a:endParaRPr lang="en-ID"/>
          </a:p>
        </p:txBody>
      </p:sp>
    </p:spTree>
    <p:extLst>
      <p:ext uri="{BB962C8B-B14F-4D97-AF65-F5344CB8AC3E}">
        <p14:creationId xmlns:p14="http://schemas.microsoft.com/office/powerpoint/2010/main" val="69640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C4DE-9D20-471D-8A00-5BF8B4D85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4805F727-7725-4194-9737-1C97A0DA1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A11B080-7803-4D37-BF71-E4D1D13F9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99FD6-4DFB-4D7B-9827-8FD6CF5D9978}"/>
              </a:ext>
            </a:extLst>
          </p:cNvPr>
          <p:cNvSpPr>
            <a:spLocks noGrp="1"/>
          </p:cNvSpPr>
          <p:nvPr>
            <p:ph type="dt" sz="half" idx="10"/>
          </p:nvPr>
        </p:nvSpPr>
        <p:spPr>
          <a:xfrm>
            <a:off x="838200" y="6356350"/>
            <a:ext cx="2743200" cy="365125"/>
          </a:xfrm>
          <a:prstGeom prst="rect">
            <a:avLst/>
          </a:prstGeom>
        </p:spPr>
        <p:txBody>
          <a:bodyPr/>
          <a:lstStyle/>
          <a:p>
            <a:fld id="{90E4A4C9-135E-462E-919C-2D3427D6B1B8}" type="datetimeFigureOut">
              <a:rPr lang="en-ID" smtClean="0"/>
              <a:t>03/10/2023</a:t>
            </a:fld>
            <a:endParaRPr lang="en-ID"/>
          </a:p>
        </p:txBody>
      </p:sp>
      <p:sp>
        <p:nvSpPr>
          <p:cNvPr id="6" name="Footer Placeholder 5">
            <a:extLst>
              <a:ext uri="{FF2B5EF4-FFF2-40B4-BE49-F238E27FC236}">
                <a16:creationId xmlns:a16="http://schemas.microsoft.com/office/drawing/2014/main" id="{75A65CF3-3C3F-41FE-AB42-5A81014856E7}"/>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FBF14BF9-7C51-45A5-B729-63FD2C04A350}"/>
              </a:ext>
            </a:extLst>
          </p:cNvPr>
          <p:cNvSpPr>
            <a:spLocks noGrp="1"/>
          </p:cNvSpPr>
          <p:nvPr>
            <p:ph type="sldNum" sz="quarter" idx="12"/>
          </p:nvPr>
        </p:nvSpPr>
        <p:spPr>
          <a:xfrm>
            <a:off x="8610600" y="6356350"/>
            <a:ext cx="2743200" cy="365125"/>
          </a:xfrm>
          <a:prstGeom prst="rect">
            <a:avLst/>
          </a:prstGeom>
        </p:spPr>
        <p:txBody>
          <a:bodyPr/>
          <a:lstStyle/>
          <a:p>
            <a:fld id="{39793072-7CC8-411C-BB96-C600BC8253BD}" type="slidenum">
              <a:rPr lang="en-ID" smtClean="0"/>
              <a:t>‹#›</a:t>
            </a:fld>
            <a:endParaRPr lang="en-ID"/>
          </a:p>
        </p:txBody>
      </p:sp>
    </p:spTree>
    <p:extLst>
      <p:ext uri="{BB962C8B-B14F-4D97-AF65-F5344CB8AC3E}">
        <p14:creationId xmlns:p14="http://schemas.microsoft.com/office/powerpoint/2010/main" val="4244188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2C4E-AECD-405C-9F0A-6042CCF6C5A1}"/>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B95D41E-656D-4EB1-B6B0-2ACDDA3E3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41A901-EC88-4E98-B500-1A2F1544267C}"/>
              </a:ext>
            </a:extLst>
          </p:cNvPr>
          <p:cNvSpPr>
            <a:spLocks noGrp="1"/>
          </p:cNvSpPr>
          <p:nvPr>
            <p:ph type="dt" sz="half" idx="10"/>
          </p:nvPr>
        </p:nvSpPr>
        <p:spPr>
          <a:xfrm>
            <a:off x="838200" y="6356350"/>
            <a:ext cx="2743200" cy="365125"/>
          </a:xfrm>
          <a:prstGeom prst="rect">
            <a:avLst/>
          </a:prstGeom>
        </p:spPr>
        <p:txBody>
          <a:bodyPr/>
          <a:lstStyle/>
          <a:p>
            <a:fld id="{90E4A4C9-135E-462E-919C-2D3427D6B1B8}" type="datetimeFigureOut">
              <a:rPr lang="en-ID" smtClean="0"/>
              <a:t>03/10/2023</a:t>
            </a:fld>
            <a:endParaRPr lang="en-ID"/>
          </a:p>
        </p:txBody>
      </p:sp>
      <p:sp>
        <p:nvSpPr>
          <p:cNvPr id="5" name="Footer Placeholder 4">
            <a:extLst>
              <a:ext uri="{FF2B5EF4-FFF2-40B4-BE49-F238E27FC236}">
                <a16:creationId xmlns:a16="http://schemas.microsoft.com/office/drawing/2014/main" id="{F657BABD-0DC9-4E32-85EC-C85764AD4E33}"/>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6DDD3097-CED2-4245-BA4F-8B0C159B8F39}"/>
              </a:ext>
            </a:extLst>
          </p:cNvPr>
          <p:cNvSpPr>
            <a:spLocks noGrp="1"/>
          </p:cNvSpPr>
          <p:nvPr>
            <p:ph type="sldNum" sz="quarter" idx="12"/>
          </p:nvPr>
        </p:nvSpPr>
        <p:spPr>
          <a:xfrm>
            <a:off x="8610600" y="6356350"/>
            <a:ext cx="2743200" cy="365125"/>
          </a:xfrm>
          <a:prstGeom prst="rect">
            <a:avLst/>
          </a:prstGeom>
        </p:spPr>
        <p:txBody>
          <a:bodyPr/>
          <a:lstStyle/>
          <a:p>
            <a:fld id="{39793072-7CC8-411C-BB96-C600BC8253BD}" type="slidenum">
              <a:rPr lang="en-ID" smtClean="0"/>
              <a:t>‹#›</a:t>
            </a:fld>
            <a:endParaRPr lang="en-ID"/>
          </a:p>
        </p:txBody>
      </p:sp>
    </p:spTree>
    <p:extLst>
      <p:ext uri="{BB962C8B-B14F-4D97-AF65-F5344CB8AC3E}">
        <p14:creationId xmlns:p14="http://schemas.microsoft.com/office/powerpoint/2010/main" val="350804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6CD1E-53C9-4720-B0DD-4D3E1DF54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4C371F7-5682-47F0-B531-534935AFF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EF7D64A-94DF-4875-BD14-58004E1C37EB}"/>
              </a:ext>
            </a:extLst>
          </p:cNvPr>
          <p:cNvSpPr>
            <a:spLocks noGrp="1"/>
          </p:cNvSpPr>
          <p:nvPr>
            <p:ph type="dt" sz="half" idx="10"/>
          </p:nvPr>
        </p:nvSpPr>
        <p:spPr>
          <a:xfrm>
            <a:off x="838200" y="6356350"/>
            <a:ext cx="2743200" cy="365125"/>
          </a:xfrm>
          <a:prstGeom prst="rect">
            <a:avLst/>
          </a:prstGeom>
        </p:spPr>
        <p:txBody>
          <a:bodyPr/>
          <a:lstStyle/>
          <a:p>
            <a:fld id="{90E4A4C9-135E-462E-919C-2D3427D6B1B8}" type="datetimeFigureOut">
              <a:rPr lang="en-ID" smtClean="0"/>
              <a:t>03/10/2023</a:t>
            </a:fld>
            <a:endParaRPr lang="en-ID"/>
          </a:p>
        </p:txBody>
      </p:sp>
      <p:sp>
        <p:nvSpPr>
          <p:cNvPr id="5" name="Footer Placeholder 4">
            <a:extLst>
              <a:ext uri="{FF2B5EF4-FFF2-40B4-BE49-F238E27FC236}">
                <a16:creationId xmlns:a16="http://schemas.microsoft.com/office/drawing/2014/main" id="{49C8ED5F-EEED-41ED-BA57-317F8AA0120D}"/>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B688C783-F41D-4656-898C-1BC771E1EE00}"/>
              </a:ext>
            </a:extLst>
          </p:cNvPr>
          <p:cNvSpPr>
            <a:spLocks noGrp="1"/>
          </p:cNvSpPr>
          <p:nvPr>
            <p:ph type="sldNum" sz="quarter" idx="12"/>
          </p:nvPr>
        </p:nvSpPr>
        <p:spPr>
          <a:xfrm>
            <a:off x="8610600" y="6356350"/>
            <a:ext cx="2743200" cy="365125"/>
          </a:xfrm>
          <a:prstGeom prst="rect">
            <a:avLst/>
          </a:prstGeom>
        </p:spPr>
        <p:txBody>
          <a:bodyPr/>
          <a:lstStyle/>
          <a:p>
            <a:fld id="{39793072-7CC8-411C-BB96-C600BC8253BD}" type="slidenum">
              <a:rPr lang="en-ID" smtClean="0"/>
              <a:t>‹#›</a:t>
            </a:fld>
            <a:endParaRPr lang="en-ID"/>
          </a:p>
        </p:txBody>
      </p:sp>
    </p:spTree>
    <p:extLst>
      <p:ext uri="{BB962C8B-B14F-4D97-AF65-F5344CB8AC3E}">
        <p14:creationId xmlns:p14="http://schemas.microsoft.com/office/powerpoint/2010/main" val="91520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2A41-49CD-4C9F-BFD3-CD82913C325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1F78301-B131-42A1-9F44-E5C411563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Rectangle: Top Corners Rounded 6">
            <a:extLst>
              <a:ext uri="{FF2B5EF4-FFF2-40B4-BE49-F238E27FC236}">
                <a16:creationId xmlns:a16="http://schemas.microsoft.com/office/drawing/2014/main" id="{B0FCAABC-6864-462F-914B-9270520F7840}"/>
              </a:ext>
            </a:extLst>
          </p:cNvPr>
          <p:cNvSpPr/>
          <p:nvPr userDrawn="1"/>
        </p:nvSpPr>
        <p:spPr>
          <a:xfrm>
            <a:off x="11252200" y="6254269"/>
            <a:ext cx="406400" cy="603731"/>
          </a:xfrm>
          <a:prstGeom prst="round2SameRect">
            <a:avLst>
              <a:gd name="adj1" fmla="val 50000"/>
              <a:gd name="adj2" fmla="val 0"/>
            </a:avLst>
          </a:prstGeom>
          <a:gradFill flip="none" rotWithShape="1">
            <a:gsLst>
              <a:gs pos="0">
                <a:srgbClr val="F2C84B"/>
              </a:gs>
              <a:gs pos="100000">
                <a:srgbClr val="D49548"/>
              </a:gs>
            </a:gsLst>
            <a:lin ang="27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D"/>
          </a:p>
        </p:txBody>
      </p:sp>
      <p:sp>
        <p:nvSpPr>
          <p:cNvPr id="8" name="TextBox 7">
            <a:extLst>
              <a:ext uri="{FF2B5EF4-FFF2-40B4-BE49-F238E27FC236}">
                <a16:creationId xmlns:a16="http://schemas.microsoft.com/office/drawing/2014/main" id="{DF8804BF-2A57-416A-A355-398C0DC3A7D6}"/>
              </a:ext>
            </a:extLst>
          </p:cNvPr>
          <p:cNvSpPr txBox="1"/>
          <p:nvPr userDrawn="1"/>
        </p:nvSpPr>
        <p:spPr>
          <a:xfrm>
            <a:off x="533400" y="6438640"/>
            <a:ext cx="1333500" cy="184666"/>
          </a:xfrm>
          <a:prstGeom prst="rect">
            <a:avLst/>
          </a:prstGeom>
          <a:noFill/>
        </p:spPr>
        <p:txBody>
          <a:bodyPr wrap="square" lIns="0" tIns="0" rIns="0" bIns="0" rtlCol="0" anchor="ctr">
            <a:spAutoFit/>
          </a:bodyPr>
          <a:lstStyle/>
          <a:p>
            <a:pPr algn="l"/>
            <a:r>
              <a:rPr lang="en-US" sz="1200" dirty="0">
                <a:solidFill>
                  <a:srgbClr val="B5C0CF"/>
                </a:solidFill>
                <a:latin typeface="Segoe UI Light" panose="020B0502040204020203" pitchFamily="34" charset="0"/>
                <a:cs typeface="Segoe UI Light" panose="020B0502040204020203" pitchFamily="34" charset="0"/>
              </a:rPr>
              <a:t>Gear Presentation</a:t>
            </a:r>
          </a:p>
        </p:txBody>
      </p:sp>
      <p:cxnSp>
        <p:nvCxnSpPr>
          <p:cNvPr id="9" name="Straight Connector 8">
            <a:extLst>
              <a:ext uri="{FF2B5EF4-FFF2-40B4-BE49-F238E27FC236}">
                <a16:creationId xmlns:a16="http://schemas.microsoft.com/office/drawing/2014/main" id="{582CA7EC-6A4F-4052-A393-F735F9B6CD56}"/>
              </a:ext>
            </a:extLst>
          </p:cNvPr>
          <p:cNvCxnSpPr>
            <a:cxnSpLocks/>
          </p:cNvCxnSpPr>
          <p:nvPr userDrawn="1"/>
        </p:nvCxnSpPr>
        <p:spPr>
          <a:xfrm flipH="1">
            <a:off x="1866900" y="6543676"/>
            <a:ext cx="8428119" cy="0"/>
          </a:xfrm>
          <a:prstGeom prst="line">
            <a:avLst/>
          </a:prstGeom>
          <a:ln>
            <a:solidFill>
              <a:srgbClr val="455473"/>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383632C-EC7C-4CC7-B0DC-6BF520F8BD1F}"/>
              </a:ext>
            </a:extLst>
          </p:cNvPr>
          <p:cNvSpPr txBox="1"/>
          <p:nvPr userDrawn="1"/>
        </p:nvSpPr>
        <p:spPr>
          <a:xfrm>
            <a:off x="11252200" y="6438640"/>
            <a:ext cx="406400" cy="184666"/>
          </a:xfrm>
          <a:prstGeom prst="rect">
            <a:avLst/>
          </a:prstGeom>
          <a:noFill/>
        </p:spPr>
        <p:txBody>
          <a:bodyPr wrap="square" lIns="0" tIns="0" rIns="0" bIns="0" rtlCol="0" anchor="ctr">
            <a:spAutoFit/>
          </a:bodyPr>
          <a:lstStyle/>
          <a:p>
            <a:pPr algn="ctr"/>
            <a:r>
              <a:rPr lang="en-US" sz="1200" b="1" dirty="0">
                <a:solidFill>
                  <a:srgbClr val="44546A"/>
                </a:solidFill>
                <a:latin typeface="Segoe UI" panose="020B0502040204020203" pitchFamily="34" charset="0"/>
                <a:cs typeface="Segoe UI" panose="020B0502040204020203" pitchFamily="34" charset="0"/>
              </a:rPr>
              <a:t>0</a:t>
            </a:r>
            <a:fld id="{40876BFF-1584-4FA6-A406-00684317F9C8}" type="slidenum">
              <a:rPr lang="en-US" sz="1200" b="1" smtClean="0">
                <a:solidFill>
                  <a:srgbClr val="44546A"/>
                </a:solidFill>
                <a:latin typeface="Segoe UI" panose="020B0502040204020203" pitchFamily="34" charset="0"/>
                <a:cs typeface="Segoe UI" panose="020B0502040204020203" pitchFamily="34" charset="0"/>
              </a:rPr>
              <a:t>‹#›</a:t>
            </a:fld>
            <a:endParaRPr lang="en-US" sz="1200" b="1" dirty="0">
              <a:solidFill>
                <a:srgbClr val="44546A"/>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1513F917-D737-4FC6-8433-B3C5F9695269}"/>
              </a:ext>
            </a:extLst>
          </p:cNvPr>
          <p:cNvSpPr txBox="1"/>
          <p:nvPr userDrawn="1"/>
        </p:nvSpPr>
        <p:spPr>
          <a:xfrm>
            <a:off x="10325100" y="6454029"/>
            <a:ext cx="618962" cy="153888"/>
          </a:xfrm>
          <a:prstGeom prst="rect">
            <a:avLst/>
          </a:prstGeom>
          <a:noFill/>
        </p:spPr>
        <p:txBody>
          <a:bodyPr wrap="square" lIns="0" tIns="0" rIns="0" bIns="0" rtlCol="0" anchor="ctr">
            <a:spAutoFit/>
          </a:bodyPr>
          <a:lstStyle/>
          <a:p>
            <a:pPr algn="r"/>
            <a:r>
              <a:rPr lang="en-US" sz="1000" b="1" dirty="0">
                <a:solidFill>
                  <a:schemeClr val="tx2">
                    <a:lumMod val="20000"/>
                    <a:lumOff val="80000"/>
                  </a:schemeClr>
                </a:solidFill>
                <a:latin typeface="Segoe UI" panose="020B0502040204020203" pitchFamily="34" charset="0"/>
                <a:cs typeface="Segoe UI" panose="020B0502040204020203" pitchFamily="34" charset="0"/>
              </a:rPr>
              <a:t>P A G E</a:t>
            </a:r>
          </a:p>
        </p:txBody>
      </p:sp>
    </p:spTree>
    <p:extLst>
      <p:ext uri="{BB962C8B-B14F-4D97-AF65-F5344CB8AC3E}">
        <p14:creationId xmlns:p14="http://schemas.microsoft.com/office/powerpoint/2010/main" val="10358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0984-1BAC-47FB-8976-D3158C2AA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24238F4-A0C0-427D-AA88-B5FABE246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36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3B15-90A8-436A-8ED2-FB54F10238C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C347279-EB3E-46AD-B9B2-E0FF6C239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466A25C-4698-438D-9459-024FA3B12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26" name="TextBox 25">
            <a:extLst>
              <a:ext uri="{FF2B5EF4-FFF2-40B4-BE49-F238E27FC236}">
                <a16:creationId xmlns:a16="http://schemas.microsoft.com/office/drawing/2014/main" id="{CB3DA0E3-2FD8-4EED-84AF-BB2C406AFA9A}"/>
              </a:ext>
            </a:extLst>
          </p:cNvPr>
          <p:cNvSpPr txBox="1"/>
          <p:nvPr userDrawn="1"/>
        </p:nvSpPr>
        <p:spPr>
          <a:xfrm rot="16200000">
            <a:off x="11544219" y="5965265"/>
            <a:ext cx="525580" cy="169277"/>
          </a:xfrm>
          <a:prstGeom prst="rect">
            <a:avLst/>
          </a:prstGeom>
          <a:noFill/>
        </p:spPr>
        <p:txBody>
          <a:bodyPr wrap="square" lIns="0" tIns="0" rIns="0" bIns="0" rtlCol="0" anchor="ctr">
            <a:spAutoFit/>
          </a:bodyPr>
          <a:lstStyle/>
          <a:p>
            <a:pPr algn="l"/>
            <a:r>
              <a:rPr lang="en-US" sz="1100" b="1" dirty="0">
                <a:solidFill>
                  <a:srgbClr val="B5C0CF"/>
                </a:solidFill>
                <a:latin typeface="Segoe UI" panose="020B0502040204020203" pitchFamily="34" charset="0"/>
                <a:cs typeface="Segoe UI" panose="020B0502040204020203" pitchFamily="34" charset="0"/>
              </a:rPr>
              <a:t>P A G E</a:t>
            </a:r>
          </a:p>
        </p:txBody>
      </p:sp>
      <p:cxnSp>
        <p:nvCxnSpPr>
          <p:cNvPr id="27" name="Straight Connector 26">
            <a:extLst>
              <a:ext uri="{FF2B5EF4-FFF2-40B4-BE49-F238E27FC236}">
                <a16:creationId xmlns:a16="http://schemas.microsoft.com/office/drawing/2014/main" id="{4CB3CD6F-53F1-4232-9A32-215BFE778E28}"/>
              </a:ext>
            </a:extLst>
          </p:cNvPr>
          <p:cNvCxnSpPr>
            <a:cxnSpLocks/>
          </p:cNvCxnSpPr>
          <p:nvPr userDrawn="1"/>
        </p:nvCxnSpPr>
        <p:spPr>
          <a:xfrm>
            <a:off x="11807009" y="1841905"/>
            <a:ext cx="0" cy="2981319"/>
          </a:xfrm>
          <a:prstGeom prst="line">
            <a:avLst/>
          </a:prstGeom>
          <a:ln>
            <a:solidFill>
              <a:srgbClr val="455473"/>
            </a:solidFill>
            <a:prstDash val="dash"/>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97A152E-E94E-4F19-A833-299D8D18AC67}"/>
              </a:ext>
            </a:extLst>
          </p:cNvPr>
          <p:cNvSpPr/>
          <p:nvPr userDrawn="1"/>
        </p:nvSpPr>
        <p:spPr>
          <a:xfrm>
            <a:off x="11658603" y="5040898"/>
            <a:ext cx="296812" cy="603731"/>
          </a:xfrm>
          <a:prstGeom prst="roundRect">
            <a:avLst>
              <a:gd name="adj" fmla="val 50000"/>
            </a:avLst>
          </a:prstGeom>
          <a:gradFill flip="none" rotWithShape="1">
            <a:gsLst>
              <a:gs pos="0">
                <a:srgbClr val="F2C84B"/>
              </a:gs>
              <a:gs pos="100000">
                <a:srgbClr val="D49548"/>
              </a:gs>
            </a:gsLst>
            <a:lin ang="27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D"/>
          </a:p>
        </p:txBody>
      </p:sp>
      <p:sp>
        <p:nvSpPr>
          <p:cNvPr id="29" name="TextBox 28">
            <a:extLst>
              <a:ext uri="{FF2B5EF4-FFF2-40B4-BE49-F238E27FC236}">
                <a16:creationId xmlns:a16="http://schemas.microsoft.com/office/drawing/2014/main" id="{AC949B68-73DB-43FE-9F22-C10B956AF2C6}"/>
              </a:ext>
            </a:extLst>
          </p:cNvPr>
          <p:cNvSpPr txBox="1"/>
          <p:nvPr userDrawn="1"/>
        </p:nvSpPr>
        <p:spPr>
          <a:xfrm>
            <a:off x="11658600" y="5242289"/>
            <a:ext cx="296818" cy="184666"/>
          </a:xfrm>
          <a:prstGeom prst="rect">
            <a:avLst/>
          </a:prstGeom>
          <a:noFill/>
        </p:spPr>
        <p:txBody>
          <a:bodyPr wrap="square" lIns="0" tIns="0" rIns="0" bIns="0" rtlCol="0">
            <a:spAutoFit/>
          </a:bodyPr>
          <a:lstStyle/>
          <a:p>
            <a:pPr algn="ctr"/>
            <a:r>
              <a:rPr lang="en-US" sz="1200" b="1" dirty="0">
                <a:solidFill>
                  <a:srgbClr val="44546A"/>
                </a:solidFill>
                <a:latin typeface="Segoe UI" panose="020B0502040204020203" pitchFamily="34" charset="0"/>
                <a:cs typeface="Segoe UI" panose="020B0502040204020203" pitchFamily="34" charset="0"/>
              </a:rPr>
              <a:t>0</a:t>
            </a:r>
            <a:fld id="{40876BFF-1584-4FA6-A406-00684317F9C8}" type="slidenum">
              <a:rPr lang="en-US" sz="1200" b="1" smtClean="0">
                <a:solidFill>
                  <a:srgbClr val="44546A"/>
                </a:solidFill>
                <a:latin typeface="Segoe UI" panose="020B0502040204020203" pitchFamily="34" charset="0"/>
                <a:cs typeface="Segoe UI" panose="020B0502040204020203" pitchFamily="34" charset="0"/>
              </a:rPr>
              <a:t>‹#›</a:t>
            </a:fld>
            <a:endParaRPr lang="en-US" sz="1200" b="1" dirty="0">
              <a:solidFill>
                <a:srgbClr val="44546A"/>
              </a:solidFill>
              <a:latin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id="{F06D798B-BEFF-4F1D-97B3-90665C88A6A4}"/>
              </a:ext>
            </a:extLst>
          </p:cNvPr>
          <p:cNvSpPr txBox="1"/>
          <p:nvPr userDrawn="1"/>
        </p:nvSpPr>
        <p:spPr>
          <a:xfrm rot="16200000">
            <a:off x="11172009" y="915486"/>
            <a:ext cx="1270000" cy="169277"/>
          </a:xfrm>
          <a:prstGeom prst="rect">
            <a:avLst/>
          </a:prstGeom>
          <a:noFill/>
        </p:spPr>
        <p:txBody>
          <a:bodyPr wrap="square" lIns="0" tIns="0" rIns="0" bIns="0" rtlCol="0" anchor="ctr">
            <a:spAutoFit/>
          </a:bodyPr>
          <a:lstStyle/>
          <a:p>
            <a:pPr algn="l"/>
            <a:r>
              <a:rPr lang="en-US" sz="1100" dirty="0">
                <a:solidFill>
                  <a:srgbClr val="B5C0CF"/>
                </a:solidFill>
                <a:latin typeface="Segoe UI Light" panose="020B0502040204020203" pitchFamily="34" charset="0"/>
                <a:cs typeface="Segoe UI Light" panose="020B0502040204020203" pitchFamily="34" charset="0"/>
              </a:rPr>
              <a:t>Gear Presentation</a:t>
            </a:r>
          </a:p>
        </p:txBody>
      </p:sp>
    </p:spTree>
    <p:extLst>
      <p:ext uri="{BB962C8B-B14F-4D97-AF65-F5344CB8AC3E}">
        <p14:creationId xmlns:p14="http://schemas.microsoft.com/office/powerpoint/2010/main" val="53605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C5EA-5099-479E-B48A-08E720D6C91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0DDF504-092D-49CB-8B00-4C9ABE12D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AC2DD-4823-4A06-9E26-1FD95B4E9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347EB0F-8B71-493B-B773-556EC7115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524D1-7305-45DC-974A-71494A503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31" name="TextBox 30">
            <a:extLst>
              <a:ext uri="{FF2B5EF4-FFF2-40B4-BE49-F238E27FC236}">
                <a16:creationId xmlns:a16="http://schemas.microsoft.com/office/drawing/2014/main" id="{869F70C2-C8F0-4CE2-B63A-07AE3CFF1913}"/>
              </a:ext>
            </a:extLst>
          </p:cNvPr>
          <p:cNvSpPr txBox="1"/>
          <p:nvPr userDrawn="1"/>
        </p:nvSpPr>
        <p:spPr>
          <a:xfrm rot="16200000">
            <a:off x="11544219" y="5965265"/>
            <a:ext cx="525580" cy="169277"/>
          </a:xfrm>
          <a:prstGeom prst="rect">
            <a:avLst/>
          </a:prstGeom>
          <a:noFill/>
        </p:spPr>
        <p:txBody>
          <a:bodyPr wrap="square" lIns="0" tIns="0" rIns="0" bIns="0" rtlCol="0" anchor="ctr">
            <a:spAutoFit/>
          </a:bodyPr>
          <a:lstStyle/>
          <a:p>
            <a:pPr algn="l"/>
            <a:r>
              <a:rPr lang="en-US" sz="1100" b="1" dirty="0">
                <a:solidFill>
                  <a:srgbClr val="B5C0CF"/>
                </a:solidFill>
                <a:latin typeface="Segoe UI" panose="020B0502040204020203" pitchFamily="34" charset="0"/>
                <a:cs typeface="Segoe UI" panose="020B0502040204020203" pitchFamily="34" charset="0"/>
              </a:rPr>
              <a:t>P A G E</a:t>
            </a:r>
          </a:p>
        </p:txBody>
      </p:sp>
      <p:cxnSp>
        <p:nvCxnSpPr>
          <p:cNvPr id="32" name="Straight Connector 31">
            <a:extLst>
              <a:ext uri="{FF2B5EF4-FFF2-40B4-BE49-F238E27FC236}">
                <a16:creationId xmlns:a16="http://schemas.microsoft.com/office/drawing/2014/main" id="{8A7B2E66-7F5C-4DE1-8F25-8EE1824C7E3A}"/>
              </a:ext>
            </a:extLst>
          </p:cNvPr>
          <p:cNvCxnSpPr>
            <a:cxnSpLocks/>
          </p:cNvCxnSpPr>
          <p:nvPr userDrawn="1"/>
        </p:nvCxnSpPr>
        <p:spPr>
          <a:xfrm>
            <a:off x="11807009" y="1841905"/>
            <a:ext cx="0" cy="2981319"/>
          </a:xfrm>
          <a:prstGeom prst="line">
            <a:avLst/>
          </a:prstGeom>
          <a:ln>
            <a:solidFill>
              <a:srgbClr val="455473"/>
            </a:solidFill>
            <a:prstDash val="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1D0BB8E7-4884-4908-AFAE-9AAE13F38FCC}"/>
              </a:ext>
            </a:extLst>
          </p:cNvPr>
          <p:cNvSpPr/>
          <p:nvPr userDrawn="1"/>
        </p:nvSpPr>
        <p:spPr>
          <a:xfrm>
            <a:off x="11658603" y="5040898"/>
            <a:ext cx="296812" cy="603731"/>
          </a:xfrm>
          <a:prstGeom prst="roundRect">
            <a:avLst>
              <a:gd name="adj" fmla="val 50000"/>
            </a:avLst>
          </a:prstGeom>
          <a:gradFill flip="none" rotWithShape="1">
            <a:gsLst>
              <a:gs pos="0">
                <a:srgbClr val="F2C84B"/>
              </a:gs>
              <a:gs pos="100000">
                <a:srgbClr val="D49548"/>
              </a:gs>
            </a:gsLst>
            <a:lin ang="27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D"/>
          </a:p>
        </p:txBody>
      </p:sp>
      <p:sp>
        <p:nvSpPr>
          <p:cNvPr id="34" name="TextBox 33">
            <a:extLst>
              <a:ext uri="{FF2B5EF4-FFF2-40B4-BE49-F238E27FC236}">
                <a16:creationId xmlns:a16="http://schemas.microsoft.com/office/drawing/2014/main" id="{E255E789-CBBA-42C8-B07E-3C635D17D13B}"/>
              </a:ext>
            </a:extLst>
          </p:cNvPr>
          <p:cNvSpPr txBox="1"/>
          <p:nvPr userDrawn="1"/>
        </p:nvSpPr>
        <p:spPr>
          <a:xfrm>
            <a:off x="11658600" y="5242289"/>
            <a:ext cx="296818" cy="184666"/>
          </a:xfrm>
          <a:prstGeom prst="rect">
            <a:avLst/>
          </a:prstGeom>
          <a:noFill/>
        </p:spPr>
        <p:txBody>
          <a:bodyPr wrap="square" lIns="0" tIns="0" rIns="0" bIns="0" rtlCol="0">
            <a:spAutoFit/>
          </a:bodyPr>
          <a:lstStyle/>
          <a:p>
            <a:pPr algn="ctr"/>
            <a:r>
              <a:rPr lang="en-US" sz="1200" b="1" dirty="0">
                <a:solidFill>
                  <a:srgbClr val="44546A"/>
                </a:solidFill>
                <a:latin typeface="Segoe UI" panose="020B0502040204020203" pitchFamily="34" charset="0"/>
                <a:cs typeface="Segoe UI" panose="020B0502040204020203" pitchFamily="34" charset="0"/>
              </a:rPr>
              <a:t>0</a:t>
            </a:r>
            <a:fld id="{40876BFF-1584-4FA6-A406-00684317F9C8}" type="slidenum">
              <a:rPr lang="en-US" sz="1200" b="1" smtClean="0">
                <a:solidFill>
                  <a:srgbClr val="44546A"/>
                </a:solidFill>
                <a:latin typeface="Segoe UI" panose="020B0502040204020203" pitchFamily="34" charset="0"/>
                <a:cs typeface="Segoe UI" panose="020B0502040204020203" pitchFamily="34" charset="0"/>
              </a:rPr>
              <a:t>‹#›</a:t>
            </a:fld>
            <a:endParaRPr lang="en-US" sz="1200" b="1" dirty="0">
              <a:solidFill>
                <a:srgbClr val="44546A"/>
              </a:solidFill>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14C30E1E-7D4D-4847-BC73-5DFCE18F9613}"/>
              </a:ext>
            </a:extLst>
          </p:cNvPr>
          <p:cNvSpPr txBox="1"/>
          <p:nvPr userDrawn="1"/>
        </p:nvSpPr>
        <p:spPr>
          <a:xfrm rot="16200000">
            <a:off x="11172009" y="915486"/>
            <a:ext cx="1270000" cy="169277"/>
          </a:xfrm>
          <a:prstGeom prst="rect">
            <a:avLst/>
          </a:prstGeom>
          <a:noFill/>
        </p:spPr>
        <p:txBody>
          <a:bodyPr wrap="square" lIns="0" tIns="0" rIns="0" bIns="0" rtlCol="0" anchor="ctr">
            <a:spAutoFit/>
          </a:bodyPr>
          <a:lstStyle/>
          <a:p>
            <a:pPr algn="l"/>
            <a:r>
              <a:rPr lang="en-US" sz="1100" dirty="0">
                <a:solidFill>
                  <a:srgbClr val="B5C0CF"/>
                </a:solidFill>
                <a:latin typeface="Segoe UI Light" panose="020B0502040204020203" pitchFamily="34" charset="0"/>
                <a:cs typeface="Segoe UI Light" panose="020B0502040204020203" pitchFamily="34" charset="0"/>
              </a:rPr>
              <a:t>Gear Presentation</a:t>
            </a:r>
          </a:p>
        </p:txBody>
      </p:sp>
    </p:spTree>
    <p:extLst>
      <p:ext uri="{BB962C8B-B14F-4D97-AF65-F5344CB8AC3E}">
        <p14:creationId xmlns:p14="http://schemas.microsoft.com/office/powerpoint/2010/main" val="113460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57B2-9441-47C3-985F-A28FBADCC6FF}"/>
              </a:ext>
            </a:extLst>
          </p:cNvPr>
          <p:cNvSpPr>
            <a:spLocks noGrp="1"/>
          </p:cNvSpPr>
          <p:nvPr>
            <p:ph type="title"/>
          </p:nvPr>
        </p:nvSpPr>
        <p:spPr/>
        <p:txBody>
          <a:bodyPr/>
          <a:lstStyle/>
          <a:p>
            <a:r>
              <a:rPr lang="en-US"/>
              <a:t>Click to edit Master title style</a:t>
            </a:r>
            <a:endParaRPr lang="en-ID"/>
          </a:p>
        </p:txBody>
      </p:sp>
      <p:sp>
        <p:nvSpPr>
          <p:cNvPr id="6" name="Rectangle: Top Corners Rounded 5">
            <a:extLst>
              <a:ext uri="{FF2B5EF4-FFF2-40B4-BE49-F238E27FC236}">
                <a16:creationId xmlns:a16="http://schemas.microsoft.com/office/drawing/2014/main" id="{1EB3927E-7EE6-4CA6-8708-F58E06C4B676}"/>
              </a:ext>
            </a:extLst>
          </p:cNvPr>
          <p:cNvSpPr/>
          <p:nvPr userDrawn="1"/>
        </p:nvSpPr>
        <p:spPr>
          <a:xfrm>
            <a:off x="11252200" y="6254269"/>
            <a:ext cx="406400" cy="603731"/>
          </a:xfrm>
          <a:prstGeom prst="round2SameRect">
            <a:avLst>
              <a:gd name="adj1" fmla="val 50000"/>
              <a:gd name="adj2" fmla="val 0"/>
            </a:avLst>
          </a:prstGeom>
          <a:gradFill flip="none" rotWithShape="1">
            <a:gsLst>
              <a:gs pos="0">
                <a:srgbClr val="F2C84B"/>
              </a:gs>
              <a:gs pos="100000">
                <a:srgbClr val="D49548"/>
              </a:gs>
            </a:gsLst>
            <a:lin ang="27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D"/>
          </a:p>
        </p:txBody>
      </p:sp>
      <p:sp>
        <p:nvSpPr>
          <p:cNvPr id="7" name="TextBox 6">
            <a:extLst>
              <a:ext uri="{FF2B5EF4-FFF2-40B4-BE49-F238E27FC236}">
                <a16:creationId xmlns:a16="http://schemas.microsoft.com/office/drawing/2014/main" id="{4DDD6096-0072-4206-A7CE-D36F7A34EF7D}"/>
              </a:ext>
            </a:extLst>
          </p:cNvPr>
          <p:cNvSpPr txBox="1"/>
          <p:nvPr userDrawn="1"/>
        </p:nvSpPr>
        <p:spPr>
          <a:xfrm>
            <a:off x="533400" y="6438640"/>
            <a:ext cx="1333500" cy="184666"/>
          </a:xfrm>
          <a:prstGeom prst="rect">
            <a:avLst/>
          </a:prstGeom>
          <a:noFill/>
        </p:spPr>
        <p:txBody>
          <a:bodyPr wrap="square" lIns="0" tIns="0" rIns="0" bIns="0" rtlCol="0" anchor="ctr">
            <a:spAutoFit/>
          </a:bodyPr>
          <a:lstStyle/>
          <a:p>
            <a:pPr algn="l"/>
            <a:r>
              <a:rPr lang="en-US" sz="1200" dirty="0">
                <a:solidFill>
                  <a:srgbClr val="B5C0CF"/>
                </a:solidFill>
                <a:latin typeface="Segoe UI Light" panose="020B0502040204020203" pitchFamily="34" charset="0"/>
                <a:cs typeface="Segoe UI Light" panose="020B0502040204020203" pitchFamily="34" charset="0"/>
              </a:rPr>
              <a:t>Gear Presentation</a:t>
            </a:r>
          </a:p>
        </p:txBody>
      </p:sp>
      <p:cxnSp>
        <p:nvCxnSpPr>
          <p:cNvPr id="8" name="Straight Connector 7">
            <a:extLst>
              <a:ext uri="{FF2B5EF4-FFF2-40B4-BE49-F238E27FC236}">
                <a16:creationId xmlns:a16="http://schemas.microsoft.com/office/drawing/2014/main" id="{87AF232B-F2B4-4B9F-803E-C3962D04F2D3}"/>
              </a:ext>
            </a:extLst>
          </p:cNvPr>
          <p:cNvCxnSpPr>
            <a:cxnSpLocks/>
          </p:cNvCxnSpPr>
          <p:nvPr userDrawn="1"/>
        </p:nvCxnSpPr>
        <p:spPr>
          <a:xfrm flipH="1">
            <a:off x="1866900" y="6543676"/>
            <a:ext cx="8428119" cy="0"/>
          </a:xfrm>
          <a:prstGeom prst="line">
            <a:avLst/>
          </a:prstGeom>
          <a:ln>
            <a:solidFill>
              <a:srgbClr val="455473"/>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1448607-2884-48E7-ADCD-186B1984B9CA}"/>
              </a:ext>
            </a:extLst>
          </p:cNvPr>
          <p:cNvSpPr txBox="1"/>
          <p:nvPr userDrawn="1"/>
        </p:nvSpPr>
        <p:spPr>
          <a:xfrm>
            <a:off x="11252200" y="6438640"/>
            <a:ext cx="406400" cy="184666"/>
          </a:xfrm>
          <a:prstGeom prst="rect">
            <a:avLst/>
          </a:prstGeom>
          <a:noFill/>
        </p:spPr>
        <p:txBody>
          <a:bodyPr wrap="square" lIns="0" tIns="0" rIns="0" bIns="0" rtlCol="0" anchor="ctr">
            <a:spAutoFit/>
          </a:bodyPr>
          <a:lstStyle/>
          <a:p>
            <a:pPr algn="ctr"/>
            <a:r>
              <a:rPr lang="en-US" sz="1200" b="1" dirty="0">
                <a:solidFill>
                  <a:srgbClr val="44546A"/>
                </a:solidFill>
                <a:latin typeface="Segoe UI" panose="020B0502040204020203" pitchFamily="34" charset="0"/>
                <a:cs typeface="Segoe UI" panose="020B0502040204020203" pitchFamily="34" charset="0"/>
              </a:rPr>
              <a:t>0</a:t>
            </a:r>
            <a:fld id="{40876BFF-1584-4FA6-A406-00684317F9C8}" type="slidenum">
              <a:rPr lang="en-US" sz="1200" b="1" smtClean="0">
                <a:solidFill>
                  <a:srgbClr val="44546A"/>
                </a:solidFill>
                <a:latin typeface="Segoe UI" panose="020B0502040204020203" pitchFamily="34" charset="0"/>
                <a:cs typeface="Segoe UI" panose="020B0502040204020203" pitchFamily="34" charset="0"/>
              </a:rPr>
              <a:t>‹#›</a:t>
            </a:fld>
            <a:endParaRPr lang="en-US" sz="1200" b="1" dirty="0">
              <a:solidFill>
                <a:srgbClr val="44546A"/>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80E4BC31-417A-41DF-808E-61528198A8EC}"/>
              </a:ext>
            </a:extLst>
          </p:cNvPr>
          <p:cNvSpPr txBox="1"/>
          <p:nvPr userDrawn="1"/>
        </p:nvSpPr>
        <p:spPr>
          <a:xfrm>
            <a:off x="10325100" y="6454029"/>
            <a:ext cx="618962" cy="153888"/>
          </a:xfrm>
          <a:prstGeom prst="rect">
            <a:avLst/>
          </a:prstGeom>
          <a:noFill/>
        </p:spPr>
        <p:txBody>
          <a:bodyPr wrap="square" lIns="0" tIns="0" rIns="0" bIns="0" rtlCol="0" anchor="ctr">
            <a:spAutoFit/>
          </a:bodyPr>
          <a:lstStyle/>
          <a:p>
            <a:pPr algn="r"/>
            <a:r>
              <a:rPr lang="en-US" sz="1000" b="1" dirty="0">
                <a:solidFill>
                  <a:schemeClr val="tx2">
                    <a:lumMod val="20000"/>
                    <a:lumOff val="80000"/>
                  </a:schemeClr>
                </a:solidFill>
                <a:latin typeface="Segoe UI" panose="020B0502040204020203" pitchFamily="34" charset="0"/>
                <a:cs typeface="Segoe UI" panose="020B0502040204020203" pitchFamily="34" charset="0"/>
              </a:rPr>
              <a:t>P A G E</a:t>
            </a:r>
          </a:p>
        </p:txBody>
      </p:sp>
    </p:spTree>
    <p:extLst>
      <p:ext uri="{BB962C8B-B14F-4D97-AF65-F5344CB8AC3E}">
        <p14:creationId xmlns:p14="http://schemas.microsoft.com/office/powerpoint/2010/main" val="227636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E31CF4E2-62C8-4AE2-ABFB-973C5F01FE91}"/>
              </a:ext>
            </a:extLst>
          </p:cNvPr>
          <p:cNvSpPr/>
          <p:nvPr userDrawn="1"/>
        </p:nvSpPr>
        <p:spPr>
          <a:xfrm>
            <a:off x="11252200" y="6254269"/>
            <a:ext cx="406400" cy="603731"/>
          </a:xfrm>
          <a:prstGeom prst="round2SameRect">
            <a:avLst>
              <a:gd name="adj1" fmla="val 50000"/>
              <a:gd name="adj2" fmla="val 0"/>
            </a:avLst>
          </a:prstGeom>
          <a:gradFill flip="none" rotWithShape="1">
            <a:gsLst>
              <a:gs pos="0">
                <a:srgbClr val="F2C84B"/>
              </a:gs>
              <a:gs pos="100000">
                <a:srgbClr val="D49548"/>
              </a:gs>
            </a:gsLst>
            <a:lin ang="27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D"/>
          </a:p>
        </p:txBody>
      </p:sp>
      <p:sp>
        <p:nvSpPr>
          <p:cNvPr id="6" name="TextBox 5">
            <a:extLst>
              <a:ext uri="{FF2B5EF4-FFF2-40B4-BE49-F238E27FC236}">
                <a16:creationId xmlns:a16="http://schemas.microsoft.com/office/drawing/2014/main" id="{41A2C90C-34A4-49DB-9E97-291713470347}"/>
              </a:ext>
            </a:extLst>
          </p:cNvPr>
          <p:cNvSpPr txBox="1"/>
          <p:nvPr userDrawn="1"/>
        </p:nvSpPr>
        <p:spPr>
          <a:xfrm>
            <a:off x="533400" y="6438640"/>
            <a:ext cx="1333500" cy="184666"/>
          </a:xfrm>
          <a:prstGeom prst="rect">
            <a:avLst/>
          </a:prstGeom>
          <a:noFill/>
        </p:spPr>
        <p:txBody>
          <a:bodyPr wrap="square" lIns="0" tIns="0" rIns="0" bIns="0" rtlCol="0" anchor="ctr">
            <a:spAutoFit/>
          </a:bodyPr>
          <a:lstStyle/>
          <a:p>
            <a:pPr algn="l"/>
            <a:r>
              <a:rPr lang="en-US" sz="1200" dirty="0">
                <a:solidFill>
                  <a:srgbClr val="B5C0CF"/>
                </a:solidFill>
                <a:latin typeface="Segoe UI Light" panose="020B0502040204020203" pitchFamily="34" charset="0"/>
                <a:cs typeface="Segoe UI Light" panose="020B0502040204020203" pitchFamily="34" charset="0"/>
              </a:rPr>
              <a:t>Gear Presentation</a:t>
            </a:r>
          </a:p>
        </p:txBody>
      </p:sp>
      <p:cxnSp>
        <p:nvCxnSpPr>
          <p:cNvPr id="7" name="Straight Connector 6">
            <a:extLst>
              <a:ext uri="{FF2B5EF4-FFF2-40B4-BE49-F238E27FC236}">
                <a16:creationId xmlns:a16="http://schemas.microsoft.com/office/drawing/2014/main" id="{13A7F071-62AF-4EC9-9B6C-AE0D0C677ADE}"/>
              </a:ext>
            </a:extLst>
          </p:cNvPr>
          <p:cNvCxnSpPr>
            <a:cxnSpLocks/>
          </p:cNvCxnSpPr>
          <p:nvPr userDrawn="1"/>
        </p:nvCxnSpPr>
        <p:spPr>
          <a:xfrm flipH="1">
            <a:off x="1866900" y="6543676"/>
            <a:ext cx="8428119" cy="0"/>
          </a:xfrm>
          <a:prstGeom prst="line">
            <a:avLst/>
          </a:prstGeom>
          <a:ln>
            <a:solidFill>
              <a:srgbClr val="455473"/>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1EECC13-3DE3-4888-95DD-16D9308960A8}"/>
              </a:ext>
            </a:extLst>
          </p:cNvPr>
          <p:cNvSpPr txBox="1"/>
          <p:nvPr userDrawn="1"/>
        </p:nvSpPr>
        <p:spPr>
          <a:xfrm>
            <a:off x="11252200" y="6438640"/>
            <a:ext cx="406400" cy="184666"/>
          </a:xfrm>
          <a:prstGeom prst="rect">
            <a:avLst/>
          </a:prstGeom>
          <a:noFill/>
        </p:spPr>
        <p:txBody>
          <a:bodyPr wrap="square" lIns="0" tIns="0" rIns="0" bIns="0" rtlCol="0" anchor="ctr">
            <a:spAutoFit/>
          </a:bodyPr>
          <a:lstStyle/>
          <a:p>
            <a:pPr algn="ctr"/>
            <a:fld id="{40876BFF-1584-4FA6-A406-00684317F9C8}" type="slidenum">
              <a:rPr lang="en-US" sz="1200" b="1" smtClean="0">
                <a:solidFill>
                  <a:srgbClr val="44546A"/>
                </a:solidFill>
                <a:latin typeface="Segoe UI" panose="020B0502040204020203" pitchFamily="34" charset="0"/>
                <a:cs typeface="Segoe UI" panose="020B0502040204020203" pitchFamily="34" charset="0"/>
              </a:rPr>
              <a:t>‹#›</a:t>
            </a:fld>
            <a:endParaRPr lang="en-US" sz="1200" b="1" dirty="0">
              <a:solidFill>
                <a:srgbClr val="44546A"/>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085D326C-DCC6-4212-B98D-BE139099BF2E}"/>
              </a:ext>
            </a:extLst>
          </p:cNvPr>
          <p:cNvSpPr txBox="1"/>
          <p:nvPr userDrawn="1"/>
        </p:nvSpPr>
        <p:spPr>
          <a:xfrm>
            <a:off x="10325100" y="6454029"/>
            <a:ext cx="618962" cy="153888"/>
          </a:xfrm>
          <a:prstGeom prst="rect">
            <a:avLst/>
          </a:prstGeom>
          <a:noFill/>
        </p:spPr>
        <p:txBody>
          <a:bodyPr wrap="square" lIns="0" tIns="0" rIns="0" bIns="0" rtlCol="0" anchor="ctr">
            <a:spAutoFit/>
          </a:bodyPr>
          <a:lstStyle/>
          <a:p>
            <a:pPr algn="r"/>
            <a:r>
              <a:rPr lang="en-US" sz="1000" b="1" dirty="0">
                <a:solidFill>
                  <a:schemeClr val="tx2">
                    <a:lumMod val="20000"/>
                    <a:lumOff val="80000"/>
                  </a:schemeClr>
                </a:solidFill>
                <a:latin typeface="Segoe UI" panose="020B0502040204020203" pitchFamily="34" charset="0"/>
                <a:cs typeface="Segoe UI" panose="020B0502040204020203" pitchFamily="34" charset="0"/>
              </a:rPr>
              <a:t>P A G E</a:t>
            </a:r>
          </a:p>
        </p:txBody>
      </p:sp>
    </p:spTree>
    <p:extLst>
      <p:ext uri="{BB962C8B-B14F-4D97-AF65-F5344CB8AC3E}">
        <p14:creationId xmlns:p14="http://schemas.microsoft.com/office/powerpoint/2010/main" val="241328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31039F78-BCC9-4D51-815E-486E476A8C5E}"/>
              </a:ext>
            </a:extLst>
          </p:cNvPr>
          <p:cNvSpPr txBox="1"/>
          <p:nvPr userDrawn="1"/>
        </p:nvSpPr>
        <p:spPr>
          <a:xfrm rot="16200000">
            <a:off x="11544219" y="5965265"/>
            <a:ext cx="525580" cy="169277"/>
          </a:xfrm>
          <a:prstGeom prst="rect">
            <a:avLst/>
          </a:prstGeom>
          <a:noFill/>
        </p:spPr>
        <p:txBody>
          <a:bodyPr wrap="square" lIns="0" tIns="0" rIns="0" bIns="0" rtlCol="0" anchor="ctr">
            <a:spAutoFit/>
          </a:bodyPr>
          <a:lstStyle/>
          <a:p>
            <a:pPr algn="l"/>
            <a:r>
              <a:rPr lang="en-US" sz="1100" b="1" dirty="0">
                <a:solidFill>
                  <a:srgbClr val="B5C0CF"/>
                </a:solidFill>
                <a:latin typeface="Segoe UI" panose="020B0502040204020203" pitchFamily="34" charset="0"/>
                <a:cs typeface="Segoe UI" panose="020B0502040204020203" pitchFamily="34" charset="0"/>
              </a:rPr>
              <a:t>P A G E</a:t>
            </a:r>
          </a:p>
        </p:txBody>
      </p:sp>
      <p:cxnSp>
        <p:nvCxnSpPr>
          <p:cNvPr id="29" name="Straight Connector 28">
            <a:extLst>
              <a:ext uri="{FF2B5EF4-FFF2-40B4-BE49-F238E27FC236}">
                <a16:creationId xmlns:a16="http://schemas.microsoft.com/office/drawing/2014/main" id="{87B7FCFD-F3A0-4D7B-A3EB-199283755E70}"/>
              </a:ext>
            </a:extLst>
          </p:cNvPr>
          <p:cNvCxnSpPr>
            <a:cxnSpLocks/>
          </p:cNvCxnSpPr>
          <p:nvPr userDrawn="1"/>
        </p:nvCxnSpPr>
        <p:spPr>
          <a:xfrm>
            <a:off x="11807009" y="1841905"/>
            <a:ext cx="0" cy="2981319"/>
          </a:xfrm>
          <a:prstGeom prst="line">
            <a:avLst/>
          </a:prstGeom>
          <a:ln>
            <a:solidFill>
              <a:srgbClr val="45547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6144967B-D925-49D5-A6E9-F41240A465E7}"/>
              </a:ext>
            </a:extLst>
          </p:cNvPr>
          <p:cNvSpPr/>
          <p:nvPr userDrawn="1"/>
        </p:nvSpPr>
        <p:spPr>
          <a:xfrm>
            <a:off x="11658603" y="5040898"/>
            <a:ext cx="296812" cy="603731"/>
          </a:xfrm>
          <a:prstGeom prst="roundRect">
            <a:avLst>
              <a:gd name="adj" fmla="val 50000"/>
            </a:avLst>
          </a:prstGeom>
          <a:gradFill flip="none" rotWithShape="1">
            <a:gsLst>
              <a:gs pos="0">
                <a:srgbClr val="F2C84B"/>
              </a:gs>
              <a:gs pos="100000">
                <a:srgbClr val="D49548"/>
              </a:gs>
            </a:gsLst>
            <a:lin ang="27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D"/>
          </a:p>
        </p:txBody>
      </p:sp>
      <p:sp>
        <p:nvSpPr>
          <p:cNvPr id="31" name="TextBox 30">
            <a:extLst>
              <a:ext uri="{FF2B5EF4-FFF2-40B4-BE49-F238E27FC236}">
                <a16:creationId xmlns:a16="http://schemas.microsoft.com/office/drawing/2014/main" id="{44FDE46E-73B2-4B5B-88C1-728CA53BDCE8}"/>
              </a:ext>
            </a:extLst>
          </p:cNvPr>
          <p:cNvSpPr txBox="1"/>
          <p:nvPr userDrawn="1"/>
        </p:nvSpPr>
        <p:spPr>
          <a:xfrm>
            <a:off x="11658600" y="5242289"/>
            <a:ext cx="296818" cy="184666"/>
          </a:xfrm>
          <a:prstGeom prst="rect">
            <a:avLst/>
          </a:prstGeom>
          <a:noFill/>
        </p:spPr>
        <p:txBody>
          <a:bodyPr wrap="square" lIns="0" tIns="0" rIns="0" bIns="0" rtlCol="0">
            <a:spAutoFit/>
          </a:bodyPr>
          <a:lstStyle/>
          <a:p>
            <a:pPr algn="ctr"/>
            <a:r>
              <a:rPr lang="en-US" sz="1200" b="1" dirty="0">
                <a:solidFill>
                  <a:srgbClr val="44546A"/>
                </a:solidFill>
                <a:latin typeface="Segoe UI" panose="020B0502040204020203" pitchFamily="34" charset="0"/>
                <a:cs typeface="Segoe UI" panose="020B0502040204020203" pitchFamily="34" charset="0"/>
              </a:rPr>
              <a:t>0</a:t>
            </a:r>
            <a:fld id="{40876BFF-1584-4FA6-A406-00684317F9C8}" type="slidenum">
              <a:rPr lang="en-US" sz="1200" b="1" smtClean="0">
                <a:solidFill>
                  <a:srgbClr val="44546A"/>
                </a:solidFill>
                <a:latin typeface="Segoe UI" panose="020B0502040204020203" pitchFamily="34" charset="0"/>
                <a:cs typeface="Segoe UI" panose="020B0502040204020203" pitchFamily="34" charset="0"/>
              </a:rPr>
              <a:t>‹#›</a:t>
            </a:fld>
            <a:endParaRPr lang="en-US" sz="1200" b="1" dirty="0">
              <a:solidFill>
                <a:srgbClr val="44546A"/>
              </a:solidFill>
              <a:latin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BF11F25E-58AE-4C46-ABF0-D475544E1C5A}"/>
              </a:ext>
            </a:extLst>
          </p:cNvPr>
          <p:cNvSpPr txBox="1"/>
          <p:nvPr userDrawn="1"/>
        </p:nvSpPr>
        <p:spPr>
          <a:xfrm rot="16200000">
            <a:off x="11172009" y="915486"/>
            <a:ext cx="1270000" cy="169277"/>
          </a:xfrm>
          <a:prstGeom prst="rect">
            <a:avLst/>
          </a:prstGeom>
          <a:noFill/>
        </p:spPr>
        <p:txBody>
          <a:bodyPr wrap="square" lIns="0" tIns="0" rIns="0" bIns="0" rtlCol="0" anchor="ctr">
            <a:spAutoFit/>
          </a:bodyPr>
          <a:lstStyle/>
          <a:p>
            <a:pPr algn="l"/>
            <a:r>
              <a:rPr lang="en-US" sz="1100" dirty="0">
                <a:solidFill>
                  <a:srgbClr val="B5C0CF"/>
                </a:solidFill>
                <a:latin typeface="Segoe UI Light" panose="020B0502040204020203" pitchFamily="34" charset="0"/>
                <a:cs typeface="Segoe UI Light" panose="020B0502040204020203" pitchFamily="34" charset="0"/>
              </a:rPr>
              <a:t>Gear Presentation</a:t>
            </a:r>
          </a:p>
        </p:txBody>
      </p:sp>
    </p:spTree>
    <p:extLst>
      <p:ext uri="{BB962C8B-B14F-4D97-AF65-F5344CB8AC3E}">
        <p14:creationId xmlns:p14="http://schemas.microsoft.com/office/powerpoint/2010/main" val="408873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5AB7F6-C528-441C-873F-12D019AE7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A3D77D78-0188-4C70-B48A-27FFB8071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6561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b="1"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734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431023" y="1798690"/>
            <a:ext cx="5234701" cy="4910334"/>
          </a:xfrm>
          <a:prstGeom prst="ellipse">
            <a:avLst/>
          </a:prstGeom>
          <a:solidFill>
            <a:sysClr val="window" lastClr="FFFFFF">
              <a:alpha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Light"/>
              <a:ea typeface="+mn-ea"/>
              <a:cs typeface="+mn-cs"/>
            </a:endParaRPr>
          </a:p>
        </p:txBody>
      </p:sp>
      <p:sp>
        <p:nvSpPr>
          <p:cNvPr id="6" name="Arc 5"/>
          <p:cNvSpPr/>
          <p:nvPr/>
        </p:nvSpPr>
        <p:spPr>
          <a:xfrm>
            <a:off x="847318" y="1830921"/>
            <a:ext cx="4701827" cy="4410480"/>
          </a:xfrm>
          <a:prstGeom prst="arc">
            <a:avLst>
              <a:gd name="adj1" fmla="val 16200000"/>
              <a:gd name="adj2" fmla="val 12750714"/>
            </a:avLst>
          </a:prstGeom>
          <a:noFill/>
          <a:ln w="38100" cap="flat" cmpd="sng" algn="ctr">
            <a:solidFill>
              <a:srgbClr val="222A35"/>
            </a:solidFill>
            <a:prstDash val="solid"/>
            <a:miter lim="800000"/>
            <a:headEnd type="oval"/>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black"/>
              </a:solidFill>
              <a:effectLst/>
              <a:uLnTx/>
              <a:uFillTx/>
              <a:latin typeface="Calibri Light"/>
              <a:ea typeface="+mn-ea"/>
              <a:cs typeface="+mn-cs"/>
            </a:endParaRPr>
          </a:p>
        </p:txBody>
      </p:sp>
      <p:sp>
        <p:nvSpPr>
          <p:cNvPr id="7" name="Arc 6"/>
          <p:cNvSpPr/>
          <p:nvPr/>
        </p:nvSpPr>
        <p:spPr>
          <a:xfrm>
            <a:off x="349322" y="1318437"/>
            <a:ext cx="5746678" cy="5390587"/>
          </a:xfrm>
          <a:prstGeom prst="arc">
            <a:avLst>
              <a:gd name="adj1" fmla="val 3083197"/>
              <a:gd name="adj2" fmla="val 2219221"/>
            </a:avLst>
          </a:prstGeom>
          <a:noFill/>
          <a:ln w="38100" cap="flat" cmpd="sng" algn="ctr">
            <a:solidFill>
              <a:srgbClr val="D2B057"/>
            </a:solidFill>
            <a:prstDash val="solid"/>
            <a:miter lim="800000"/>
            <a:headEnd type="oval"/>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black"/>
              </a:solidFill>
              <a:effectLst/>
              <a:uLnTx/>
              <a:uFillTx/>
              <a:latin typeface="Calibri Light"/>
              <a:ea typeface="+mn-ea"/>
              <a:cs typeface="+mn-cs"/>
            </a:endParaRPr>
          </a:p>
        </p:txBody>
      </p:sp>
      <p:sp>
        <p:nvSpPr>
          <p:cNvPr id="10" name="TextBox 9">
            <a:extLst>
              <a:ext uri="{FF2B5EF4-FFF2-40B4-BE49-F238E27FC236}">
                <a16:creationId xmlns:a16="http://schemas.microsoft.com/office/drawing/2014/main" id="{2F6BBA33-CF81-43D5-A882-CF0958A814CF}"/>
              </a:ext>
            </a:extLst>
          </p:cNvPr>
          <p:cNvSpPr txBox="1"/>
          <p:nvPr/>
        </p:nvSpPr>
        <p:spPr>
          <a:xfrm>
            <a:off x="1368174" y="2560301"/>
            <a:ext cx="4196444" cy="2492990"/>
          </a:xfrm>
          <a:prstGeom prst="rect">
            <a:avLst/>
          </a:prstGeom>
          <a:noFill/>
        </p:spPr>
        <p:txBody>
          <a:bodyPr wrap="square" lIns="0" tIns="0" rIns="0" bIns="0" rtlCol="0" anchor="ctr">
            <a:spAutoFit/>
          </a:bodyPr>
          <a:lstStyle>
            <a:defPPr>
              <a:defRPr lang="en-US"/>
            </a:defPPr>
            <a:lvl1pPr>
              <a:defRPr sz="5400" b="1">
                <a:solidFill>
                  <a:prstClr val="black"/>
                </a:solidFill>
                <a:latin typeface="Century Gothic" panose="020B0502020202020204" pitchFamily="34" charset="0"/>
              </a:defRPr>
            </a:lvl1pPr>
          </a:lstStyle>
          <a:p>
            <a:r>
              <a:rPr lang="en-US" dirty="0"/>
              <a:t>Join</a:t>
            </a:r>
          </a:p>
          <a:p>
            <a:r>
              <a:rPr lang="en-US" dirty="0"/>
              <a:t>the world of Kubernetes</a:t>
            </a:r>
          </a:p>
        </p:txBody>
      </p:sp>
      <p:grpSp>
        <p:nvGrpSpPr>
          <p:cNvPr id="13" name="Group 12">
            <a:extLst>
              <a:ext uri="{FF2B5EF4-FFF2-40B4-BE49-F238E27FC236}">
                <a16:creationId xmlns:a16="http://schemas.microsoft.com/office/drawing/2014/main" id="{9A8E4ACB-7ECE-AA0E-7C30-67A19DC5D6A6}"/>
              </a:ext>
            </a:extLst>
          </p:cNvPr>
          <p:cNvGrpSpPr/>
          <p:nvPr/>
        </p:nvGrpSpPr>
        <p:grpSpPr>
          <a:xfrm>
            <a:off x="5207306" y="2914073"/>
            <a:ext cx="7269342" cy="4253222"/>
            <a:chOff x="5645888" y="2991233"/>
            <a:chExt cx="7269342" cy="4253222"/>
          </a:xfrm>
        </p:grpSpPr>
        <p:grpSp>
          <p:nvGrpSpPr>
            <p:cNvPr id="2" name="Group 1">
              <a:extLst>
                <a:ext uri="{FF2B5EF4-FFF2-40B4-BE49-F238E27FC236}">
                  <a16:creationId xmlns:a16="http://schemas.microsoft.com/office/drawing/2014/main" id="{5F9E289D-691B-18CA-0622-9AE6F1496D8F}"/>
                </a:ext>
              </a:extLst>
            </p:cNvPr>
            <p:cNvGrpSpPr/>
            <p:nvPr/>
          </p:nvGrpSpPr>
          <p:grpSpPr>
            <a:xfrm>
              <a:off x="5645888" y="2991233"/>
              <a:ext cx="7269342" cy="4253222"/>
              <a:chOff x="1356679" y="793852"/>
              <a:chExt cx="9478642" cy="5831588"/>
            </a:xfrm>
          </p:grpSpPr>
          <p:pic>
            <p:nvPicPr>
              <p:cNvPr id="3" name="Picture 2">
                <a:extLst>
                  <a:ext uri="{FF2B5EF4-FFF2-40B4-BE49-F238E27FC236}">
                    <a16:creationId xmlns:a16="http://schemas.microsoft.com/office/drawing/2014/main" id="{B5610063-9D7A-3884-DDE5-83C4AEC05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79" y="793852"/>
                <a:ext cx="9478642" cy="5831588"/>
              </a:xfrm>
              <a:prstGeom prst="rect">
                <a:avLst/>
              </a:prstGeom>
            </p:spPr>
          </p:pic>
          <p:sp>
            <p:nvSpPr>
              <p:cNvPr id="12" name="Rectangle 11">
                <a:extLst>
                  <a:ext uri="{FF2B5EF4-FFF2-40B4-BE49-F238E27FC236}">
                    <a16:creationId xmlns:a16="http://schemas.microsoft.com/office/drawing/2014/main" id="{44225042-ECEB-990F-CB79-23A5D4CFF7EC}"/>
                  </a:ext>
                </a:extLst>
              </p:cNvPr>
              <p:cNvSpPr/>
              <p:nvPr/>
            </p:nvSpPr>
            <p:spPr>
              <a:xfrm>
                <a:off x="3086454" y="1535684"/>
                <a:ext cx="6019092" cy="3786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23A4B70B-7ABE-49E5-8DE1-47777F7E18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2284" y="3532282"/>
              <a:ext cx="4657296" cy="2761750"/>
            </a:xfrm>
            <a:prstGeom prst="rect">
              <a:avLst/>
            </a:prstGeom>
          </p:spPr>
        </p:pic>
      </p:grpSp>
      <p:sp>
        <p:nvSpPr>
          <p:cNvPr id="5" name="TextBox 4">
            <a:extLst>
              <a:ext uri="{FF2B5EF4-FFF2-40B4-BE49-F238E27FC236}">
                <a16:creationId xmlns:a16="http://schemas.microsoft.com/office/drawing/2014/main" id="{D8C31CAD-5F5C-2E03-F6C5-821D87DB0582}"/>
              </a:ext>
            </a:extLst>
          </p:cNvPr>
          <p:cNvSpPr txBox="1"/>
          <p:nvPr/>
        </p:nvSpPr>
        <p:spPr>
          <a:xfrm>
            <a:off x="3738986" y="247267"/>
            <a:ext cx="1327352"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Services</a:t>
            </a:r>
            <a:endParaRPr lang="en-US" sz="2400" b="1" i="1" dirty="0">
              <a:solidFill>
                <a:prstClr val="black"/>
              </a:solidFill>
              <a:latin typeface="Century Gothic" panose="020B0502020202020204" pitchFamily="34" charset="0"/>
            </a:endParaRPr>
          </a:p>
        </p:txBody>
      </p:sp>
      <p:sp>
        <p:nvSpPr>
          <p:cNvPr id="8" name="TextBox 7">
            <a:extLst>
              <a:ext uri="{FF2B5EF4-FFF2-40B4-BE49-F238E27FC236}">
                <a16:creationId xmlns:a16="http://schemas.microsoft.com/office/drawing/2014/main" id="{F36F1666-B6F9-3DBD-58B2-A0F7B949A8CA}"/>
              </a:ext>
            </a:extLst>
          </p:cNvPr>
          <p:cNvSpPr txBox="1"/>
          <p:nvPr/>
        </p:nvSpPr>
        <p:spPr>
          <a:xfrm>
            <a:off x="5343477" y="226001"/>
            <a:ext cx="1716531" cy="738664"/>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School of Kubernetes</a:t>
            </a:r>
            <a:endParaRPr lang="en-US" sz="2400" b="1" i="1" dirty="0">
              <a:solidFill>
                <a:prstClr val="black"/>
              </a:solidFill>
              <a:latin typeface="Century Gothic" panose="020B0502020202020204" pitchFamily="34" charset="0"/>
            </a:endParaRPr>
          </a:p>
        </p:txBody>
      </p:sp>
      <p:sp>
        <p:nvSpPr>
          <p:cNvPr id="11" name="TextBox 10">
            <a:extLst>
              <a:ext uri="{FF2B5EF4-FFF2-40B4-BE49-F238E27FC236}">
                <a16:creationId xmlns:a16="http://schemas.microsoft.com/office/drawing/2014/main" id="{C6081D0C-8E51-D42E-A798-29278EB2E173}"/>
              </a:ext>
            </a:extLst>
          </p:cNvPr>
          <p:cNvSpPr txBox="1"/>
          <p:nvPr/>
        </p:nvSpPr>
        <p:spPr>
          <a:xfrm>
            <a:off x="8559378" y="226001"/>
            <a:ext cx="1498498"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Our team</a:t>
            </a:r>
            <a:endParaRPr lang="en-US" sz="2400" b="1" i="1" dirty="0">
              <a:solidFill>
                <a:prstClr val="black"/>
              </a:solidFill>
              <a:latin typeface="Century Gothic" panose="020B0502020202020204" pitchFamily="34" charset="0"/>
            </a:endParaRPr>
          </a:p>
        </p:txBody>
      </p:sp>
      <p:sp>
        <p:nvSpPr>
          <p:cNvPr id="14" name="TextBox 13">
            <a:extLst>
              <a:ext uri="{FF2B5EF4-FFF2-40B4-BE49-F238E27FC236}">
                <a16:creationId xmlns:a16="http://schemas.microsoft.com/office/drawing/2014/main" id="{BE62ACA1-1A45-A99F-9122-22CC53AF08DE}"/>
              </a:ext>
            </a:extLst>
          </p:cNvPr>
          <p:cNvSpPr txBox="1"/>
          <p:nvPr/>
        </p:nvSpPr>
        <p:spPr>
          <a:xfrm>
            <a:off x="7337147" y="210999"/>
            <a:ext cx="1327352"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Blog </a:t>
            </a:r>
            <a:endParaRPr lang="en-US" sz="2400" b="1" i="1" dirty="0">
              <a:solidFill>
                <a:prstClr val="black"/>
              </a:solidFill>
              <a:latin typeface="Century Gothic" panose="020B0502020202020204" pitchFamily="34" charset="0"/>
            </a:endParaRPr>
          </a:p>
        </p:txBody>
      </p:sp>
      <p:sp>
        <p:nvSpPr>
          <p:cNvPr id="15" name="TextBox 14">
            <a:extLst>
              <a:ext uri="{FF2B5EF4-FFF2-40B4-BE49-F238E27FC236}">
                <a16:creationId xmlns:a16="http://schemas.microsoft.com/office/drawing/2014/main" id="{4AAB4ADE-93D0-90DD-D2FE-F72246413B5D}"/>
              </a:ext>
            </a:extLst>
          </p:cNvPr>
          <p:cNvSpPr txBox="1"/>
          <p:nvPr/>
        </p:nvSpPr>
        <p:spPr>
          <a:xfrm>
            <a:off x="10328096" y="200366"/>
            <a:ext cx="1716531"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References </a:t>
            </a:r>
            <a:endParaRPr lang="en-US" sz="2400" b="1" i="1"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272537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00598C-B470-44B3-BDEF-775569E8ED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66363" y="2981620"/>
            <a:ext cx="6256225" cy="3817087"/>
          </a:xfrm>
          <a:prstGeom prst="rect">
            <a:avLst/>
          </a:prstGeom>
          <a:ln>
            <a:noFill/>
          </a:ln>
          <a:effectLst>
            <a:softEdge rad="112500"/>
          </a:effectLst>
        </p:spPr>
      </p:pic>
      <p:sp>
        <p:nvSpPr>
          <p:cNvPr id="12" name="TextBox 11">
            <a:extLst>
              <a:ext uri="{FF2B5EF4-FFF2-40B4-BE49-F238E27FC236}">
                <a16:creationId xmlns:a16="http://schemas.microsoft.com/office/drawing/2014/main" id="{E580CC51-8D91-4685-8344-2A26B22B5C6B}"/>
              </a:ext>
            </a:extLst>
          </p:cNvPr>
          <p:cNvSpPr txBox="1"/>
          <p:nvPr/>
        </p:nvSpPr>
        <p:spPr>
          <a:xfrm>
            <a:off x="281325" y="37739"/>
            <a:ext cx="12552173" cy="2031325"/>
          </a:xfrm>
          <a:prstGeom prst="rect">
            <a:avLst/>
          </a:prstGeom>
          <a:noFill/>
        </p:spPr>
        <p:txBody>
          <a:bodyPr wrap="square" lIns="0" tIns="0" rIns="0" bIns="0" rtlCol="0" anchor="ctr">
            <a:spAutoFit/>
          </a:bodyPr>
          <a:lstStyle/>
          <a:p>
            <a:r>
              <a:rPr lang="en-US" sz="6600" b="1" dirty="0">
                <a:solidFill>
                  <a:prstClr val="black"/>
                </a:solidFill>
                <a:latin typeface="Century Gothic" panose="020B0502020202020204" pitchFamily="34" charset="0"/>
              </a:rPr>
              <a:t>Kubernetes </a:t>
            </a:r>
          </a:p>
          <a:p>
            <a:r>
              <a:rPr lang="en-US" sz="6600" b="1" dirty="0">
                <a:solidFill>
                  <a:prstClr val="black"/>
                </a:solidFill>
                <a:latin typeface="Century Gothic" panose="020B0502020202020204" pitchFamily="34" charset="0"/>
              </a:rPr>
              <a:t>Consulting</a:t>
            </a:r>
          </a:p>
        </p:txBody>
      </p:sp>
      <p:sp>
        <p:nvSpPr>
          <p:cNvPr id="4" name="TextBox 3">
            <a:extLst>
              <a:ext uri="{FF2B5EF4-FFF2-40B4-BE49-F238E27FC236}">
                <a16:creationId xmlns:a16="http://schemas.microsoft.com/office/drawing/2014/main" id="{80413CEB-10A3-50F8-6F60-6B9D65D1B5D1}"/>
              </a:ext>
            </a:extLst>
          </p:cNvPr>
          <p:cNvSpPr txBox="1"/>
          <p:nvPr/>
        </p:nvSpPr>
        <p:spPr>
          <a:xfrm>
            <a:off x="9294250" y="130789"/>
            <a:ext cx="2897750" cy="6596421"/>
          </a:xfrm>
          <a:prstGeom prst="rect">
            <a:avLst/>
          </a:prstGeom>
          <a:noFill/>
        </p:spPr>
        <p:txBody>
          <a:bodyPr wrap="square" lIns="0" tIns="0" rIns="0" bIns="0" rtlCol="0" anchor="ctr">
            <a:spAutoFit/>
          </a:bodyPr>
          <a:lstStyle>
            <a:defPPr>
              <a:defRPr lang="en-US"/>
            </a:defPPr>
            <a:lvl1pPr indent="0">
              <a:lnSpc>
                <a:spcPct val="150000"/>
              </a:lnSpc>
              <a:buFont typeface="Arial" panose="020B0604020202020204" pitchFamily="34" charset="0"/>
              <a:buNone/>
              <a:defRPr>
                <a:solidFill>
                  <a:prstClr val="black"/>
                </a:solidFill>
                <a:latin typeface="Century Gothic" panose="020B0502020202020204" pitchFamily="34" charset="0"/>
              </a:defRPr>
            </a:lvl1pPr>
          </a:lstStyle>
          <a:p>
            <a:r>
              <a:rPr lang="en-GB" dirty="0"/>
              <a:t>We offer Kubernetes enterprise consulting services to help businesses in making the most of their Kubernetes infrastructure. Our consultants provide expert guidance and support throughout the implementation and management process, helping businesses design and implement their Kubernetes infrastructure to meet their specific needs and requirements.</a:t>
            </a:r>
          </a:p>
        </p:txBody>
      </p:sp>
      <p:cxnSp>
        <p:nvCxnSpPr>
          <p:cNvPr id="8" name="Straight Arrow Connector 7">
            <a:extLst>
              <a:ext uri="{FF2B5EF4-FFF2-40B4-BE49-F238E27FC236}">
                <a16:creationId xmlns:a16="http://schemas.microsoft.com/office/drawing/2014/main" id="{7719E966-F3AB-CE75-58DA-908B02F7E349}"/>
              </a:ext>
            </a:extLst>
          </p:cNvPr>
          <p:cNvCxnSpPr>
            <a:cxnSpLocks/>
          </p:cNvCxnSpPr>
          <p:nvPr/>
        </p:nvCxnSpPr>
        <p:spPr>
          <a:xfrm>
            <a:off x="6794214" y="3109216"/>
            <a:ext cx="2007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327392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CE5C-57A0-AF2A-9427-EB82189D2AF3}"/>
              </a:ext>
            </a:extLst>
          </p:cNvPr>
          <p:cNvSpPr>
            <a:spLocks noGrp="1"/>
          </p:cNvSpPr>
          <p:nvPr>
            <p:ph type="title"/>
          </p:nvPr>
        </p:nvSpPr>
        <p:spPr/>
        <p:txBody>
          <a:bodyPr/>
          <a:lstStyle/>
          <a:p>
            <a:r>
              <a:rPr lang="en-GB" dirty="0"/>
              <a:t>To be continued </a:t>
            </a:r>
          </a:p>
        </p:txBody>
      </p:sp>
    </p:spTree>
    <p:extLst>
      <p:ext uri="{BB962C8B-B14F-4D97-AF65-F5344CB8AC3E}">
        <p14:creationId xmlns:p14="http://schemas.microsoft.com/office/powerpoint/2010/main" val="151524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431023" y="1798690"/>
            <a:ext cx="5234701" cy="4910334"/>
          </a:xfrm>
          <a:prstGeom prst="ellipse">
            <a:avLst/>
          </a:prstGeom>
          <a:solidFill>
            <a:sysClr val="window" lastClr="FFFFFF">
              <a:alpha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white"/>
              </a:solidFill>
              <a:effectLst/>
              <a:uLnTx/>
              <a:uFillTx/>
              <a:latin typeface="Calibri Light"/>
              <a:ea typeface="+mn-ea"/>
              <a:cs typeface="+mn-cs"/>
            </a:endParaRPr>
          </a:p>
        </p:txBody>
      </p:sp>
      <p:sp>
        <p:nvSpPr>
          <p:cNvPr id="6" name="Arc 5"/>
          <p:cNvSpPr/>
          <p:nvPr/>
        </p:nvSpPr>
        <p:spPr>
          <a:xfrm>
            <a:off x="847318" y="1830921"/>
            <a:ext cx="4701827" cy="4410480"/>
          </a:xfrm>
          <a:prstGeom prst="arc">
            <a:avLst>
              <a:gd name="adj1" fmla="val 16200000"/>
              <a:gd name="adj2" fmla="val 12750714"/>
            </a:avLst>
          </a:prstGeom>
          <a:noFill/>
          <a:ln w="38100" cap="flat" cmpd="sng" algn="ctr">
            <a:solidFill>
              <a:srgbClr val="222A35"/>
            </a:solidFill>
            <a:prstDash val="solid"/>
            <a:miter lim="800000"/>
            <a:headEnd type="oval"/>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black"/>
              </a:solidFill>
              <a:effectLst/>
              <a:uLnTx/>
              <a:uFillTx/>
              <a:latin typeface="Calibri Light"/>
              <a:ea typeface="+mn-ea"/>
              <a:cs typeface="+mn-cs"/>
            </a:endParaRPr>
          </a:p>
        </p:txBody>
      </p:sp>
      <p:sp>
        <p:nvSpPr>
          <p:cNvPr id="7" name="Arc 6"/>
          <p:cNvSpPr/>
          <p:nvPr/>
        </p:nvSpPr>
        <p:spPr>
          <a:xfrm>
            <a:off x="349322" y="1318437"/>
            <a:ext cx="5746678" cy="5390587"/>
          </a:xfrm>
          <a:prstGeom prst="arc">
            <a:avLst>
              <a:gd name="adj1" fmla="val 3083197"/>
              <a:gd name="adj2" fmla="val 2219221"/>
            </a:avLst>
          </a:prstGeom>
          <a:noFill/>
          <a:ln w="38100" cap="flat" cmpd="sng" algn="ctr">
            <a:solidFill>
              <a:srgbClr val="D2B057"/>
            </a:solidFill>
            <a:prstDash val="solid"/>
            <a:miter lim="800000"/>
            <a:headEnd type="oval"/>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100" b="0" i="0" u="none" strike="noStrike" kern="0" cap="none" spc="0" normalizeH="0" baseline="0" noProof="0">
              <a:ln>
                <a:noFill/>
              </a:ln>
              <a:solidFill>
                <a:prstClr val="black"/>
              </a:solidFill>
              <a:effectLst/>
              <a:uLnTx/>
              <a:uFillTx/>
              <a:latin typeface="Calibri Light"/>
              <a:ea typeface="+mn-ea"/>
              <a:cs typeface="+mn-cs"/>
            </a:endParaRPr>
          </a:p>
        </p:txBody>
      </p:sp>
      <p:sp>
        <p:nvSpPr>
          <p:cNvPr id="10" name="TextBox 9">
            <a:extLst>
              <a:ext uri="{FF2B5EF4-FFF2-40B4-BE49-F238E27FC236}">
                <a16:creationId xmlns:a16="http://schemas.microsoft.com/office/drawing/2014/main" id="{2F6BBA33-CF81-43D5-A882-CF0958A814CF}"/>
              </a:ext>
            </a:extLst>
          </p:cNvPr>
          <p:cNvSpPr txBox="1"/>
          <p:nvPr/>
        </p:nvSpPr>
        <p:spPr>
          <a:xfrm>
            <a:off x="1368174" y="2560301"/>
            <a:ext cx="4196444" cy="2492990"/>
          </a:xfrm>
          <a:prstGeom prst="rect">
            <a:avLst/>
          </a:prstGeom>
          <a:noFill/>
        </p:spPr>
        <p:txBody>
          <a:bodyPr wrap="square" lIns="0" tIns="0" rIns="0" bIns="0" rtlCol="0" anchor="ctr">
            <a:spAutoFit/>
          </a:bodyPr>
          <a:lstStyle>
            <a:defPPr>
              <a:defRPr lang="en-US"/>
            </a:defPPr>
            <a:lvl1pPr>
              <a:defRPr sz="5400" b="1">
                <a:solidFill>
                  <a:prstClr val="black"/>
                </a:solidFill>
                <a:latin typeface="Century Gothic" panose="020B0502020202020204" pitchFamily="34" charset="0"/>
              </a:defRPr>
            </a:lvl1pPr>
          </a:lstStyle>
          <a:p>
            <a:r>
              <a:rPr lang="en-US" dirty="0"/>
              <a:t>Join</a:t>
            </a:r>
          </a:p>
          <a:p>
            <a:r>
              <a:rPr lang="en-US" dirty="0"/>
              <a:t>the world of Kubernetes</a:t>
            </a:r>
          </a:p>
        </p:txBody>
      </p:sp>
      <p:grpSp>
        <p:nvGrpSpPr>
          <p:cNvPr id="13" name="Group 12">
            <a:extLst>
              <a:ext uri="{FF2B5EF4-FFF2-40B4-BE49-F238E27FC236}">
                <a16:creationId xmlns:a16="http://schemas.microsoft.com/office/drawing/2014/main" id="{9A8E4ACB-7ECE-AA0E-7C30-67A19DC5D6A6}"/>
              </a:ext>
            </a:extLst>
          </p:cNvPr>
          <p:cNvGrpSpPr/>
          <p:nvPr/>
        </p:nvGrpSpPr>
        <p:grpSpPr>
          <a:xfrm>
            <a:off x="5207306" y="2914073"/>
            <a:ext cx="7269342" cy="4253222"/>
            <a:chOff x="5645888" y="2991233"/>
            <a:chExt cx="7269342" cy="4253222"/>
          </a:xfrm>
        </p:grpSpPr>
        <p:grpSp>
          <p:nvGrpSpPr>
            <p:cNvPr id="2" name="Group 1">
              <a:extLst>
                <a:ext uri="{FF2B5EF4-FFF2-40B4-BE49-F238E27FC236}">
                  <a16:creationId xmlns:a16="http://schemas.microsoft.com/office/drawing/2014/main" id="{5F9E289D-691B-18CA-0622-9AE6F1496D8F}"/>
                </a:ext>
              </a:extLst>
            </p:cNvPr>
            <p:cNvGrpSpPr/>
            <p:nvPr/>
          </p:nvGrpSpPr>
          <p:grpSpPr>
            <a:xfrm>
              <a:off x="5645888" y="2991233"/>
              <a:ext cx="7269342" cy="4253222"/>
              <a:chOff x="1356679" y="793852"/>
              <a:chExt cx="9478642" cy="5831588"/>
            </a:xfrm>
          </p:grpSpPr>
          <p:pic>
            <p:nvPicPr>
              <p:cNvPr id="3" name="Picture 2">
                <a:extLst>
                  <a:ext uri="{FF2B5EF4-FFF2-40B4-BE49-F238E27FC236}">
                    <a16:creationId xmlns:a16="http://schemas.microsoft.com/office/drawing/2014/main" id="{B5610063-9D7A-3884-DDE5-83C4AEC05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79" y="793852"/>
                <a:ext cx="9478642" cy="5831588"/>
              </a:xfrm>
              <a:prstGeom prst="rect">
                <a:avLst/>
              </a:prstGeom>
            </p:spPr>
          </p:pic>
          <p:sp>
            <p:nvSpPr>
              <p:cNvPr id="12" name="Rectangle 11">
                <a:extLst>
                  <a:ext uri="{FF2B5EF4-FFF2-40B4-BE49-F238E27FC236}">
                    <a16:creationId xmlns:a16="http://schemas.microsoft.com/office/drawing/2014/main" id="{44225042-ECEB-990F-CB79-23A5D4CFF7EC}"/>
                  </a:ext>
                </a:extLst>
              </p:cNvPr>
              <p:cNvSpPr/>
              <p:nvPr/>
            </p:nvSpPr>
            <p:spPr>
              <a:xfrm>
                <a:off x="3086454" y="1535684"/>
                <a:ext cx="6019092" cy="3786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23A4B70B-7ABE-49E5-8DE1-47777F7E18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2284" y="3532282"/>
              <a:ext cx="4657296" cy="2761750"/>
            </a:xfrm>
            <a:prstGeom prst="rect">
              <a:avLst/>
            </a:prstGeom>
          </p:spPr>
        </p:pic>
      </p:grpSp>
      <p:sp>
        <p:nvSpPr>
          <p:cNvPr id="5" name="TextBox 4">
            <a:extLst>
              <a:ext uri="{FF2B5EF4-FFF2-40B4-BE49-F238E27FC236}">
                <a16:creationId xmlns:a16="http://schemas.microsoft.com/office/drawing/2014/main" id="{D8C31CAD-5F5C-2E03-F6C5-821D87DB0582}"/>
              </a:ext>
            </a:extLst>
          </p:cNvPr>
          <p:cNvSpPr txBox="1"/>
          <p:nvPr/>
        </p:nvSpPr>
        <p:spPr>
          <a:xfrm>
            <a:off x="3738986" y="247267"/>
            <a:ext cx="1327352"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Services</a:t>
            </a:r>
            <a:endParaRPr lang="en-US" sz="2400" b="1" i="1" dirty="0">
              <a:solidFill>
                <a:prstClr val="black"/>
              </a:solidFill>
              <a:latin typeface="Century Gothic" panose="020B0502020202020204" pitchFamily="34" charset="0"/>
            </a:endParaRPr>
          </a:p>
        </p:txBody>
      </p:sp>
      <p:sp>
        <p:nvSpPr>
          <p:cNvPr id="8" name="TextBox 7">
            <a:extLst>
              <a:ext uri="{FF2B5EF4-FFF2-40B4-BE49-F238E27FC236}">
                <a16:creationId xmlns:a16="http://schemas.microsoft.com/office/drawing/2014/main" id="{F36F1666-B6F9-3DBD-58B2-A0F7B949A8CA}"/>
              </a:ext>
            </a:extLst>
          </p:cNvPr>
          <p:cNvSpPr txBox="1"/>
          <p:nvPr/>
        </p:nvSpPr>
        <p:spPr>
          <a:xfrm>
            <a:off x="5343477" y="226001"/>
            <a:ext cx="1716531" cy="738664"/>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School of Kubernetes</a:t>
            </a:r>
            <a:endParaRPr lang="en-US" sz="2400" b="1" i="1" dirty="0">
              <a:solidFill>
                <a:prstClr val="black"/>
              </a:solidFill>
              <a:latin typeface="Century Gothic" panose="020B0502020202020204" pitchFamily="34" charset="0"/>
            </a:endParaRPr>
          </a:p>
        </p:txBody>
      </p:sp>
      <p:sp>
        <p:nvSpPr>
          <p:cNvPr id="11" name="TextBox 10">
            <a:extLst>
              <a:ext uri="{FF2B5EF4-FFF2-40B4-BE49-F238E27FC236}">
                <a16:creationId xmlns:a16="http://schemas.microsoft.com/office/drawing/2014/main" id="{C6081D0C-8E51-D42E-A798-29278EB2E173}"/>
              </a:ext>
            </a:extLst>
          </p:cNvPr>
          <p:cNvSpPr txBox="1"/>
          <p:nvPr/>
        </p:nvSpPr>
        <p:spPr>
          <a:xfrm>
            <a:off x="8559378" y="226001"/>
            <a:ext cx="1498498"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Our team</a:t>
            </a:r>
            <a:endParaRPr lang="en-US" sz="2400" b="1" i="1" dirty="0">
              <a:solidFill>
                <a:prstClr val="black"/>
              </a:solidFill>
              <a:latin typeface="Century Gothic" panose="020B0502020202020204" pitchFamily="34" charset="0"/>
            </a:endParaRPr>
          </a:p>
        </p:txBody>
      </p:sp>
      <p:sp>
        <p:nvSpPr>
          <p:cNvPr id="14" name="TextBox 13">
            <a:extLst>
              <a:ext uri="{FF2B5EF4-FFF2-40B4-BE49-F238E27FC236}">
                <a16:creationId xmlns:a16="http://schemas.microsoft.com/office/drawing/2014/main" id="{BE62ACA1-1A45-A99F-9122-22CC53AF08DE}"/>
              </a:ext>
            </a:extLst>
          </p:cNvPr>
          <p:cNvSpPr txBox="1"/>
          <p:nvPr/>
        </p:nvSpPr>
        <p:spPr>
          <a:xfrm>
            <a:off x="7337147" y="210999"/>
            <a:ext cx="1327352"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Blog </a:t>
            </a:r>
            <a:endParaRPr lang="en-US" sz="2400" b="1" i="1" dirty="0">
              <a:solidFill>
                <a:prstClr val="black"/>
              </a:solidFill>
              <a:latin typeface="Century Gothic" panose="020B0502020202020204" pitchFamily="34" charset="0"/>
            </a:endParaRPr>
          </a:p>
        </p:txBody>
      </p:sp>
      <p:sp>
        <p:nvSpPr>
          <p:cNvPr id="15" name="TextBox 14">
            <a:extLst>
              <a:ext uri="{FF2B5EF4-FFF2-40B4-BE49-F238E27FC236}">
                <a16:creationId xmlns:a16="http://schemas.microsoft.com/office/drawing/2014/main" id="{4AAB4ADE-93D0-90DD-D2FE-F72246413B5D}"/>
              </a:ext>
            </a:extLst>
          </p:cNvPr>
          <p:cNvSpPr txBox="1"/>
          <p:nvPr/>
        </p:nvSpPr>
        <p:spPr>
          <a:xfrm>
            <a:off x="10328096" y="200366"/>
            <a:ext cx="1716531" cy="369332"/>
          </a:xfrm>
          <a:prstGeom prst="rect">
            <a:avLst/>
          </a:prstGeom>
          <a:noFill/>
        </p:spPr>
        <p:txBody>
          <a:bodyPr wrap="square" lIns="0" tIns="0" rIns="0" bIns="0" rtlCol="0" anchor="ctr">
            <a:spAutoFit/>
          </a:bodyPr>
          <a:lstStyle/>
          <a:p>
            <a:r>
              <a:rPr lang="en-US" sz="2400" dirty="0">
                <a:solidFill>
                  <a:prstClr val="black"/>
                </a:solidFill>
                <a:latin typeface="Century Gothic" panose="020B0502020202020204" pitchFamily="34" charset="0"/>
              </a:rPr>
              <a:t>References </a:t>
            </a:r>
            <a:endParaRPr lang="en-US" sz="2400" b="1" i="1" dirty="0">
              <a:solidFill>
                <a:prstClr val="black"/>
              </a:solidFill>
              <a:latin typeface="Century Gothic" panose="020B0502020202020204" pitchFamily="34" charset="0"/>
            </a:endParaRPr>
          </a:p>
        </p:txBody>
      </p:sp>
      <p:sp>
        <p:nvSpPr>
          <p:cNvPr id="16" name="Rectangle 15">
            <a:extLst>
              <a:ext uri="{FF2B5EF4-FFF2-40B4-BE49-F238E27FC236}">
                <a16:creationId xmlns:a16="http://schemas.microsoft.com/office/drawing/2014/main" id="{2E9C3A4E-1642-DCF9-CFC7-504E154D076B}"/>
              </a:ext>
            </a:extLst>
          </p:cNvPr>
          <p:cNvSpPr/>
          <p:nvPr/>
        </p:nvSpPr>
        <p:spPr>
          <a:xfrm>
            <a:off x="0" y="0"/>
            <a:ext cx="12192000" cy="6858000"/>
          </a:xfrm>
          <a:prstGeom prst="rect">
            <a:avLst/>
          </a:prstGeom>
          <a:solidFill>
            <a:schemeClr val="tx1">
              <a:alpha val="8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F1A39162-23C5-5EE9-A8E8-031EF64B2897}"/>
              </a:ext>
            </a:extLst>
          </p:cNvPr>
          <p:cNvPicPr>
            <a:picLocks noChangeAspect="1"/>
          </p:cNvPicPr>
          <p:nvPr/>
        </p:nvPicPr>
        <p:blipFill>
          <a:blip r:embed="rId4"/>
          <a:stretch>
            <a:fillRect/>
          </a:stretch>
        </p:blipFill>
        <p:spPr>
          <a:xfrm>
            <a:off x="3654719" y="184068"/>
            <a:ext cx="1352550" cy="514350"/>
          </a:xfrm>
          <a:prstGeom prst="rect">
            <a:avLst/>
          </a:prstGeom>
        </p:spPr>
      </p:pic>
      <p:sp>
        <p:nvSpPr>
          <p:cNvPr id="21" name="TextBox 20">
            <a:extLst>
              <a:ext uri="{FF2B5EF4-FFF2-40B4-BE49-F238E27FC236}">
                <a16:creationId xmlns:a16="http://schemas.microsoft.com/office/drawing/2014/main" id="{BE4B0208-7C8C-9815-D09B-2CB62C4DB045}"/>
              </a:ext>
            </a:extLst>
          </p:cNvPr>
          <p:cNvSpPr txBox="1"/>
          <p:nvPr/>
        </p:nvSpPr>
        <p:spPr>
          <a:xfrm>
            <a:off x="3656374" y="859323"/>
            <a:ext cx="5863950" cy="3693319"/>
          </a:xfrm>
          <a:prstGeom prst="rect">
            <a:avLst/>
          </a:prstGeom>
          <a:solidFill>
            <a:schemeClr val="bg1"/>
          </a:solidFill>
          <a:ln>
            <a:solidFill>
              <a:schemeClr val="tx1"/>
            </a:solidFill>
            <a:prstDash val="dashDot"/>
          </a:ln>
        </p:spPr>
        <p:txBody>
          <a:bodyPr wrap="square" lIns="0" tIns="0" rIns="0" bIns="0" rtlCol="0" anchor="ctr">
            <a:spAutoFit/>
          </a:bodyPr>
          <a:lstStyle/>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Kubernetes Installation</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Kubernetes Maintenance </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Performance Tunning </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Enterprise </a:t>
            </a:r>
            <a:r>
              <a:rPr lang="en-US" sz="2400" dirty="0" err="1">
                <a:solidFill>
                  <a:prstClr val="black"/>
                </a:solidFill>
                <a:latin typeface="Century Gothic" panose="020B0502020202020204" pitchFamily="34" charset="0"/>
              </a:rPr>
              <a:t>Consluting</a:t>
            </a:r>
            <a:r>
              <a:rPr lang="en-US" sz="2400" dirty="0">
                <a:solidFill>
                  <a:prstClr val="black"/>
                </a:solidFill>
                <a:latin typeface="Century Gothic" panose="020B0502020202020204" pitchFamily="34" charset="0"/>
              </a:rPr>
              <a:t> </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API Management &amp; Designing</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CI/CD</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Observability, Logging, Monitoring, Tracing </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SDLC</a:t>
            </a:r>
          </a:p>
          <a:p>
            <a:pPr marL="342900" indent="-342900">
              <a:buFont typeface="Arial" panose="020B0604020202020204" pitchFamily="34" charset="0"/>
              <a:buChar char="•"/>
            </a:pPr>
            <a:r>
              <a:rPr lang="en-US" sz="2400" dirty="0">
                <a:solidFill>
                  <a:prstClr val="black"/>
                </a:solidFill>
                <a:latin typeface="Century Gothic" panose="020B0502020202020204" pitchFamily="34" charset="0"/>
              </a:rPr>
              <a:t>Public Cloud Deployment </a:t>
            </a:r>
          </a:p>
        </p:txBody>
      </p:sp>
    </p:spTree>
    <p:extLst>
      <p:ext uri="{BB962C8B-B14F-4D97-AF65-F5344CB8AC3E}">
        <p14:creationId xmlns:p14="http://schemas.microsoft.com/office/powerpoint/2010/main" val="7874712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70BA05-DD6D-D5E1-C041-DC0CF4078A20}"/>
              </a:ext>
            </a:extLst>
          </p:cNvPr>
          <p:cNvSpPr txBox="1"/>
          <p:nvPr/>
        </p:nvSpPr>
        <p:spPr>
          <a:xfrm>
            <a:off x="2737855" y="1517297"/>
            <a:ext cx="8858414" cy="3323987"/>
          </a:xfrm>
          <a:prstGeom prst="rect">
            <a:avLst/>
          </a:prstGeom>
          <a:noFill/>
        </p:spPr>
        <p:txBody>
          <a:bodyPr wrap="square" lIns="0" tIns="0" rIns="0" bIns="0" rtlCol="0" anchor="ctr">
            <a:spAutoFit/>
          </a:bodyPr>
          <a:lstStyle/>
          <a:p>
            <a:r>
              <a:rPr lang="en-US" sz="7200" dirty="0">
                <a:solidFill>
                  <a:prstClr val="black"/>
                </a:solidFill>
                <a:latin typeface="Century Gothic" panose="020B0502020202020204" pitchFamily="34" charset="0"/>
              </a:rPr>
              <a:t>I represent the </a:t>
            </a:r>
            <a:r>
              <a:rPr lang="en-US" sz="7200" b="1" dirty="0">
                <a:solidFill>
                  <a:prstClr val="black"/>
                </a:solidFill>
                <a:latin typeface="Century Gothic" panose="020B0502020202020204" pitchFamily="34" charset="0"/>
              </a:rPr>
              <a:t>synergy</a:t>
            </a:r>
            <a:r>
              <a:rPr lang="en-US" sz="7200" dirty="0">
                <a:solidFill>
                  <a:prstClr val="black"/>
                </a:solidFill>
                <a:latin typeface="Century Gothic" panose="020B0502020202020204" pitchFamily="34" charset="0"/>
              </a:rPr>
              <a:t> of several segments: </a:t>
            </a:r>
          </a:p>
        </p:txBody>
      </p:sp>
      <p:pic>
        <p:nvPicPr>
          <p:cNvPr id="5" name="Picture 4" descr="A cartoon character holding a steering wheel&#10;&#10;Description automatically generated">
            <a:extLst>
              <a:ext uri="{FF2B5EF4-FFF2-40B4-BE49-F238E27FC236}">
                <a16:creationId xmlns:a16="http://schemas.microsoft.com/office/drawing/2014/main" id="{DCFA795C-9250-E00B-7B0E-6D46B4C4D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02" y="4688959"/>
            <a:ext cx="1856011" cy="1948300"/>
          </a:xfrm>
          <a:prstGeom prst="rect">
            <a:avLst/>
          </a:prstGeom>
        </p:spPr>
      </p:pic>
    </p:spTree>
    <p:extLst>
      <p:ext uri="{BB962C8B-B14F-4D97-AF65-F5344CB8AC3E}">
        <p14:creationId xmlns:p14="http://schemas.microsoft.com/office/powerpoint/2010/main" val="31852536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4D6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Shape 13">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42291233-241F-4197-8BEA-7ADE9BAA2C6C}"/>
              </a:ext>
            </a:extLst>
          </p:cNvPr>
          <p:cNvSpPr txBox="1"/>
          <p:nvPr/>
        </p:nvSpPr>
        <p:spPr>
          <a:xfrm>
            <a:off x="3464985" y="862912"/>
            <a:ext cx="5863950" cy="5132174"/>
          </a:xfrm>
          <a:prstGeom prst="rect">
            <a:avLst/>
          </a:prstGeom>
          <a:noFill/>
        </p:spPr>
        <p:txBody>
          <a:bodyPr wrap="square" lIns="0" tIns="0" rIns="0" bIns="0" rtlCol="0" anchor="ctr">
            <a:spAutoFit/>
          </a:bodyPr>
          <a:lstStyle/>
          <a:p>
            <a:r>
              <a:rPr lang="en-US" sz="2300" dirty="0">
                <a:solidFill>
                  <a:prstClr val="black"/>
                </a:solidFill>
                <a:latin typeface="Century Gothic" panose="020B0502020202020204" pitchFamily="34" charset="0"/>
              </a:rPr>
              <a:t>Hello guys,</a:t>
            </a:r>
          </a:p>
          <a:p>
            <a:endParaRPr lang="en-US" sz="2300" dirty="0">
              <a:solidFill>
                <a:prstClr val="black"/>
              </a:solidFill>
              <a:latin typeface="Century Gothic" panose="020B0502020202020204" pitchFamily="34" charset="0"/>
            </a:endParaRPr>
          </a:p>
          <a:p>
            <a:pPr>
              <a:lnSpc>
                <a:spcPct val="150000"/>
              </a:lnSpc>
            </a:pPr>
            <a:r>
              <a:rPr lang="en-US" sz="2300" dirty="0">
                <a:solidFill>
                  <a:prstClr val="black"/>
                </a:solidFill>
                <a:latin typeface="Century Gothic" panose="020B0502020202020204" pitchFamily="34" charset="0"/>
              </a:rPr>
              <a:t>I am </a:t>
            </a:r>
            <a:r>
              <a:rPr lang="en-US" sz="2300" dirty="0" err="1">
                <a:solidFill>
                  <a:prstClr val="black"/>
                </a:solidFill>
                <a:latin typeface="Century Gothic" panose="020B0502020202020204" pitchFamily="34" charset="0"/>
              </a:rPr>
              <a:t>Rubic</a:t>
            </a:r>
            <a:r>
              <a:rPr lang="en-US" sz="2300" dirty="0">
                <a:solidFill>
                  <a:prstClr val="black"/>
                </a:solidFill>
                <a:latin typeface="Century Gothic" panose="020B0502020202020204" pitchFamily="34" charset="0"/>
              </a:rPr>
              <a:t> / </a:t>
            </a:r>
            <a:r>
              <a:rPr lang="en-US" sz="2300" i="1" dirty="0">
                <a:solidFill>
                  <a:prstClr val="black"/>
                </a:solidFill>
                <a:latin typeface="Century Gothic" panose="020B0502020202020204" pitchFamily="34" charset="0"/>
              </a:rPr>
              <a:t>K8s </a:t>
            </a:r>
            <a:r>
              <a:rPr lang="en-US" sz="2300" dirty="0">
                <a:solidFill>
                  <a:prstClr val="black"/>
                </a:solidFill>
                <a:latin typeface="Century Gothic" panose="020B0502020202020204" pitchFamily="34" charset="0"/>
              </a:rPr>
              <a:t>and I belong to Kubernetes family. Within following pages, I will present myself and explain: </a:t>
            </a:r>
          </a:p>
          <a:p>
            <a:endParaRPr lang="en-US" sz="2300" dirty="0">
              <a:solidFill>
                <a:prstClr val="black"/>
              </a:solidFill>
              <a:latin typeface="Century Gothic" panose="020B0502020202020204" pitchFamily="34" charset="0"/>
            </a:endParaRPr>
          </a:p>
          <a:p>
            <a:pPr marL="342900" indent="-342900">
              <a:buFont typeface="Arial" panose="020B0604020202020204" pitchFamily="34" charset="0"/>
              <a:buChar char="•"/>
            </a:pPr>
            <a:r>
              <a:rPr lang="en-US" sz="2300" b="1" dirty="0">
                <a:solidFill>
                  <a:prstClr val="black"/>
                </a:solidFill>
                <a:latin typeface="Century Gothic" panose="020B0502020202020204" pitchFamily="34" charset="0"/>
              </a:rPr>
              <a:t>Who am I</a:t>
            </a:r>
            <a:r>
              <a:rPr lang="en-US" sz="2300" dirty="0">
                <a:solidFill>
                  <a:prstClr val="black"/>
                </a:solidFill>
                <a:latin typeface="Century Gothic" panose="020B0502020202020204" pitchFamily="34" charset="0"/>
              </a:rPr>
              <a:t>?</a:t>
            </a:r>
          </a:p>
          <a:p>
            <a:pPr marL="342900" indent="-342900">
              <a:buFont typeface="Arial" panose="020B0604020202020204" pitchFamily="34" charset="0"/>
              <a:buChar char="•"/>
            </a:pPr>
            <a:endParaRPr lang="en-US" sz="2300" dirty="0">
              <a:solidFill>
                <a:prstClr val="black"/>
              </a:solidFill>
              <a:latin typeface="Century Gothic" panose="020B0502020202020204" pitchFamily="34" charset="0"/>
            </a:endParaRPr>
          </a:p>
          <a:p>
            <a:pPr marL="342900" indent="-342900">
              <a:buFont typeface="Arial" panose="020B0604020202020204" pitchFamily="34" charset="0"/>
              <a:buChar char="•"/>
            </a:pPr>
            <a:r>
              <a:rPr lang="en-US" sz="2300" dirty="0">
                <a:solidFill>
                  <a:prstClr val="black"/>
                </a:solidFill>
                <a:latin typeface="Century Gothic" panose="020B0502020202020204" pitchFamily="34" charset="0"/>
              </a:rPr>
              <a:t>Which are </a:t>
            </a:r>
            <a:r>
              <a:rPr lang="en-US" sz="2300" b="1" dirty="0">
                <a:solidFill>
                  <a:prstClr val="black"/>
                </a:solidFill>
                <a:latin typeface="Century Gothic" panose="020B0502020202020204" pitchFamily="34" charset="0"/>
              </a:rPr>
              <a:t>the</a:t>
            </a:r>
            <a:r>
              <a:rPr lang="en-US" sz="2300" dirty="0">
                <a:solidFill>
                  <a:prstClr val="black"/>
                </a:solidFill>
                <a:latin typeface="Century Gothic" panose="020B0502020202020204" pitchFamily="34" charset="0"/>
              </a:rPr>
              <a:t> </a:t>
            </a:r>
            <a:r>
              <a:rPr lang="en-US" sz="2300" b="1" dirty="0">
                <a:solidFill>
                  <a:prstClr val="black"/>
                </a:solidFill>
                <a:latin typeface="Century Gothic" panose="020B0502020202020204" pitchFamily="34" charset="0"/>
              </a:rPr>
              <a:t>services</a:t>
            </a:r>
            <a:r>
              <a:rPr lang="en-US" sz="2300" dirty="0">
                <a:solidFill>
                  <a:prstClr val="black"/>
                </a:solidFill>
                <a:latin typeface="Century Gothic" panose="020B0502020202020204" pitchFamily="34" charset="0"/>
              </a:rPr>
              <a:t> embedded in our offer? </a:t>
            </a:r>
          </a:p>
          <a:p>
            <a:pPr marL="342900" indent="-342900">
              <a:buFont typeface="Arial" panose="020B0604020202020204" pitchFamily="34" charset="0"/>
              <a:buChar char="•"/>
            </a:pPr>
            <a:endParaRPr lang="en-US" sz="2300" dirty="0">
              <a:solidFill>
                <a:prstClr val="black"/>
              </a:solidFill>
              <a:latin typeface="Century Gothic" panose="020B0502020202020204" pitchFamily="34" charset="0"/>
            </a:endParaRPr>
          </a:p>
          <a:p>
            <a:pPr marL="342900" indent="-342900">
              <a:buFont typeface="Arial" panose="020B0604020202020204" pitchFamily="34" charset="0"/>
              <a:buChar char="•"/>
            </a:pPr>
            <a:r>
              <a:rPr lang="en-US" sz="2300" dirty="0">
                <a:solidFill>
                  <a:prstClr val="black"/>
                </a:solidFill>
                <a:latin typeface="Century Gothic" panose="020B0502020202020204" pitchFamily="34" charset="0"/>
              </a:rPr>
              <a:t>Who is </a:t>
            </a:r>
            <a:r>
              <a:rPr lang="en-US" sz="2300" b="1" dirty="0">
                <a:solidFill>
                  <a:prstClr val="black"/>
                </a:solidFill>
                <a:latin typeface="Century Gothic" panose="020B0502020202020204" pitchFamily="34" charset="0"/>
              </a:rPr>
              <a:t>the</a:t>
            </a:r>
            <a:r>
              <a:rPr lang="en-US" sz="2300" dirty="0">
                <a:solidFill>
                  <a:prstClr val="black"/>
                </a:solidFill>
                <a:latin typeface="Century Gothic" panose="020B0502020202020204" pitchFamily="34" charset="0"/>
              </a:rPr>
              <a:t> </a:t>
            </a:r>
            <a:r>
              <a:rPr lang="en-US" sz="2300" b="1" dirty="0">
                <a:solidFill>
                  <a:prstClr val="black"/>
                </a:solidFill>
                <a:latin typeface="Century Gothic" panose="020B0502020202020204" pitchFamily="34" charset="0"/>
              </a:rPr>
              <a:t>team</a:t>
            </a:r>
            <a:r>
              <a:rPr lang="en-US" sz="2300" dirty="0">
                <a:solidFill>
                  <a:prstClr val="black"/>
                </a:solidFill>
                <a:latin typeface="Century Gothic" panose="020B0502020202020204" pitchFamily="34" charset="0"/>
              </a:rPr>
              <a:t> which will assist us in creating perfect infra orchestra?</a:t>
            </a:r>
            <a:endParaRPr lang="en-US" sz="2300" b="1" i="1" dirty="0">
              <a:solidFill>
                <a:prstClr val="black"/>
              </a:solidFill>
              <a:latin typeface="Century Gothic" panose="020B0502020202020204" pitchFamily="34" charset="0"/>
            </a:endParaRPr>
          </a:p>
        </p:txBody>
      </p:sp>
      <p:pic>
        <p:nvPicPr>
          <p:cNvPr id="3" name="Picture 2" descr="A cartoon character holding a steering wheel&#10;&#10;Description automatically generated">
            <a:extLst>
              <a:ext uri="{FF2B5EF4-FFF2-40B4-BE49-F238E27FC236}">
                <a16:creationId xmlns:a16="http://schemas.microsoft.com/office/drawing/2014/main" id="{E68FCEE3-D9E7-CB3C-5275-1EC90CA64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02" y="4688959"/>
            <a:ext cx="1856011" cy="1948300"/>
          </a:xfrm>
          <a:prstGeom prst="rect">
            <a:avLst/>
          </a:prstGeom>
        </p:spPr>
      </p:pic>
    </p:spTree>
    <p:extLst>
      <p:ext uri="{BB962C8B-B14F-4D97-AF65-F5344CB8AC3E}">
        <p14:creationId xmlns:p14="http://schemas.microsoft.com/office/powerpoint/2010/main" val="641848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00598C-B470-44B3-BDEF-775569E8ED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6363" y="2981620"/>
            <a:ext cx="6256225" cy="3817087"/>
          </a:xfrm>
          <a:prstGeom prst="rect">
            <a:avLst/>
          </a:prstGeom>
          <a:ln>
            <a:noFill/>
          </a:ln>
          <a:effectLst>
            <a:softEdge rad="112500"/>
          </a:effectLst>
        </p:spPr>
      </p:pic>
      <p:cxnSp>
        <p:nvCxnSpPr>
          <p:cNvPr id="5" name="Straight Arrow Connector 4">
            <a:extLst>
              <a:ext uri="{FF2B5EF4-FFF2-40B4-BE49-F238E27FC236}">
                <a16:creationId xmlns:a16="http://schemas.microsoft.com/office/drawing/2014/main" id="{EC18EC19-88A4-4326-BA9E-31DB2447946B}"/>
              </a:ext>
            </a:extLst>
          </p:cNvPr>
          <p:cNvCxnSpPr>
            <a:cxnSpLocks/>
          </p:cNvCxnSpPr>
          <p:nvPr/>
        </p:nvCxnSpPr>
        <p:spPr>
          <a:xfrm flipH="1">
            <a:off x="3391786" y="3103595"/>
            <a:ext cx="2007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580CC51-8D91-4685-8344-2A26B22B5C6B}"/>
              </a:ext>
            </a:extLst>
          </p:cNvPr>
          <p:cNvSpPr txBox="1"/>
          <p:nvPr/>
        </p:nvSpPr>
        <p:spPr>
          <a:xfrm>
            <a:off x="281325" y="205327"/>
            <a:ext cx="4481323" cy="1015663"/>
          </a:xfrm>
          <a:prstGeom prst="rect">
            <a:avLst/>
          </a:prstGeom>
          <a:noFill/>
        </p:spPr>
        <p:txBody>
          <a:bodyPr wrap="square" lIns="0" tIns="0" rIns="0" bIns="0" rtlCol="0" anchor="ctr">
            <a:spAutoFit/>
          </a:bodyPr>
          <a:lstStyle/>
          <a:p>
            <a:r>
              <a:rPr lang="en-US" sz="6600" b="1" dirty="0">
                <a:solidFill>
                  <a:prstClr val="black"/>
                </a:solidFill>
                <a:latin typeface="Century Gothic" panose="020B0502020202020204" pitchFamily="34" charset="0"/>
              </a:rPr>
              <a:t>Installation</a:t>
            </a:r>
          </a:p>
        </p:txBody>
      </p:sp>
      <p:sp>
        <p:nvSpPr>
          <p:cNvPr id="4" name="TextBox 3">
            <a:extLst>
              <a:ext uri="{FF2B5EF4-FFF2-40B4-BE49-F238E27FC236}">
                <a16:creationId xmlns:a16="http://schemas.microsoft.com/office/drawing/2014/main" id="{80413CEB-10A3-50F8-6F60-6B9D65D1B5D1}"/>
              </a:ext>
            </a:extLst>
          </p:cNvPr>
          <p:cNvSpPr txBox="1"/>
          <p:nvPr/>
        </p:nvSpPr>
        <p:spPr>
          <a:xfrm>
            <a:off x="281325" y="1423009"/>
            <a:ext cx="2897750" cy="5348837"/>
          </a:xfrm>
          <a:prstGeom prst="rect">
            <a:avLst/>
          </a:prstGeom>
          <a:noFill/>
        </p:spPr>
        <p:txBody>
          <a:bodyPr wrap="square" lIns="0" tIns="0" rIns="0" bIns="0" rtlCol="0" anchor="ctr">
            <a:spAutoFit/>
          </a:bodyPr>
          <a:lstStyle>
            <a:defPPr>
              <a:defRPr lang="en-US"/>
            </a:defPPr>
            <a:lvl1pPr marL="285750" indent="-285750">
              <a:lnSpc>
                <a:spcPct val="150000"/>
              </a:lnSpc>
              <a:buFont typeface="Arial" panose="020B0604020202020204" pitchFamily="34" charset="0"/>
              <a:buChar char="•"/>
              <a:defRPr sz="2000">
                <a:solidFill>
                  <a:prstClr val="black"/>
                </a:solidFill>
                <a:latin typeface="Century Gothic" panose="020B0502020202020204" pitchFamily="34" charset="0"/>
              </a:defRPr>
            </a:lvl1pPr>
          </a:lstStyle>
          <a:p>
            <a:pPr marL="0" indent="0">
              <a:buNone/>
            </a:pPr>
            <a:r>
              <a:rPr lang="en-GB" sz="1800" dirty="0"/>
              <a:t>Installing Kubernetes clusters on-premises and in the cloud, using a variety of deployment methods, such as </a:t>
            </a:r>
            <a:r>
              <a:rPr lang="en-GB" sz="1800" dirty="0" err="1"/>
              <a:t>kubeadm</a:t>
            </a:r>
            <a:r>
              <a:rPr lang="en-GB" sz="1800" dirty="0"/>
              <a:t>, kops, Rancher, </a:t>
            </a:r>
            <a:r>
              <a:rPr lang="en-GB" sz="1800" dirty="0" err="1"/>
              <a:t>Kubermatic</a:t>
            </a:r>
            <a:r>
              <a:rPr lang="en-GB" sz="1800" dirty="0"/>
              <a:t>, etc, is core. Installation is done in a secure and scalable manner, taking into account your business requirements and infrastructure.</a:t>
            </a:r>
            <a:endParaRPr lang="en-US" sz="1800" dirty="0"/>
          </a:p>
        </p:txBody>
      </p:sp>
    </p:spTree>
    <p:extLst>
      <p:ext uri="{BB962C8B-B14F-4D97-AF65-F5344CB8AC3E}">
        <p14:creationId xmlns:p14="http://schemas.microsoft.com/office/powerpoint/2010/main" val="394950846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00598C-B470-44B3-BDEF-775569E8ED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6363" y="2981620"/>
            <a:ext cx="6256225" cy="3817087"/>
          </a:xfrm>
          <a:prstGeom prst="rect">
            <a:avLst/>
          </a:prstGeom>
          <a:ln>
            <a:noFill/>
          </a:ln>
          <a:effectLst>
            <a:softEdge rad="112500"/>
          </a:effectLst>
        </p:spPr>
      </p:pic>
      <p:sp>
        <p:nvSpPr>
          <p:cNvPr id="12" name="TextBox 11">
            <a:extLst>
              <a:ext uri="{FF2B5EF4-FFF2-40B4-BE49-F238E27FC236}">
                <a16:creationId xmlns:a16="http://schemas.microsoft.com/office/drawing/2014/main" id="{E580CC51-8D91-4685-8344-2A26B22B5C6B}"/>
              </a:ext>
            </a:extLst>
          </p:cNvPr>
          <p:cNvSpPr txBox="1"/>
          <p:nvPr/>
        </p:nvSpPr>
        <p:spPr>
          <a:xfrm>
            <a:off x="281325" y="175966"/>
            <a:ext cx="12552173" cy="2031325"/>
          </a:xfrm>
          <a:prstGeom prst="rect">
            <a:avLst/>
          </a:prstGeom>
          <a:noFill/>
        </p:spPr>
        <p:txBody>
          <a:bodyPr wrap="square" lIns="0" tIns="0" rIns="0" bIns="0" rtlCol="0" anchor="ctr">
            <a:spAutoFit/>
          </a:bodyPr>
          <a:lstStyle/>
          <a:p>
            <a:r>
              <a:rPr lang="en-US" sz="6600" b="1" dirty="0">
                <a:solidFill>
                  <a:prstClr val="black"/>
                </a:solidFill>
                <a:latin typeface="Century Gothic" panose="020B0502020202020204" pitchFamily="34" charset="0"/>
              </a:rPr>
              <a:t>Maintenance &amp; </a:t>
            </a:r>
            <a:br>
              <a:rPr lang="en-US" sz="6600" b="1" dirty="0">
                <a:solidFill>
                  <a:prstClr val="black"/>
                </a:solidFill>
                <a:latin typeface="Century Gothic" panose="020B0502020202020204" pitchFamily="34" charset="0"/>
              </a:rPr>
            </a:br>
            <a:r>
              <a:rPr lang="en-US" sz="6600" b="1" dirty="0">
                <a:solidFill>
                  <a:prstClr val="black"/>
                </a:solidFill>
                <a:latin typeface="Century Gothic" panose="020B0502020202020204" pitchFamily="34" charset="0"/>
              </a:rPr>
              <a:t>Performance tuning </a:t>
            </a:r>
          </a:p>
        </p:txBody>
      </p:sp>
      <p:sp>
        <p:nvSpPr>
          <p:cNvPr id="4" name="TextBox 3">
            <a:extLst>
              <a:ext uri="{FF2B5EF4-FFF2-40B4-BE49-F238E27FC236}">
                <a16:creationId xmlns:a16="http://schemas.microsoft.com/office/drawing/2014/main" id="{80413CEB-10A3-50F8-6F60-6B9D65D1B5D1}"/>
              </a:ext>
            </a:extLst>
          </p:cNvPr>
          <p:cNvSpPr txBox="1"/>
          <p:nvPr/>
        </p:nvSpPr>
        <p:spPr>
          <a:xfrm>
            <a:off x="9294250" y="1220990"/>
            <a:ext cx="2897750" cy="5348837"/>
          </a:xfrm>
          <a:prstGeom prst="rect">
            <a:avLst/>
          </a:prstGeom>
          <a:noFill/>
        </p:spPr>
        <p:txBody>
          <a:bodyPr wrap="square" lIns="0" tIns="0" rIns="0" bIns="0" rtlCol="0" anchor="ctr">
            <a:spAutoFit/>
          </a:bodyPr>
          <a:lstStyle>
            <a:defPPr>
              <a:defRPr lang="en-US"/>
            </a:defPPr>
            <a:lvl1pPr indent="0">
              <a:lnSpc>
                <a:spcPct val="150000"/>
              </a:lnSpc>
              <a:buFont typeface="Arial" panose="020B0604020202020204" pitchFamily="34" charset="0"/>
              <a:buNone/>
              <a:defRPr>
                <a:solidFill>
                  <a:prstClr val="black"/>
                </a:solidFill>
                <a:latin typeface="Century Gothic" panose="020B0502020202020204" pitchFamily="34" charset="0"/>
              </a:defRPr>
            </a:lvl1pPr>
          </a:lstStyle>
          <a:p>
            <a:r>
              <a:rPr lang="en-GB" dirty="0"/>
              <a:t>We provide ongoing maintenance and performance tuning services to ensure that your Kubernetes environment is running optimally. Our team monitors your Kubernetes infrastructure, identifies and resolves issues, and implements best practices to ensure optimal performance, scalability, and security.</a:t>
            </a:r>
            <a:endParaRPr lang="en-US" dirty="0"/>
          </a:p>
        </p:txBody>
      </p:sp>
      <p:cxnSp>
        <p:nvCxnSpPr>
          <p:cNvPr id="8" name="Straight Arrow Connector 7">
            <a:extLst>
              <a:ext uri="{FF2B5EF4-FFF2-40B4-BE49-F238E27FC236}">
                <a16:creationId xmlns:a16="http://schemas.microsoft.com/office/drawing/2014/main" id="{7719E966-F3AB-CE75-58DA-908B02F7E349}"/>
              </a:ext>
            </a:extLst>
          </p:cNvPr>
          <p:cNvCxnSpPr>
            <a:cxnSpLocks/>
          </p:cNvCxnSpPr>
          <p:nvPr/>
        </p:nvCxnSpPr>
        <p:spPr>
          <a:xfrm>
            <a:off x="6794214" y="3109216"/>
            <a:ext cx="2007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22658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00598C-B470-44B3-BDEF-775569E8ED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6363" y="2981620"/>
            <a:ext cx="6256225" cy="3817087"/>
          </a:xfrm>
          <a:prstGeom prst="rect">
            <a:avLst/>
          </a:prstGeom>
          <a:ln>
            <a:noFill/>
          </a:ln>
          <a:effectLst>
            <a:softEdge rad="112500"/>
          </a:effectLst>
        </p:spPr>
      </p:pic>
      <p:cxnSp>
        <p:nvCxnSpPr>
          <p:cNvPr id="5" name="Straight Arrow Connector 4">
            <a:extLst>
              <a:ext uri="{FF2B5EF4-FFF2-40B4-BE49-F238E27FC236}">
                <a16:creationId xmlns:a16="http://schemas.microsoft.com/office/drawing/2014/main" id="{EC18EC19-88A4-4326-BA9E-31DB2447946B}"/>
              </a:ext>
            </a:extLst>
          </p:cNvPr>
          <p:cNvCxnSpPr>
            <a:cxnSpLocks/>
          </p:cNvCxnSpPr>
          <p:nvPr/>
        </p:nvCxnSpPr>
        <p:spPr>
          <a:xfrm flipH="1">
            <a:off x="3391786" y="3103595"/>
            <a:ext cx="2007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580CC51-8D91-4685-8344-2A26B22B5C6B}"/>
              </a:ext>
            </a:extLst>
          </p:cNvPr>
          <p:cNvSpPr txBox="1"/>
          <p:nvPr/>
        </p:nvSpPr>
        <p:spPr>
          <a:xfrm>
            <a:off x="281325" y="205328"/>
            <a:ext cx="11106145" cy="1015663"/>
          </a:xfrm>
          <a:prstGeom prst="rect">
            <a:avLst/>
          </a:prstGeom>
          <a:noFill/>
        </p:spPr>
        <p:txBody>
          <a:bodyPr wrap="square" lIns="0" tIns="0" rIns="0" bIns="0" rtlCol="0" anchor="ctr">
            <a:spAutoFit/>
          </a:bodyPr>
          <a:lstStyle/>
          <a:p>
            <a:r>
              <a:rPr lang="en-US" sz="6600" b="1" dirty="0">
                <a:solidFill>
                  <a:prstClr val="black"/>
                </a:solidFill>
                <a:latin typeface="Century Gothic" panose="020B0502020202020204" pitchFamily="34" charset="0"/>
              </a:rPr>
              <a:t>On-premise Management </a:t>
            </a:r>
          </a:p>
        </p:txBody>
      </p:sp>
      <p:sp>
        <p:nvSpPr>
          <p:cNvPr id="4" name="TextBox 3">
            <a:extLst>
              <a:ext uri="{FF2B5EF4-FFF2-40B4-BE49-F238E27FC236}">
                <a16:creationId xmlns:a16="http://schemas.microsoft.com/office/drawing/2014/main" id="{80413CEB-10A3-50F8-6F60-6B9D65D1B5D1}"/>
              </a:ext>
            </a:extLst>
          </p:cNvPr>
          <p:cNvSpPr txBox="1"/>
          <p:nvPr/>
        </p:nvSpPr>
        <p:spPr>
          <a:xfrm>
            <a:off x="281325" y="1423010"/>
            <a:ext cx="3014768" cy="5348837"/>
          </a:xfrm>
          <a:prstGeom prst="rect">
            <a:avLst/>
          </a:prstGeom>
          <a:noFill/>
        </p:spPr>
        <p:txBody>
          <a:bodyPr wrap="square" lIns="0" tIns="0" rIns="0" bIns="0" rtlCol="0" anchor="ctr">
            <a:spAutoFit/>
          </a:bodyPr>
          <a:lstStyle>
            <a:defPPr>
              <a:defRPr lang="en-US"/>
            </a:defPPr>
            <a:lvl1pPr indent="0">
              <a:lnSpc>
                <a:spcPct val="150000"/>
              </a:lnSpc>
              <a:buFont typeface="Arial" panose="020B0604020202020204" pitchFamily="34" charset="0"/>
              <a:buNone/>
              <a:defRPr>
                <a:solidFill>
                  <a:prstClr val="black"/>
                </a:solidFill>
                <a:latin typeface="Century Gothic" panose="020B0502020202020204" pitchFamily="34" charset="0"/>
              </a:defRPr>
            </a:lvl1pPr>
          </a:lstStyle>
          <a:p>
            <a:r>
              <a:rPr lang="en-GB" dirty="0"/>
              <a:t>We have experience managing Kubernetes clusters on-premises, ensuring that the installation and management is done in a secure, scalable, and highly available manner. Our team provides ongoing support to ensure that your on-premises Kubernetes infrastructure is running optimally.</a:t>
            </a:r>
          </a:p>
        </p:txBody>
      </p:sp>
    </p:spTree>
    <p:extLst>
      <p:ext uri="{BB962C8B-B14F-4D97-AF65-F5344CB8AC3E}">
        <p14:creationId xmlns:p14="http://schemas.microsoft.com/office/powerpoint/2010/main" val="18276821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00598C-B470-44B3-BDEF-775569E8ED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66363" y="2981620"/>
            <a:ext cx="6256225" cy="3817087"/>
          </a:xfrm>
          <a:prstGeom prst="rect">
            <a:avLst/>
          </a:prstGeom>
          <a:ln>
            <a:noFill/>
          </a:ln>
          <a:effectLst>
            <a:softEdge rad="112500"/>
          </a:effectLst>
        </p:spPr>
      </p:pic>
      <p:sp>
        <p:nvSpPr>
          <p:cNvPr id="12" name="TextBox 11">
            <a:extLst>
              <a:ext uri="{FF2B5EF4-FFF2-40B4-BE49-F238E27FC236}">
                <a16:creationId xmlns:a16="http://schemas.microsoft.com/office/drawing/2014/main" id="{E580CC51-8D91-4685-8344-2A26B22B5C6B}"/>
              </a:ext>
            </a:extLst>
          </p:cNvPr>
          <p:cNvSpPr txBox="1"/>
          <p:nvPr/>
        </p:nvSpPr>
        <p:spPr>
          <a:xfrm>
            <a:off x="281325" y="175966"/>
            <a:ext cx="12552173" cy="2031325"/>
          </a:xfrm>
          <a:prstGeom prst="rect">
            <a:avLst/>
          </a:prstGeom>
          <a:noFill/>
        </p:spPr>
        <p:txBody>
          <a:bodyPr wrap="square" lIns="0" tIns="0" rIns="0" bIns="0" rtlCol="0" anchor="ctr">
            <a:spAutoFit/>
          </a:bodyPr>
          <a:lstStyle/>
          <a:p>
            <a:r>
              <a:rPr lang="en-US" sz="6600" b="1">
                <a:solidFill>
                  <a:prstClr val="black"/>
                </a:solidFill>
                <a:latin typeface="Century Gothic" panose="020B0502020202020204" pitchFamily="34" charset="0"/>
              </a:rPr>
              <a:t>GitOps &amp; Infrastructure management 	</a:t>
            </a:r>
            <a:endParaRPr lang="en-US" sz="6600" b="1" dirty="0">
              <a:solidFill>
                <a:prstClr val="black"/>
              </a:solidFill>
              <a:latin typeface="Century Gothic" panose="020B0502020202020204" pitchFamily="34" charset="0"/>
            </a:endParaRPr>
          </a:p>
        </p:txBody>
      </p:sp>
      <p:sp>
        <p:nvSpPr>
          <p:cNvPr id="4" name="TextBox 3">
            <a:extLst>
              <a:ext uri="{FF2B5EF4-FFF2-40B4-BE49-F238E27FC236}">
                <a16:creationId xmlns:a16="http://schemas.microsoft.com/office/drawing/2014/main" id="{80413CEB-10A3-50F8-6F60-6B9D65D1B5D1}"/>
              </a:ext>
            </a:extLst>
          </p:cNvPr>
          <p:cNvSpPr txBox="1"/>
          <p:nvPr/>
        </p:nvSpPr>
        <p:spPr>
          <a:xfrm>
            <a:off x="9294250" y="2272881"/>
            <a:ext cx="2897750" cy="3245056"/>
          </a:xfrm>
          <a:prstGeom prst="rect">
            <a:avLst/>
          </a:prstGeom>
          <a:noFill/>
        </p:spPr>
        <p:txBody>
          <a:bodyPr wrap="square" lIns="0" tIns="0" rIns="0" bIns="0" rtlCol="0" anchor="ctr">
            <a:spAutoFit/>
          </a:bodyPr>
          <a:lstStyle>
            <a:defPPr>
              <a:defRPr lang="en-US"/>
            </a:defPPr>
            <a:lvl1pPr indent="0">
              <a:lnSpc>
                <a:spcPct val="150000"/>
              </a:lnSpc>
              <a:buFont typeface="Arial" panose="020B0604020202020204" pitchFamily="34" charset="0"/>
              <a:buNone/>
              <a:defRPr>
                <a:solidFill>
                  <a:prstClr val="black"/>
                </a:solidFill>
                <a:latin typeface="Century Gothic" panose="020B0502020202020204" pitchFamily="34" charset="0"/>
              </a:defRPr>
            </a:lvl1pPr>
          </a:lstStyle>
          <a:p>
            <a:r>
              <a:rPr lang="en-GB" dirty="0"/>
              <a:t>We can also help businesses implement </a:t>
            </a:r>
            <a:r>
              <a:rPr lang="en-GB" dirty="0" err="1"/>
              <a:t>GitOps</a:t>
            </a:r>
            <a:r>
              <a:rPr lang="en-GB" dirty="0"/>
              <a:t> to manage their Kubernetes infrastructure. We use Git as the single source of truth for infrastructure and application configurations, making it easy to manage changes and rollbacks across environments.</a:t>
            </a:r>
          </a:p>
        </p:txBody>
      </p:sp>
      <p:cxnSp>
        <p:nvCxnSpPr>
          <p:cNvPr id="8" name="Straight Arrow Connector 7">
            <a:extLst>
              <a:ext uri="{FF2B5EF4-FFF2-40B4-BE49-F238E27FC236}">
                <a16:creationId xmlns:a16="http://schemas.microsoft.com/office/drawing/2014/main" id="{7719E966-F3AB-CE75-58DA-908B02F7E349}"/>
              </a:ext>
            </a:extLst>
          </p:cNvPr>
          <p:cNvCxnSpPr>
            <a:cxnSpLocks/>
          </p:cNvCxnSpPr>
          <p:nvPr/>
        </p:nvCxnSpPr>
        <p:spPr>
          <a:xfrm>
            <a:off x="6794214" y="3109216"/>
            <a:ext cx="2007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660494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00598C-B470-44B3-BDEF-775569E8ED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6363" y="2981620"/>
            <a:ext cx="6256225" cy="3817087"/>
          </a:xfrm>
          <a:prstGeom prst="rect">
            <a:avLst/>
          </a:prstGeom>
          <a:ln>
            <a:noFill/>
          </a:ln>
          <a:effectLst>
            <a:softEdge rad="112500"/>
          </a:effectLst>
        </p:spPr>
      </p:pic>
      <p:cxnSp>
        <p:nvCxnSpPr>
          <p:cNvPr id="5" name="Straight Arrow Connector 4">
            <a:extLst>
              <a:ext uri="{FF2B5EF4-FFF2-40B4-BE49-F238E27FC236}">
                <a16:creationId xmlns:a16="http://schemas.microsoft.com/office/drawing/2014/main" id="{EC18EC19-88A4-4326-BA9E-31DB2447946B}"/>
              </a:ext>
            </a:extLst>
          </p:cNvPr>
          <p:cNvCxnSpPr>
            <a:cxnSpLocks/>
          </p:cNvCxnSpPr>
          <p:nvPr/>
        </p:nvCxnSpPr>
        <p:spPr>
          <a:xfrm flipH="1">
            <a:off x="3391786" y="3103595"/>
            <a:ext cx="2007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580CC51-8D91-4685-8344-2A26B22B5C6B}"/>
              </a:ext>
            </a:extLst>
          </p:cNvPr>
          <p:cNvSpPr txBox="1"/>
          <p:nvPr/>
        </p:nvSpPr>
        <p:spPr>
          <a:xfrm>
            <a:off x="281325" y="205328"/>
            <a:ext cx="11106145" cy="1015663"/>
          </a:xfrm>
          <a:prstGeom prst="rect">
            <a:avLst/>
          </a:prstGeom>
          <a:noFill/>
        </p:spPr>
        <p:txBody>
          <a:bodyPr wrap="square" lIns="0" tIns="0" rIns="0" bIns="0" rtlCol="0" anchor="ctr">
            <a:spAutoFit/>
          </a:bodyPr>
          <a:lstStyle/>
          <a:p>
            <a:r>
              <a:rPr lang="en-US" sz="6600" b="1" dirty="0">
                <a:solidFill>
                  <a:prstClr val="black"/>
                </a:solidFill>
                <a:latin typeface="Century Gothic" panose="020B0502020202020204" pitchFamily="34" charset="0"/>
              </a:rPr>
              <a:t>Infrastructure as a Code</a:t>
            </a:r>
          </a:p>
        </p:txBody>
      </p:sp>
      <p:sp>
        <p:nvSpPr>
          <p:cNvPr id="4" name="TextBox 3">
            <a:extLst>
              <a:ext uri="{FF2B5EF4-FFF2-40B4-BE49-F238E27FC236}">
                <a16:creationId xmlns:a16="http://schemas.microsoft.com/office/drawing/2014/main" id="{80413CEB-10A3-50F8-6F60-6B9D65D1B5D1}"/>
              </a:ext>
            </a:extLst>
          </p:cNvPr>
          <p:cNvSpPr txBox="1"/>
          <p:nvPr/>
        </p:nvSpPr>
        <p:spPr>
          <a:xfrm>
            <a:off x="281325" y="1630214"/>
            <a:ext cx="3014768" cy="4934428"/>
          </a:xfrm>
          <a:prstGeom prst="rect">
            <a:avLst/>
          </a:prstGeom>
          <a:noFill/>
        </p:spPr>
        <p:txBody>
          <a:bodyPr wrap="square" lIns="0" tIns="0" rIns="0" bIns="0" rtlCol="0" anchor="ctr">
            <a:spAutoFit/>
          </a:bodyPr>
          <a:lstStyle>
            <a:defPPr>
              <a:defRPr lang="en-US"/>
            </a:defPPr>
            <a:lvl1pPr indent="0">
              <a:lnSpc>
                <a:spcPct val="150000"/>
              </a:lnSpc>
              <a:buFont typeface="Arial" panose="020B0604020202020204" pitchFamily="34" charset="0"/>
              <a:buNone/>
              <a:defRPr>
                <a:solidFill>
                  <a:prstClr val="black"/>
                </a:solidFill>
                <a:latin typeface="Century Gothic" panose="020B0502020202020204" pitchFamily="34" charset="0"/>
              </a:defRPr>
            </a:lvl1pPr>
          </a:lstStyle>
          <a:p>
            <a:r>
              <a:rPr lang="en-GB" dirty="0"/>
              <a:t>Our team can help businesses implement Infrastructure as Code (</a:t>
            </a:r>
            <a:r>
              <a:rPr lang="en-GB" dirty="0" err="1"/>
              <a:t>IaC</a:t>
            </a:r>
            <a:r>
              <a:rPr lang="en-GB" dirty="0"/>
              <a:t>) to manage their Kubernetes infrastructure. We use tools like Terraform and </a:t>
            </a:r>
            <a:r>
              <a:rPr lang="en-GB" dirty="0" err="1"/>
              <a:t>Crossplane</a:t>
            </a:r>
            <a:r>
              <a:rPr lang="en-GB" dirty="0"/>
              <a:t> to automate the deployment and management of Kubernetes clusters, ensuring consistency and reliability across environments</a:t>
            </a:r>
          </a:p>
        </p:txBody>
      </p:sp>
    </p:spTree>
    <p:extLst>
      <p:ext uri="{BB962C8B-B14F-4D97-AF65-F5344CB8AC3E}">
        <p14:creationId xmlns:p14="http://schemas.microsoft.com/office/powerpoint/2010/main" val="335523936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4752</TotalTime>
  <Words>400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Century Gothic</vt:lpstr>
      <vt:lpstr>Segoe UI</vt:lpstr>
      <vt:lpstr>Bahnschrift Light</vt:lpstr>
      <vt:lpstr>Bahnschrift</vt:lpstr>
      <vt:lpstr>Calibri</vt:lpstr>
      <vt:lpstr>Calibri Light</vt:lpstr>
      <vt:lpstr>Segoe UI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dc:title>
  <dc:creator>erybagas</dc:creator>
  <cp:lastModifiedBy>Bojana Radiskovic</cp:lastModifiedBy>
  <cp:revision>434</cp:revision>
  <dcterms:created xsi:type="dcterms:W3CDTF">2019-07-22T07:34:19Z</dcterms:created>
  <dcterms:modified xsi:type="dcterms:W3CDTF">2023-10-03T18:15:00Z</dcterms:modified>
</cp:coreProperties>
</file>