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4" r:id="rId3"/>
    <p:sldId id="263" r:id="rId4"/>
    <p:sldId id="258" r:id="rId5"/>
    <p:sldId id="265" r:id="rId6"/>
    <p:sldId id="259" r:id="rId7"/>
    <p:sldId id="266" r:id="rId8"/>
    <p:sldId id="296" r:id="rId9"/>
    <p:sldId id="287" r:id="rId10"/>
    <p:sldId id="289" r:id="rId11"/>
    <p:sldId id="260" r:id="rId12"/>
    <p:sldId id="267" r:id="rId13"/>
    <p:sldId id="277" r:id="rId14"/>
    <p:sldId id="278" r:id="rId15"/>
    <p:sldId id="298" r:id="rId16"/>
    <p:sldId id="280" r:id="rId17"/>
    <p:sldId id="279" r:id="rId18"/>
    <p:sldId id="294" r:id="rId19"/>
    <p:sldId id="295" r:id="rId20"/>
    <p:sldId id="302" r:id="rId21"/>
    <p:sldId id="300" r:id="rId22"/>
    <p:sldId id="299" r:id="rId23"/>
    <p:sldId id="303" r:id="rId24"/>
    <p:sldId id="301" r:id="rId25"/>
    <p:sldId id="268" r:id="rId26"/>
    <p:sldId id="317" r:id="rId27"/>
    <p:sldId id="269" r:id="rId28"/>
    <p:sldId id="318" r:id="rId29"/>
    <p:sldId id="285" r:id="rId30"/>
    <p:sldId id="291" r:id="rId31"/>
    <p:sldId id="292" r:id="rId32"/>
    <p:sldId id="304" r:id="rId33"/>
    <p:sldId id="305" r:id="rId34"/>
    <p:sldId id="306" r:id="rId35"/>
    <p:sldId id="307" r:id="rId36"/>
    <p:sldId id="286" r:id="rId37"/>
    <p:sldId id="270" r:id="rId38"/>
    <p:sldId id="308" r:id="rId39"/>
    <p:sldId id="309" r:id="rId40"/>
    <p:sldId id="310" r:id="rId41"/>
    <p:sldId id="311" r:id="rId42"/>
    <p:sldId id="312" r:id="rId43"/>
    <p:sldId id="315" r:id="rId44"/>
    <p:sldId id="313" r:id="rId45"/>
    <p:sldId id="314" r:id="rId46"/>
    <p:sldId id="262" r:id="rId47"/>
    <p:sldId id="275" r:id="rId4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55800" autoAdjust="0"/>
  </p:normalViewPr>
  <p:slideViewPr>
    <p:cSldViewPr snapToGrid="0">
      <p:cViewPr varScale="1">
        <p:scale>
          <a:sx n="64" d="100"/>
          <a:sy n="64" d="100"/>
        </p:scale>
        <p:origin x="2280" y="72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66AD-75F6-469A-BC8A-1B6CB962D998}" type="datetimeFigureOut">
              <a:rPr lang="de-DE" smtClean="0"/>
              <a:t>25.04.2020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CA9E-6AC6-4AB6-ADE9-9D0DA32568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7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Convolutional</a:t>
            </a:r>
            <a:r>
              <a:rPr lang="de-DE" baseline="0" dirty="0" smtClean="0"/>
              <a:t> Layer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Matrix wird mit Filtern analysiert, welche feste Pixelgröße haben (oft 3x3)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Filter werden mit festgelegter Schrittweite über Matrix bewegt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 </a:t>
            </a:r>
            <a:r>
              <a:rPr lang="de-DE" baseline="0" dirty="0" err="1" smtClean="0"/>
              <a:t>Padding</a:t>
            </a:r>
            <a:r>
              <a:rPr lang="de-DE" baseline="0" dirty="0" smtClean="0"/>
              <a:t> legt fest was passiert wenn der Filter an den Rand stößt (bspw. </a:t>
            </a:r>
            <a:r>
              <a:rPr lang="de-DE" baseline="0" dirty="0" err="1" smtClean="0"/>
              <a:t>Zeropadding</a:t>
            </a:r>
            <a:r>
              <a:rPr lang="de-DE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Jeder Punkt in Filter-Fenster hat ein Gewicht und errechnet aus Pixelwerten und den Gewichten einen neuen Punkt in einer Ergebnismatrix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Größe der Ergebnismatrix wird durch Schrittweite, Filtergröße und dem </a:t>
            </a:r>
            <a:r>
              <a:rPr lang="de-DE" baseline="0" dirty="0" err="1" smtClean="0"/>
              <a:t>Padding</a:t>
            </a:r>
            <a:r>
              <a:rPr lang="de-DE" baseline="0" dirty="0" smtClean="0"/>
              <a:t> bestimmt</a:t>
            </a:r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Pooling Layer: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Aggregiert </a:t>
            </a:r>
            <a:r>
              <a:rPr lang="de-DE" baseline="0" dirty="0" err="1" smtClean="0"/>
              <a:t>Ergebniss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Layern</a:t>
            </a:r>
            <a:r>
              <a:rPr lang="de-DE" baseline="0" dirty="0" smtClean="0"/>
              <a:t> indem er nur stärkstes Signal weiter gibt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MaxPooling</a:t>
            </a:r>
            <a:r>
              <a:rPr lang="de-DE" baseline="0" dirty="0" smtClean="0"/>
              <a:t> bspw. Nimmt nur höchsten Wert und verwirft alle weiteren (</a:t>
            </a:r>
            <a:r>
              <a:rPr lang="de-DE" baseline="0" dirty="0" err="1" smtClean="0"/>
              <a:t>bsp.</a:t>
            </a:r>
            <a:r>
              <a:rPr lang="de-DE" baseline="0" dirty="0" smtClean="0"/>
              <a:t> 2x2 Ergebnis wird auf die eine Zahl, anstatt 4 reduziert)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Typischerweise Startet das Netz mit 2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, dann 1 Pooling, dann 2 </a:t>
            </a:r>
            <a:r>
              <a:rPr lang="de-DE" baseline="0" dirty="0" err="1" smtClean="0"/>
              <a:t>Convolutional</a:t>
            </a:r>
            <a:r>
              <a:rPr lang="de-DE" baseline="0" dirty="0" smtClean="0"/>
              <a:t>, dann 1 Pooling =&gt; Größe des Inputs wird stark reduziert</a:t>
            </a:r>
          </a:p>
          <a:p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Fully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Connected</a:t>
            </a:r>
            <a:r>
              <a:rPr lang="de-DE" baseline="0" dirty="0" smtClean="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Wird am Ende zur Klassifikation genutzt, alle Input Neuronen sind mit allen Output Neuronen (Anzahl möglicher Klassen) verbunden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Aktivierungsfunktion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ReLU</a:t>
            </a:r>
            <a:r>
              <a:rPr lang="de-DE" dirty="0" smtClean="0"/>
              <a:t> sorgt dafür dass alle Werte</a:t>
            </a:r>
            <a:r>
              <a:rPr lang="de-DE" baseline="0" dirty="0" smtClean="0"/>
              <a:t> kleiner 0 zu 0 werden und alle anderen genau den Wert behalten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Gewichte am Anfang zufällig gewählt und durch Backpropagation im Verlauf angepasst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Funktionsweise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 Ebene erkennt einfache Strukturen wie Linien Kanten </a:t>
            </a:r>
            <a:r>
              <a:rPr lang="de-DE" baseline="0" dirty="0" err="1" smtClean="0"/>
              <a:t>etc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Nächste Ebene lernt Kombinationen dieser Strukturen wie Kurven, einfache Formen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Soweit fortführen bis Abstraktion gut genug ist für Klassifikation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04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Spezialfall der Objekterkennung</a:t>
            </a:r>
          </a:p>
          <a:p>
            <a:endParaRPr lang="de-DE" dirty="0" smtClean="0"/>
          </a:p>
          <a:p>
            <a:r>
              <a:rPr lang="de-DE" dirty="0" smtClean="0"/>
              <a:t>Befasst sich mit reiner Lokalisation</a:t>
            </a:r>
            <a:r>
              <a:rPr lang="de-DE" baseline="0" dirty="0" smtClean="0"/>
              <a:t> von Gesichtern in Bildern</a:t>
            </a:r>
          </a:p>
          <a:p>
            <a:r>
              <a:rPr lang="de-DE" baseline="0" dirty="0" smtClean="0"/>
              <a:t>Keine Zuordnung von Namen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9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Mathematisches Verfahren zur Mustererkennung</a:t>
            </a:r>
          </a:p>
          <a:p>
            <a:r>
              <a:rPr lang="de-DE" dirty="0" smtClean="0"/>
              <a:t>2001 vorgestellt</a:t>
            </a:r>
          </a:p>
          <a:p>
            <a:r>
              <a:rPr lang="de-DE" dirty="0" smtClean="0"/>
              <a:t>Erkennt</a:t>
            </a:r>
            <a:r>
              <a:rPr lang="de-DE" baseline="0" dirty="0" smtClean="0"/>
              <a:t> in Echtzeit Objekte in Bildern, vor allem beliebt bei Gesichtern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Bedarf kam durch zwei Aspekte: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Gesichtserkennung um bei Kameras den Fokus automatisch einzustellen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Gesichter zu Personen zuordnen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Methode basiert auf maschinellem Lernen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09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menschlichen Gesichter teilen Eigenschaften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Augenpartie, Nase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Haar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Digitale Bildmerkmale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Berücksichtigt benachbarte Regionen in einem Detektionsfenster (s.o. Edge Line und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Four-rectangle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PixelsummeSchwarz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PixelsummeWeiß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Differenz zur Kategorisierung von Merkmalen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Beispiel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Augenregion dunkler als Wangenregion, also zwei Rechteecke welche einmal über Augen und einmal über Wangen liegen sind ein Haar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Erkennungsphase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 in Graustufen umwandeln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Detektionsfenster über Bild wandern lassen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 jeden Unterabschnitt des Bildes Haar Feature berechnen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Gelernter Schwellenwert, welcher Gesichter und Nicht-Gesichter trennt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Klassifikator</a:t>
            </a:r>
            <a:endParaRPr lang="de-DE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Alleine schwach, aber Viola-Jones-Methode kombiniert viele Haar Features um einen starken </a:t>
            </a:r>
            <a:r>
              <a:rPr lang="de-DE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Klassifikator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erstellen mittels Cascading (später)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endParaRPr lang="de-DE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2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Die meisten Merkmale werden irrelevant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Kombination</a:t>
            </a:r>
            <a:r>
              <a:rPr lang="de-DE" baseline="0" dirty="0" smtClean="0"/>
              <a:t> </a:t>
            </a:r>
            <a:r>
              <a:rPr lang="de-DE" baseline="0" dirty="0" smtClean="0"/>
              <a:t>von </a:t>
            </a:r>
            <a:r>
              <a:rPr lang="de-DE" baseline="0" dirty="0" err="1" smtClean="0"/>
              <a:t>Klassifikatoren</a:t>
            </a:r>
            <a:endParaRPr lang="de-D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F1,f2,f3 sind Features; a1,a2,a3 Gewichte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F(x) ist ein starker </a:t>
            </a:r>
            <a:r>
              <a:rPr lang="de-DE" baseline="0" dirty="0" err="1" smtClean="0"/>
              <a:t>Klassifikator</a:t>
            </a:r>
            <a:r>
              <a:rPr lang="de-DE" baseline="0" dirty="0" smtClean="0"/>
              <a:t>; Jedes Feature ist ein schwacher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Laut Gleichung werden schwache </a:t>
            </a:r>
            <a:r>
              <a:rPr lang="de-DE" baseline="0" dirty="0" err="1" smtClean="0"/>
              <a:t>Klassifikatoren</a:t>
            </a:r>
            <a:r>
              <a:rPr lang="de-DE" baseline="0" dirty="0" smtClean="0"/>
              <a:t> kombiniert und ein starker entsteht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Wie findet man die wichtigsten</a:t>
            </a:r>
            <a:r>
              <a:rPr lang="de-DE" baseline="0" dirty="0" smtClean="0"/>
              <a:t> Features?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Schwellenwert lernen, welcher in „Gesicht“ und „Kein-Gesicht“ unterscheidet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Jedes Merkmal auf jedes Trainingsbild anwenden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Fehlerquote definieren und wenn das Merkmal diese Fehlerquote hat oder eine geringere, dann ist es ein gutes Merkmal/Feature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32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 err="1" smtClean="0"/>
              <a:t>Cascade</a:t>
            </a:r>
            <a:r>
              <a:rPr lang="de-DE" dirty="0" smtClean="0"/>
              <a:t> hat</a:t>
            </a:r>
            <a:r>
              <a:rPr lang="de-DE" baseline="0" dirty="0" smtClean="0"/>
              <a:t> zuerst 1 Feature, dann 5, dann 10, dann 50 </a:t>
            </a:r>
            <a:r>
              <a:rPr lang="de-DE" baseline="0" dirty="0" err="1" smtClean="0"/>
              <a:t>usw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beim ersten Feature schon ein negatives Ergebnis zurückkommt muss man die weiteren nicht durchlaufen und kann weiter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Erstes Feature ist das wichtigste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43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 err="1" smtClean="0"/>
              <a:t>Cascade</a:t>
            </a:r>
            <a:r>
              <a:rPr lang="de-DE" dirty="0" smtClean="0"/>
              <a:t> hat</a:t>
            </a:r>
            <a:r>
              <a:rPr lang="de-DE" baseline="0" dirty="0" smtClean="0"/>
              <a:t> zuerst 1 Feature, dann 5, dann 10, dann 50 </a:t>
            </a:r>
            <a:r>
              <a:rPr lang="de-DE" baseline="0" dirty="0" err="1" smtClean="0"/>
              <a:t>usw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beim ersten Feature schon ein negatives Ergebnis zurückkommt muss man die weiteren nicht durchlaufen und kann weiter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Erstes Feature ist das wichtigste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08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Eine </a:t>
            </a:r>
            <a:r>
              <a:rPr lang="de-DE" dirty="0" err="1" smtClean="0"/>
              <a:t>Cascade</a:t>
            </a:r>
            <a:r>
              <a:rPr lang="de-DE" dirty="0" smtClean="0"/>
              <a:t> hat</a:t>
            </a:r>
            <a:r>
              <a:rPr lang="de-DE" baseline="0" dirty="0" smtClean="0"/>
              <a:t> zuerst 1 Feature, dann 5, dann 10, dann 50 </a:t>
            </a:r>
            <a:r>
              <a:rPr lang="de-DE" baseline="0" dirty="0" err="1" smtClean="0"/>
              <a:t>usw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Wenn beim ersten Feature schon ein negatives Ergebnis zurückkommt muss man die weiteren nicht durchlaufen und kann weiter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Erstes Feature ist das wichtigste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CA9E-6AC6-4AB6-ADE9-9D0DA32568A3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63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48A2B-9321-4193-A23B-F56C7DAA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3B829-7C24-4389-924D-6F3A182E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889F88-E780-4B5D-921F-EC39DAC8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0808-E3CD-4AA7-B1A3-CAEC432DFA49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A9216-CC70-4BD9-BC42-BFA97995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15F81F-452C-4EF3-9A5C-A50A3FF4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384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87F3-7FE3-495A-B563-5AE46607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C27027-FF07-42E4-9C7B-8AB3AADAE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16091-551C-464E-AAA8-530D43C9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7F1B-14AB-4095-A95D-5B4AEE244616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CBCD14-4992-49B7-92D4-F15DD53B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6ECEE-EF9E-4399-B31D-3FE2AEA7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76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21A548-A4EC-4978-B3B2-5BF08D91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5EE8CD-13EE-45A6-B82E-37FDBA6A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24E07-AD80-4C8B-A2C4-73EB645E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6713-1C83-45C7-94F9-BC832AE5B1CF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0A1CD-E406-4BA2-BE59-CDC09167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14EF9-F68C-422B-9CF6-CE0BA10A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112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36D73-1541-49E7-9CF1-32AC5AF9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E337A-4B02-44FA-B988-92523EA0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30294-2774-4C4D-A4CE-5F44493F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7A057-4487-441D-95B0-F0639EE6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E3A1E-ECC1-46CD-8372-DAB9242A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3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E085A-B0AF-41A2-894A-B8658A0D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75600-9428-4F72-A190-4AB0F530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22CDF9-3F14-48FF-8AEF-DCC849D5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E9F7-ACBA-4F06-A50C-902B940C41BF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B2D315-8C62-474B-B1EA-63DF16AC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B72F46-CD61-4C32-8841-2A4EB2C5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167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17D05-D4F6-417A-A08F-FDB7D98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8EBEC-0272-4E89-9EC4-2A4E82C78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6A26A9-6526-4EF3-B9D5-2040CA02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0DABDF-5531-461E-BE30-613C0A07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85F1-E6E2-4C61-9969-ECE249C10029}" type="datetime1">
              <a:rPr lang="LID4096" smtClean="0"/>
              <a:t>04/25/2020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F4B786-7111-4BB6-A7F0-A95A2532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A9FA5E-C45D-4EBB-9163-36DC67CC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159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5C962-4BFC-4DCF-9518-0E3B82ED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85BCA6-7360-4647-AE65-F157937C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69B79E-DF56-40A9-A84F-210CE4CF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132F31-BDB8-4826-8BCA-EE3226BB1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71BC76-1BDD-4EB3-930A-4FB4E096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58A054-86F4-4921-875E-4ADA3D6D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22FA-E6CF-4267-8B78-CD4C5BE36EC4}" type="datetime1">
              <a:rPr lang="LID4096" smtClean="0"/>
              <a:t>04/25/2020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D688EB-FC4C-4508-8438-B67CD2B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B8CFB7-288F-4C93-9044-DA6BF70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135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A367-1B18-4E48-A745-1CB0AFB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66F7FB-4D91-4610-859A-3BA70BC7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279C-FCEC-4637-937E-6BB416A37805}" type="datetime1">
              <a:rPr lang="LID4096" smtClean="0"/>
              <a:t>04/25/2020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A175B-6CBA-46BF-8A7C-7F33A730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DE2E30-66EF-4658-BC1A-1F4FD2F0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28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F7130F-0542-4BEB-85DF-4B416137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DAB0-BB31-43A0-B9BB-988A4079834E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FB2B76-1420-4B40-AF8D-9903DE65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F288F-77F6-44D5-A6D1-FCCCBF8A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5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C60D0-6155-4829-835A-22AF97D4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E23A5-156B-4B69-A5D8-762AB3A2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E7DF4-E33B-42E1-9FB1-B77BF9185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AE581F-418A-4436-BB6C-93CA8560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F5496-B28F-48F0-A0BF-7861A192E2A7}" type="datetime1">
              <a:rPr lang="LID4096" smtClean="0"/>
              <a:t>04/25/2020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444171-8768-46F9-8D13-BDCC8527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B6380D-F651-4F1B-88C6-DCDAFDE1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346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F51FF-9963-46AB-A73A-CC03CA01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E92CF0-71C3-485F-B187-FD910BC3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5E414B-48CA-4666-8CE3-A541494D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B43047-E8FC-482E-82F7-B184C843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7F8D-7F15-4995-A39F-D79D134198CE}" type="datetime1">
              <a:rPr lang="LID4096" smtClean="0"/>
              <a:t>04/25/2020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11460C-2D8A-4BEC-92BC-243F5C5A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E47B40-6F68-41BE-9D32-06E70BF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6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604B32-729B-40DA-B3F6-E6BE328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5F6369-8549-4825-A37D-CC9369B6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70519E-EC8C-4E14-8E18-3440A5009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653D-E32A-42B0-9D34-39EE3A6ADB32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2096FF-1722-4C64-A228-DD2AE683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39CD6-89E9-40A2-9679-B62322119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40B-AC7D-4A7F-9508-598983C40C41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548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ai.de/convolutional-neural-networks-cnn-aufbau-funktion-und-anwendungsgebiete-1691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Datei:Face_detection_example_openCV.jp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ABHISHEKCHBA/image-processing-67649577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c.ai/haar-cascade-face-identification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towardsdatascience.com/the-intuition-behind-facial-detection-the-viola-jones-algorithm-29d9106b699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the-intuition-behind-facial-detection-the-viola-jones-algorithm-29d9106b6999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ermarktblog.com/wp-content/uploads/2019/10/amazongo26a.jpg" TargetMode="External"/><Relationship Id="rId2" Type="http://schemas.openxmlformats.org/officeDocument/2006/relationships/hyperlink" Target="https://blog.notebooksbilliger.de/wp-content/uploads/2017/09/galaxy-note-8-face-unlock-unsicher-title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mgs.chip.de/1UzVk4G67v4aP9ZB6R668P5uQOU=/618x0/filters:format(jpeg):fill(fff,true)/www.chip.de/ii/6/4/9/7/9/5/9/2/8f785e788c13c1a9.jpeg" TargetMode="External"/><Relationship Id="rId4" Type="http://schemas.openxmlformats.org/officeDocument/2006/relationships/hyperlink" Target="https://www.roedel.de/images/mrt_kopf/01.jp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37FEBA-A3CF-42AF-9900-CA00DB110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Bilderkennung mit </a:t>
            </a:r>
            <a:r>
              <a:rPr lang="de-DE" dirty="0" err="1"/>
              <a:t>OpenCV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D68C00-7A82-418B-8C93-FD4B2781D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Jens Windisch (1970362)</a:t>
            </a:r>
          </a:p>
          <a:p>
            <a:r>
              <a:rPr lang="de-DE" dirty="0"/>
              <a:t>Markus Cöllen (1971211)</a:t>
            </a:r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202AF-2606-42D7-835A-F94BB4E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565A-66B4-411B-B7BF-350DA9D48C3F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E1A9A-21BE-4F86-A9C6-2819AB32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229CB-AD0E-4A57-B863-E70DF443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62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8BE4-43BD-4EA4-A63C-71249D1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19" y="1690687"/>
            <a:ext cx="9638209" cy="323044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BAF2C-A248-470E-A884-BC55094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5ADDB-1EF9-43E8-A46A-FD9F35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7FE2-2FD4-40C7-9604-6037527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10</a:t>
            </a:fld>
            <a:endParaRPr lang="en-DE"/>
          </a:p>
        </p:txBody>
      </p:sp>
      <p:sp>
        <p:nvSpPr>
          <p:cNvPr id="8" name="Rechteck 7"/>
          <p:cNvSpPr/>
          <p:nvPr/>
        </p:nvSpPr>
        <p:spPr>
          <a:xfrm>
            <a:off x="3048000" y="49211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4"/>
              </a:rPr>
              <a:t>https://jaai.de/convolutional-neural-networks-cnn-aufbau-funktion-und-anwendungsgebiete-1691/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62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BE43B2-1A4E-42CA-BC1A-70BF7409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10D8-C34F-40B6-8466-7F4D4C210910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20524C3-EAE9-4986-9841-B001BA34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4062AD-99CC-438B-B7A2-238AF11E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305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EFC9A0E-B4A5-4A73-BF06-27446DAA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Objekterkennung?</a:t>
            </a:r>
            <a:endParaRPr lang="en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DEAAAA0-85EF-4F6B-8055-B04FE8F9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45" y="1825625"/>
            <a:ext cx="6604709" cy="4351338"/>
          </a:xfr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0098C6-91D2-48D0-999F-D740CA05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5CC-7B8E-49B1-AEC7-97BB8388B221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36205D-BF18-4ECD-83A9-81DCBCAA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12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AC8AC-ED21-4BE5-8BE0-35E924BA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570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FF185-FC24-41E8-BD7F-8F2AA051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Objekterfassung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A21D0-CE05-472F-8658-40680E21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Objekterfassung </a:t>
            </a:r>
            <a:r>
              <a:rPr lang="de-DE" dirty="0"/>
              <a:t>ist eine Teilmenge der Objekterkennung</a:t>
            </a:r>
          </a:p>
          <a:p>
            <a:r>
              <a:rPr lang="de-DE" dirty="0"/>
              <a:t>Objekterfassung findet Objekte im Bild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A1B02-B2F1-4E59-A702-A576A38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C239-85DA-4D7F-A658-069E86544DEE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E7AED-D1AA-4E80-A042-D7FDFB3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9D5B68-D9A6-48CF-BF74-8B98D67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356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2626-F01A-4A19-9AAB-B4C80913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Objekterfassung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902613-60BC-40DB-AD05-7A1DB00A9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26108" y="2343380"/>
            <a:ext cx="6139784" cy="2807828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5D6EA17-DA2A-47A0-92EF-4668FB1F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121B7-4D1F-463F-808D-0FB845E3DE3C}" type="datetime1">
              <a:rPr lang="LID4096" smtClean="0"/>
              <a:t>04/25/2020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27363-BB30-42B3-9179-29A72D2B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A6C586-0E82-48AE-A943-7F54F631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714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FF185-FC24-41E8-BD7F-8F2AA051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Objektererkennung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A21D0-CE05-472F-8658-40680E21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Objekterkennung klassifiziert diese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A1B02-B2F1-4E59-A702-A576A38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C239-85DA-4D7F-A658-069E86544DEE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E7AED-D1AA-4E80-A042-D7FDFB3D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9D5B68-D9A6-48CF-BF74-8B98D67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476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AF7DF-809D-42A4-9FEC-3C37053E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3CE9CF-4E76-451D-8F59-4F6A859BB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28210" y="2285632"/>
            <a:ext cx="7135579" cy="4207243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0EFCFE5-30CF-4049-A9A8-9B6EF2AA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36EA-93EB-4E0E-A48E-1E84CC9A69C5}" type="datetime1">
              <a:rPr lang="LID4096" smtClean="0"/>
              <a:t>04/25/2020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C6F77-F4A1-4A55-BA4F-4D673B16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16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C85A93-2503-42CD-BB54-064C673A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926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8E7F-3F23-4F9E-9A8E-935A3E90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Objekterkennung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4EAE7A5-38EB-4687-9878-68821C065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74928" y="1745355"/>
            <a:ext cx="7242143" cy="4747520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506C6B-4BEA-49EE-8CFB-1660F5B8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F822-6110-47E8-B738-21D15873B8DE}" type="datetime1">
              <a:rPr lang="LID4096" smtClean="0"/>
              <a:t>04/25/2020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B4345F-84DE-4809-87A6-AC904CA2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17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B487EB-6273-4D98-B352-C239759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141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R-CNN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Kurz erläutern, weil erster Algorithmus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356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Shot</a:t>
            </a:r>
            <a:r>
              <a:rPr lang="de-DE" dirty="0" smtClean="0"/>
              <a:t> </a:t>
            </a:r>
            <a:r>
              <a:rPr lang="de-DE" dirty="0" err="1" smtClean="0"/>
              <a:t>Detector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557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BE46E-0C1E-4D65-9DB0-CA4D23E6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646A0-9F79-4FE0-ADA3-54072CFC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64EAD2-FF75-4BC6-9579-7F325B81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1" y="1931959"/>
            <a:ext cx="5703013" cy="29940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0D3C58F-E571-478A-9D7D-BC3A8C15B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1931959"/>
            <a:ext cx="5318086" cy="2994083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B8185AA-A071-40DF-A558-F0448EF5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F3A6-09EA-4093-9186-BCBA42B5BD0B}" type="datetime1">
              <a:rPr lang="LID4096" smtClean="0"/>
              <a:t>04/25/2020</a:t>
            </a:fld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4C5180-A054-4FD5-93F4-598DA9A2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</a:t>
            </a:fld>
            <a:endParaRPr lang="en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9173423-4C6C-4514-AFDA-3CB597FE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99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Single </a:t>
            </a:r>
            <a:r>
              <a:rPr lang="de-DE" dirty="0" err="1" smtClean="0"/>
              <a:t>Shot</a:t>
            </a:r>
            <a:r>
              <a:rPr lang="de-DE" dirty="0" smtClean="0"/>
              <a:t> </a:t>
            </a:r>
            <a:r>
              <a:rPr lang="de-DE" dirty="0" err="1" smtClean="0"/>
              <a:t>Detector</a:t>
            </a:r>
            <a:r>
              <a:rPr lang="de-DE" dirty="0" smtClean="0"/>
              <a:t>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870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0171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Look </a:t>
            </a:r>
            <a:r>
              <a:rPr lang="de-DE" dirty="0" err="1" smtClean="0"/>
              <a:t>Once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028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Look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smtClean="0"/>
              <a:t>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79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933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4DFDC50-BF48-4306-B792-3DD69639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Unterscheidung</a:t>
            </a:r>
            <a:endParaRPr lang="en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89A04F5-5B25-40FD-B2F8-80B653EF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/>
              <a:t>Face </a:t>
            </a:r>
            <a:r>
              <a:rPr lang="de-DE" sz="2800" dirty="0" err="1"/>
              <a:t>detection</a:t>
            </a:r>
            <a:endParaRPr lang="de-DE" sz="2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3C2BB9C-2448-49F4-B4E1-B2E4FD53B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Gesichter in einem Bild erkennen</a:t>
            </a:r>
          </a:p>
          <a:p>
            <a:r>
              <a:rPr lang="de-DE" dirty="0"/>
              <a:t>Keine weitere Zuordnungen</a:t>
            </a:r>
            <a:endParaRPr lang="en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2F3E6EB-8A35-49E8-BF60-D6EEE72F9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2800" dirty="0"/>
              <a:t>Face </a:t>
            </a:r>
            <a:r>
              <a:rPr lang="de-DE" sz="2800" dirty="0" err="1"/>
              <a:t>recognition</a:t>
            </a:r>
            <a:endParaRPr lang="en-DE" sz="28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CDF1F6C-4067-42D9-A619-6E3B54F49D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Basis bildet Face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/>
              <a:t>Zuordnung der Gesichter zu Personen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D8FB0B-9896-4467-A519-9D2E92C1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0A1B-B84C-4468-87FB-A47D8696D8D0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A4956D-BC3D-404A-86AC-071873C8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25</a:t>
            </a:fld>
            <a:endParaRPr lang="en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1BE3BB3-733E-4D3E-95D6-C1B784E2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05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###Start Jens###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961B72-0E64-4546-86DE-7A9213AE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514C-9DB9-4FFA-BE8F-D89F9E36933A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922F05-46B0-46B5-AD1C-A3D20B11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3CF692-6BEB-4EE8-8A69-7C2A04FF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9776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- Allgemein</a:t>
            </a:r>
            <a:endParaRPr lang="en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04/25/2020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27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1026" name="Picture 2" descr="Datei:Face detection example openCV.jpg – Wikipedi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32" y="1253331"/>
            <a:ext cx="6948531" cy="47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2472749" y="5987018"/>
            <a:ext cx="7246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https://de.wikipedia.org/wiki/Datei:Face_detection_example_openCV.jpg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3656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Viola-Jones-Methode</a:t>
            </a:r>
            <a:endParaRPr lang="en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04/25/2020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28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56" y="1286203"/>
            <a:ext cx="8194015" cy="450988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290995" y="5975475"/>
            <a:ext cx="7610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https://www.slideshare.net/ABHISHEKCHBA/image-processing-67649577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17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BC407-0557-4ACF-806A-6D1ABDC0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Haar Features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038D308-9391-4224-BB7B-92B930C5B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5" y="1573209"/>
            <a:ext cx="4294272" cy="3936416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643E0D5-780D-4B92-8DC5-A03C9B05FFEB}"/>
              </a:ext>
            </a:extLst>
          </p:cNvPr>
          <p:cNvSpPr/>
          <p:nvPr/>
        </p:nvSpPr>
        <p:spPr>
          <a:xfrm>
            <a:off x="5141789" y="3074779"/>
            <a:ext cx="1484851" cy="933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CB3730-8084-4D50-BBA8-429F6619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C4B8-CC59-4227-9F5B-3006CCCB166A}" type="datetime1">
              <a:rPr lang="LID4096" smtClean="0"/>
              <a:t>04/25/2020</a:t>
            </a:fld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49EE0DA-61DA-4907-9935-086081E0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29</a:t>
            </a:fld>
            <a:endParaRPr lang="en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0F27413-3379-48BB-85F8-DCAA9DBD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3" name="Rechteck 2"/>
          <p:cNvSpPr/>
          <p:nvPr/>
        </p:nvSpPr>
        <p:spPr>
          <a:xfrm>
            <a:off x="509665" y="5433020"/>
            <a:ext cx="43035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https://towardsdatascience.com/the-intuition-behind-facial-detection-the-viola-jones-algorithm-29d9106b6999</a:t>
            </a:r>
            <a:endParaRPr lang="de-DE" dirty="0"/>
          </a:p>
        </p:txBody>
      </p:sp>
      <p:pic>
        <p:nvPicPr>
          <p:cNvPr id="1026" name="Picture 2" descr="https://cdn-images-1.medium.com/freeze/max/1000/1*qtkwTaE4PXf9sdTzqTZX1A.png?q=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92" y="1690688"/>
            <a:ext cx="4510554" cy="361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 9"/>
          <p:cNvSpPr/>
          <p:nvPr/>
        </p:nvSpPr>
        <p:spPr>
          <a:xfrm>
            <a:off x="6921800" y="5248354"/>
            <a:ext cx="459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6"/>
              </a:rPr>
              <a:t>https://mc.ai/haar-cascade-face-identification/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90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ADDFE8-8EC5-4039-93BB-63232743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der Präsentation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A2E8AC9-94C9-4C10-8C97-FCFFD13F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OpenCV</a:t>
            </a:r>
            <a:endParaRPr lang="de-DE" dirty="0"/>
          </a:p>
          <a:p>
            <a:r>
              <a:rPr lang="de-DE" dirty="0"/>
              <a:t>Deep Learning</a:t>
            </a:r>
          </a:p>
          <a:p>
            <a:r>
              <a:rPr lang="de-DE" dirty="0"/>
              <a:t>Objekterkennung</a:t>
            </a:r>
          </a:p>
          <a:p>
            <a:r>
              <a:rPr lang="de-DE" dirty="0"/>
              <a:t>Gesichtserkennung</a:t>
            </a:r>
          </a:p>
          <a:p>
            <a:r>
              <a:rPr lang="de-DE" dirty="0"/>
              <a:t>Fazit</a:t>
            </a:r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F669A4-A638-47E3-9AC7-14311718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7BB6-82B4-4782-945E-2E82DA8911D1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85522B-FDC8-4B60-BA15-DC8992AB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077EDF-5B3D-417D-A6FE-C385713F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5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- </a:t>
            </a:r>
            <a:r>
              <a:rPr lang="de-DE" dirty="0" err="1" smtClean="0"/>
              <a:t>AdaBoost</a:t>
            </a:r>
            <a:endParaRPr lang="en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21" y="2686193"/>
            <a:ext cx="5372558" cy="1337325"/>
          </a:xfrm>
        </p:spPr>
      </p:pic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04/25/2020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30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3" name="Rechteck 2"/>
          <p:cNvSpPr/>
          <p:nvPr/>
        </p:nvSpPr>
        <p:spPr>
          <a:xfrm>
            <a:off x="3048000" y="40235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4"/>
              </a:rPr>
              <a:t>https://towardsdatascience.com/the-intuition-behind-facial-detection-the-viola-jones-algorithm-29d9106b6999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622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Cascading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Gesicht nimmt meistens nur kleinen Teil des Bildes ein</a:t>
            </a:r>
          </a:p>
          <a:p>
            <a:r>
              <a:rPr lang="de-DE" dirty="0" smtClean="0"/>
              <a:t>Schiebt man nun ein Fenster mit bestimmter Pixelgröße über das Bild und prüft jede einzelne Stelle dauert es sehr lange</a:t>
            </a:r>
          </a:p>
          <a:p>
            <a:r>
              <a:rPr lang="de-DE" dirty="0" smtClean="0"/>
              <a:t>Kategorisierung in verschiedene Stufen behebt dieses Problem</a:t>
            </a:r>
          </a:p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04/25/2020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31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996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0396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54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– Demo Age &amp; Gender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3012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5189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15F0-FF86-40FC-9E71-946EB4ED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Face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5719B-30E4-4F49-B36A-3BB2087F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Face </a:t>
            </a:r>
            <a:r>
              <a:rPr lang="de-DE" dirty="0" err="1" smtClean="0"/>
              <a:t>detection</a:t>
            </a:r>
            <a:r>
              <a:rPr lang="de-DE" dirty="0" smtClean="0"/>
              <a:t> als Grundlage</a:t>
            </a:r>
          </a:p>
          <a:p>
            <a:r>
              <a:rPr lang="de-DE" dirty="0" smtClean="0"/>
              <a:t>Face </a:t>
            </a:r>
            <a:r>
              <a:rPr lang="de-DE" dirty="0" err="1" smtClean="0"/>
              <a:t>landmark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endParaRPr lang="de-DE" dirty="0" smtClean="0"/>
          </a:p>
          <a:p>
            <a:r>
              <a:rPr lang="de-DE" dirty="0" smtClean="0"/>
              <a:t>Merkmale extrahieren mit CNN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160F4-7AA8-44F8-A1B0-38870748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86423-4D12-4C23-AD56-60226F456501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92B2A0-9101-46F4-89B6-1AE1D5C5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F534A1-80AB-4043-8E53-6788722F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8624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Facial</a:t>
            </a:r>
            <a:r>
              <a:rPr lang="de-DE" dirty="0" smtClean="0"/>
              <a:t> Landmarks</a:t>
            </a:r>
            <a:endParaRPr lang="en-DE" dirty="0"/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8353D2F-D104-43AE-BA20-B035E3386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0" y="1892606"/>
            <a:ext cx="4324954" cy="3905795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20ECF7-B998-4B36-BF40-78EC7F38F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25"/>
          <a:stretch/>
        </p:blipFill>
        <p:spPr>
          <a:xfrm>
            <a:off x="6480710" y="1734401"/>
            <a:ext cx="5326310" cy="406400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FBA498E-E098-4C3C-BE94-239CF2358BCF}"/>
              </a:ext>
            </a:extLst>
          </p:cNvPr>
          <p:cNvSpPr/>
          <p:nvPr/>
        </p:nvSpPr>
        <p:spPr>
          <a:xfrm>
            <a:off x="5055767" y="3299763"/>
            <a:ext cx="1484851" cy="933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C432DC4-2C62-48C4-AC65-D5DFB51A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636F-32DC-4415-BF62-6869F8D6224C}" type="datetime1">
              <a:rPr lang="LID4096" smtClean="0"/>
              <a:t>04/25/2020</a:t>
            </a:fld>
            <a:endParaRPr lang="en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DDE4DB0-1216-4FC4-BCFE-3CD84D3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37</a:t>
            </a:fld>
            <a:endParaRPr lang="en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AFC0C5F-1B2F-4466-944A-D7F80DC6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805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Facial</a:t>
            </a:r>
            <a:r>
              <a:rPr lang="de-DE" dirty="0" smtClean="0"/>
              <a:t> Landmarks -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3113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39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45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OpenCV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8D4BD8-7F97-44A5-B56F-8B437C97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66A-D17F-4888-884C-A5445A4B7AA9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DFF46BC-780A-4BC6-8883-D0FA6AB6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68F66E-A155-433E-98A0-1F009CE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8628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Datensatzerstellung – Bing Search API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04/25/2020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40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5933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Bing Search </a:t>
            </a:r>
            <a:r>
              <a:rPr lang="de-DE" dirty="0" smtClean="0"/>
              <a:t>API –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9077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7672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CBF07AF-63C0-486A-A777-5AF786F0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Merkmalsextraktion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6C7B3B-8027-4287-996E-4AA0FFC4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C1A900D8-45B5-4FDC-989E-048A9CEF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C265-6E54-4455-AA32-FFA0B62CD849}" type="datetime1">
              <a:rPr lang="LID4096" smtClean="0"/>
              <a:t>04/25/2020</a:t>
            </a:fld>
            <a:endParaRPr lang="en-DE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7BBAEC3-E26E-4ED9-B055-82E141C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43</a:t>
            </a:fld>
            <a:endParaRPr lang="en-DE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686015-84BD-43E6-BD44-EA88D2A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991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Face Recognition -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Beschreiben was verwendet wurde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023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343827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2093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457F69-AE03-4D16-9C06-26057A41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D6CB-327D-40C1-8A72-21719130F6DF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57D8EE-0F50-4ABF-B7D3-1D2A5F3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37D782-8EC2-4B31-A4FB-79C2FD0F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292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A55A97-58D3-453E-B442-CCA410A1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89ED268-107B-43A7-8EA1-67C60BB5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hlinkClick r:id="rId2"/>
              </a:rPr>
              <a:t>https://blog.notebooksbilliger.de/wp-content/uploads/2017/09/galaxy-note-8-face-unlock-unsicher-title.jpg</a:t>
            </a:r>
            <a:endParaRPr lang="de-DE" sz="1400" dirty="0"/>
          </a:p>
          <a:p>
            <a:r>
              <a:rPr lang="de-DE" sz="1400" dirty="0">
                <a:hlinkClick r:id="rId3"/>
              </a:rPr>
              <a:t>https://www.supermarktblog.com/wp-content/uploads/2019/10/amazongo26a.jpg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https://www.roedel.de/images/mrt_kopf/01.jpg</a:t>
            </a:r>
            <a:endParaRPr lang="de-DE" sz="1400" dirty="0"/>
          </a:p>
          <a:p>
            <a:r>
              <a:rPr lang="de-DE" sz="1400" dirty="0">
                <a:hlinkClick r:id="rId5"/>
              </a:rPr>
              <a:t>https://imgs.chip.de/1UzVk4G67v4aP9ZB6R668P5uQOU=/618x0/filters:format(jpeg):fill(fff,true)/www.chip.de%2Fii%2F6%2F4%2F9%2F7%2F9%2F5%2F9%2F2%2F8f785e788c13c1a9.jpeg</a:t>
            </a:r>
            <a:endParaRPr lang="de-DE" sz="1400" dirty="0"/>
          </a:p>
          <a:p>
            <a:r>
              <a:rPr lang="de-DE" sz="1400" dirty="0"/>
              <a:t>https://towardsdatascience.com/the-intuition-behind-facial-detection-the-viola-jones-algorithm-29d9106b6999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43BA872-A9A3-468A-892B-1086BD03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A3F-593A-4FF4-8D60-39985E94F7ED}" type="datetime1">
              <a:rPr lang="LID4096" smtClean="0"/>
              <a:t>04/25/2020</a:t>
            </a:fld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F5690-E1FD-411F-95AE-D293DD19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47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75CE37-1C9C-408C-A40F-40C2344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47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48BE956-D902-48A6-80E1-446A5745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OpenCV</a:t>
            </a:r>
            <a:r>
              <a:rPr lang="de-DE" dirty="0"/>
              <a:t>?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CA09B2-A8FC-49D4-963C-66D0B865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Source Computer Vision</a:t>
            </a:r>
          </a:p>
          <a:p>
            <a:r>
              <a:rPr lang="de-DE" dirty="0"/>
              <a:t>Bibliothek für Bildverarbeitung und maschinelles Sehen</a:t>
            </a:r>
          </a:p>
          <a:p>
            <a:r>
              <a:rPr lang="de-DE" dirty="0"/>
              <a:t>C, C++, Python und Java</a:t>
            </a:r>
          </a:p>
          <a:p>
            <a:r>
              <a:rPr lang="de-DE" dirty="0"/>
              <a:t>~70 Modules</a:t>
            </a:r>
          </a:p>
          <a:p>
            <a:pPr lvl="1"/>
            <a:r>
              <a:rPr lang="de-DE" dirty="0" err="1"/>
              <a:t>objdetect</a:t>
            </a:r>
            <a:r>
              <a:rPr lang="de-DE" dirty="0"/>
              <a:t> für Objekterkennung</a:t>
            </a:r>
          </a:p>
          <a:p>
            <a:pPr lvl="1"/>
            <a:r>
              <a:rPr lang="de-DE" dirty="0"/>
              <a:t>Face für Gesichtserkennung</a:t>
            </a:r>
          </a:p>
          <a:p>
            <a:pPr lvl="1"/>
            <a:r>
              <a:rPr lang="de-DE" dirty="0" err="1"/>
              <a:t>dnn</a:t>
            </a:r>
            <a:r>
              <a:rPr lang="de-DE" dirty="0"/>
              <a:t>, ein Deep </a:t>
            </a:r>
            <a:r>
              <a:rPr lang="de-DE" dirty="0" err="1"/>
              <a:t>Neural</a:t>
            </a:r>
            <a:r>
              <a:rPr lang="de-DE" dirty="0"/>
              <a:t> Network Module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2EE924-ED5E-4D6A-86AA-EA4973A4F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6" y="283131"/>
            <a:ext cx="1828804" cy="225247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6BE3F8-656E-44A0-963E-C49B3963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5A85-3E7C-4C58-BDB5-0DE0F47C0987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68535A-94FA-460D-A9CF-19124D1B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4F26E87-C260-49E8-A911-E600CADA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76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FEB9B6-68B7-493C-8627-50397D1A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 Learning</a:t>
            </a:r>
            <a:endParaRPr lang="en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A542A-75E4-4029-991E-B47BD4E8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FA2873-0F59-438C-92AA-414F0DC3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710C-B7F8-4B52-B15A-8D841B21357A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985F19-27BD-465E-AA21-EB55DEF5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6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015B28-AA7D-464E-844F-C974B969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07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59F5A1D-E567-4E33-A5F0-49C526450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688" y="365125"/>
            <a:ext cx="3986112" cy="2140502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D402621-67E5-48C0-BEBC-8EECE72D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Deep Learning?</a:t>
            </a:r>
            <a:endParaRPr lang="en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44FF12-228D-47F6-81C4-3A1A7113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Teilbereich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lang="de-DE" dirty="0"/>
          </a:p>
          <a:p>
            <a:r>
              <a:rPr lang="de-DE" dirty="0"/>
              <a:t>Lernen stark an das menschlichen Gehirns angelehnt</a:t>
            </a:r>
          </a:p>
          <a:p>
            <a:r>
              <a:rPr lang="de-DE" dirty="0"/>
              <a:t>trainieren und verknüpfen großer Datenmengen</a:t>
            </a:r>
          </a:p>
          <a:p>
            <a:endParaRPr lang="en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265B78-6867-4600-83C7-F88686E2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1347-494D-42E8-9A65-645B45E55224}" type="datetime1">
              <a:rPr lang="LID4096" smtClean="0"/>
              <a:t>04/25/2020</a:t>
            </a:fld>
            <a:endParaRPr lang="en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6635CA1-E4F0-4EB3-97E6-FC5EE80C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7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0E5877-B123-4616-AC09-0B383E66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A33E39FB-1BCA-4CF8-BD6B-1A127F9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1" y="3240816"/>
            <a:ext cx="2654798" cy="27676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3AE78E-B02B-46EB-98F0-6E0B0FFBF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54" y="3429000"/>
            <a:ext cx="5288751" cy="29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Hier nochmal </a:t>
            </a:r>
            <a:r>
              <a:rPr lang="de-DE" dirty="0" err="1" smtClean="0"/>
              <a:t>bissl</a:t>
            </a:r>
            <a:r>
              <a:rPr lang="de-DE" dirty="0" smtClean="0"/>
              <a:t> über Neuronale Netze labern Gewichte, Aktivierungen usw.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Zum Abholen halt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MSI - Bilderkennung mit OpenCV</a:t>
            </a:r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890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78BE4-43BD-4EA4-A63C-71249D1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0F7B8-8AE6-4973-A423-9780CF4E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Speziell zur Bildverarbeitung entwickelt worden, aber auch weiter nutzbar (Textverarbeitung)</a:t>
            </a:r>
          </a:p>
          <a:p>
            <a:r>
              <a:rPr lang="de-DE" dirty="0" smtClean="0"/>
              <a:t>Kann Input als Matrix verarbeiten (normal nur Vektor möglich)</a:t>
            </a:r>
          </a:p>
          <a:p>
            <a:pPr lvl="1"/>
            <a:r>
              <a:rPr lang="de-DE" dirty="0" smtClean="0"/>
              <a:t>Als Normal müsste das Bild in viele Vektoren gesplittet werden usw.</a:t>
            </a:r>
          </a:p>
          <a:p>
            <a:r>
              <a:rPr lang="de-DE" dirty="0"/>
              <a:t>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BAF2C-A248-470E-A884-BC55094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B18-199E-4DA5-9A7C-AC3F0DF1F84A}" type="datetime1">
              <a:rPr lang="LID4096" smtClean="0"/>
              <a:t>04/25/2020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5ADDB-1EF9-43E8-A46A-FD9F35F3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MSI - Bilderkennung mit OpenCV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97FE2-2FD4-40C7-9604-6037527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9E40B-AC7D-4A7F-9508-598983C40C41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268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Microsoft Office PowerPoint</Application>
  <PresentationFormat>Breitbild</PresentationFormat>
  <Paragraphs>323</Paragraphs>
  <Slides>47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</vt:lpstr>
      <vt:lpstr>Bilderkennung mit OpenCV</vt:lpstr>
      <vt:lpstr>PowerPoint-Präsentation</vt:lpstr>
      <vt:lpstr>Inhalt der Präsentation</vt:lpstr>
      <vt:lpstr>OpenCV</vt:lpstr>
      <vt:lpstr>Was ist OpenCV?</vt:lpstr>
      <vt:lpstr>Deep Learning</vt:lpstr>
      <vt:lpstr>Was ist Deep Learning?</vt:lpstr>
      <vt:lpstr>Hier nochmal bissl über Neuronale Netze labern Gewichte, Aktivierungen usw.</vt:lpstr>
      <vt:lpstr>Convolutional Neural Networks</vt:lpstr>
      <vt:lpstr>Convolutional Neural Networks</vt:lpstr>
      <vt:lpstr>Objekterkennung</vt:lpstr>
      <vt:lpstr>Was ist Objekterkennung?</vt:lpstr>
      <vt:lpstr>Objekterfassung</vt:lpstr>
      <vt:lpstr>Objekterfassung</vt:lpstr>
      <vt:lpstr>Objektererkennung</vt:lpstr>
      <vt:lpstr>Objekterkennung</vt:lpstr>
      <vt:lpstr>Objekterkennung</vt:lpstr>
      <vt:lpstr>R-CNN</vt:lpstr>
      <vt:lpstr>Single Shot Detector</vt:lpstr>
      <vt:lpstr>Single Shot Detector – Demo</vt:lpstr>
      <vt:lpstr>DEMO</vt:lpstr>
      <vt:lpstr>You Only Look Once</vt:lpstr>
      <vt:lpstr>You Only Look Once – Demo</vt:lpstr>
      <vt:lpstr>DEMO</vt:lpstr>
      <vt:lpstr>Unterscheidung</vt:lpstr>
      <vt:lpstr>Face Detection</vt:lpstr>
      <vt:lpstr>Face Detection - Allgemein</vt:lpstr>
      <vt:lpstr>Face Detection – Viola-Jones-Methode</vt:lpstr>
      <vt:lpstr>Face Detection – Haar Features</vt:lpstr>
      <vt:lpstr>Face Detection - AdaBoost</vt:lpstr>
      <vt:lpstr>Cascading</vt:lpstr>
      <vt:lpstr>Face Detection – Demo</vt:lpstr>
      <vt:lpstr>DEMO</vt:lpstr>
      <vt:lpstr>Face Detection – Demo Age &amp; Gender</vt:lpstr>
      <vt:lpstr>DEMO</vt:lpstr>
      <vt:lpstr>Face recognition</vt:lpstr>
      <vt:lpstr>Facial Landmarks</vt:lpstr>
      <vt:lpstr>Facial Landmarks - Demo</vt:lpstr>
      <vt:lpstr>DEMO</vt:lpstr>
      <vt:lpstr>Datensatzerstellung – Bing Search API</vt:lpstr>
      <vt:lpstr>Bing Search API – Demo</vt:lpstr>
      <vt:lpstr>DEMO</vt:lpstr>
      <vt:lpstr>Merkmalsextraktion</vt:lpstr>
      <vt:lpstr>Face Recognition - Demo</vt:lpstr>
      <vt:lpstr>DEMO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Bilderkennung mit OpenCV</dc:title>
  <dc:creator>Markus Cöllen</dc:creator>
  <cp:lastModifiedBy>Jens Windisch</cp:lastModifiedBy>
  <cp:revision>44</cp:revision>
  <dcterms:created xsi:type="dcterms:W3CDTF">2020-04-13T21:40:48Z</dcterms:created>
  <dcterms:modified xsi:type="dcterms:W3CDTF">2020-04-25T01:00:30Z</dcterms:modified>
</cp:coreProperties>
</file>