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http://127.0.0.1/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127.0.0.1/en/" Type="http://schemas.openxmlformats.org/officeDocument/2006/relationships/hyperlink" TargetMode="External" Id="rId3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Admin is activated by default form Django 1.6 upwards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212121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CMS_LANGUAGES add possibility to define e.g. fallback or redirection / replacement of non-existing pages for given language</a:t>
            </a:r>
          </a:p>
          <a:p>
            <a:pPr rtl="0" lvl="1" indent="-317500" marL="914400">
              <a:buClr>
                <a:schemeClr val="dk1"/>
              </a:buClr>
              <a:buSzPct val="127272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http://django-cms.readthedocs.org/en/develop/getting_started/resources/configuration.html#cms-languages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TU Berlin since winter term 2012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Python since first half 2010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Django since second half 2010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joined the ubuntuusers.de web team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started coding in 1999 HTML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started with Pascal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continued with Delphi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moved to PHP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came to Python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will see a redirect from </a:t>
            </a:r>
            <a:r>
              <a:rPr u="sng" lang="en">
                <a:solidFill>
                  <a:schemeClr val="hlink"/>
                </a:solidFill>
                <a:hlinkClick r:id="rId2"/>
              </a:rPr>
              <a:t>http://127.0.0.1/</a:t>
            </a:r>
            <a:r>
              <a:rPr lang="en"/>
              <a:t> to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http://127.0.0.1/en/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“static” -- for static assets, such as css, javascript, design graphics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“media” -- for user uploaded content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“templates” -- where our project wide HTML templates live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Switch back to configuration (6)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Numbers are from March 12th, 2014 @ 12:30am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"""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render a nested list of all children of the pages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from_level: starting level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to_level: max level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extra_inactive: how many levels should be rendered of the not active tree?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extra_active: how deep should the children of the active node be rendered?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namespace: the namespace of the menu. if empty will use all namespaces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root_id: the id of the root node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- template: template used to render the menu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"""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name = 'show_menu'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template = 'menu/dummy.html'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options = Options(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IntegerArgument('from_level', default=0,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IntegerArgument('to_level', default=100,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IntegerArgument('extra_inactive', default=0,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IntegerArgument('extra_active', default=1000,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StringArgument('template', default='menu/menu.html',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StringArgument('namespace', default=None,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StringArgument('root_id', default=None,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Argument('next_page', default=None, required=False),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One of the key concepts of Django-CMS is, that you are not bound to certain layout concepts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Developer oriented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You are expected to code and design your own components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Therefore Plugins, Apps and Menues</a:t>
            </a:r>
          </a:p>
          <a:p>
            <a:pPr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No example template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!!!Please take care of the dot at the end, it is there intentionally!!!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/>
          <p:nvPr/>
        </p:nvSpPr>
        <p:spPr>
          <a:xfrm>
            <a:off y="0" x="0"/>
            <a:ext cy="6462299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8" name="Shape 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2557100" x="4486262"/>
            <a:ext cy="3905250" cx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38250" x="5259237"/>
            <a:ext cy="742950" cx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ctrTitle"/>
          </p:nvPr>
        </p:nvSpPr>
        <p:spPr>
          <a:xfrm>
            <a:off y="1303950" x="534750"/>
            <a:ext cy="2573999" cx="80744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 indent="304800">
              <a:lnSpc>
                <a:spcPct val="115000"/>
              </a:lnSpc>
              <a:buSzPct val="100000"/>
              <a:defRPr sz="6000"/>
            </a:lvl1pPr>
            <a:lvl2pPr algn="ctr" rtl="0" indent="304800">
              <a:buSzPct val="100000"/>
              <a:defRPr sz="4800"/>
            </a:lvl2pPr>
            <a:lvl3pPr algn="ctr" rtl="0" indent="304800">
              <a:buSzPct val="100000"/>
              <a:defRPr sz="4800"/>
            </a:lvl3pPr>
            <a:lvl4pPr algn="ctr" rtl="0" indent="304800">
              <a:buSzPct val="100000"/>
              <a:defRPr sz="4800"/>
            </a:lvl4pPr>
            <a:lvl5pPr algn="ctr" rtl="0" indent="304800">
              <a:buSzPct val="100000"/>
              <a:defRPr sz="4800"/>
            </a:lvl5pPr>
            <a:lvl6pPr algn="ctr" rtl="0" indent="304800">
              <a:buSzPct val="100000"/>
              <a:defRPr sz="4800"/>
            </a:lvl6pPr>
            <a:lvl7pPr algn="ctr" rtl="0" indent="304800">
              <a:buSzPct val="100000"/>
              <a:defRPr sz="4800"/>
            </a:lvl7pPr>
            <a:lvl8pPr algn="ctr" rtl="0" indent="304800">
              <a:buSzPct val="100000"/>
              <a:defRPr sz="4800"/>
            </a:lvl8pPr>
            <a:lvl9pPr algn="ctr" rtl="0" indent="304800"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y="6539275" x="330800"/>
            <a:ext cy="241800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0F3E62"/>
                </a:solidFill>
                <a:latin typeface="PT Sans"/>
                <a:ea typeface="PT Sans"/>
                <a:cs typeface="PT Sans"/>
                <a:sym typeface="PT Sans"/>
              </a:rPr>
              <a:t>Markus Holtermann — @m_holtermann — Python Users Berlin — March 13th, 2014 — CC-BY-SA 3.0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Pag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476900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l"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>
              <a:buNone/>
              <a:defRPr sz="3600"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500511" x="6646475"/>
            <a:ext cy="475875" cx="21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y="6462300" x="0"/>
            <a:ext cy="395699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7" name="Shape 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723575" x="7070222"/>
            <a:ext cy="1738724" cx="207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y="6539275" x="330800"/>
            <a:ext cy="241800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rPr>
              <a:t>Markus Holtermann — @m_holtermann — Python Users Berlin — March 13th, 2014 — CC-BY-SA 3.0</a:t>
            </a:r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752975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lnSpc>
                <a:spcPct val="115000"/>
              </a:lnSpc>
              <a:spcBef>
                <a:spcPts val="0"/>
              </a:spcBef>
              <a:buClr>
                <a:srgbClr val="636363"/>
              </a:buClr>
              <a:buSzPct val="100000"/>
              <a:buFont typeface="PT Sans"/>
              <a:buChar char="➢"/>
              <a:defRPr sz="3000"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lnSpc>
                <a:spcPct val="150000"/>
              </a:lnSpc>
              <a:buClr>
                <a:srgbClr val="636363"/>
              </a:buClr>
              <a:buSzPct val="100000"/>
              <a:buFont typeface="PT Sans"/>
              <a:buChar char="➢"/>
              <a:defRPr sz="2400"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lnSpc>
                <a:spcPct val="100000"/>
              </a:lnSpc>
              <a:buClr>
                <a:srgbClr val="636363"/>
              </a:buClr>
              <a:buSzPct val="100000"/>
              <a:buFont typeface="PT Sans"/>
              <a:buChar char="➢"/>
              <a:defRPr sz="2200"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lnSpc>
                <a:spcPct val="100000"/>
              </a:lnSpc>
              <a:buClr>
                <a:srgbClr val="636363"/>
              </a:buClr>
              <a:buFont typeface="PT Sans"/>
              <a:buChar char="●"/>
              <a:defRPr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lnSpc>
                <a:spcPct val="100000"/>
              </a:lnSpc>
              <a:buClr>
                <a:srgbClr val="636363"/>
              </a:buClr>
              <a:buFont typeface="PT Sans"/>
              <a:buChar char="○"/>
              <a:defRPr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lnSpc>
                <a:spcPct val="100000"/>
              </a:lnSpc>
              <a:buClr>
                <a:srgbClr val="636363"/>
              </a:buClr>
              <a:buFont typeface="PT Sans"/>
              <a:buChar char="■"/>
              <a:defRPr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lnSpc>
                <a:spcPct val="100000"/>
              </a:lnSpc>
              <a:buClr>
                <a:srgbClr val="636363"/>
              </a:buClr>
              <a:buFont typeface="PT Sans"/>
              <a:buChar char="●"/>
              <a:defRPr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lnSpc>
                <a:spcPct val="100000"/>
              </a:lnSpc>
              <a:buClr>
                <a:srgbClr val="636363"/>
              </a:buClr>
              <a:buFont typeface="PT Sans"/>
              <a:buChar char="○"/>
              <a:defRPr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>
              <a:lnSpc>
                <a:spcPct val="100000"/>
              </a:lnSpc>
              <a:buClr>
                <a:srgbClr val="636363"/>
              </a:buClr>
              <a:buFont typeface="PT Sans"/>
              <a:buChar char="■"/>
              <a:defRPr>
                <a:solidFill>
                  <a:srgbClr val="63636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urce Code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6pPr>
            <a:lvl7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7pPr>
            <a:lvl8pPr rtl="0"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8pPr>
            <a:lvl9pPr>
              <a:lnSpc>
                <a:spcPct val="150000"/>
              </a:lnSpc>
              <a:buFont typeface="Droid Sans Mono"/>
              <a:buChar char="❏"/>
              <a:defRPr>
                <a:latin typeface="Droid Sans Mono"/>
                <a:ea typeface="Droid Sans Mono"/>
                <a:cs typeface="Droid Sans Mono"/>
                <a:sym typeface="Droid Sans Mono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0" x="0"/>
            <a:ext cy="1476900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l"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 rtl="0">
              <a:buNone/>
              <a:defRPr sz="3600"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500511" x="6646475"/>
            <a:ext cy="475875" cx="21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y="6462300" x="0"/>
            <a:ext cy="395699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6" name="Shape 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723575" x="7070222"/>
            <a:ext cy="1738724" cx="207378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y="6539275" x="330800"/>
            <a:ext cy="241800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rPr>
              <a:t>Markus Holtermann — @m_holtermann — Python Users Berlin — March 13th, 2014 — CC-BY-SA 3.0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ear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0" x="0"/>
            <a:ext cy="1476900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l"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 rtl="0">
              <a:buNone/>
              <a:defRPr sz="3600"/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500511" x="6646475"/>
            <a:ext cy="475875" cx="21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y="6462300" x="0"/>
            <a:ext cy="395699" cx="9144000"/>
          </a:xfrm>
          <a:prstGeom prst="rect">
            <a:avLst/>
          </a:prstGeom>
          <a:solidFill>
            <a:srgbClr val="0F3E62"/>
          </a:solidFill>
          <a:ln w="19050" cap="flat">
            <a:solidFill>
              <a:srgbClr val="0F3E6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" name="Shape 33"/>
          <p:cNvSpPr txBox="1"/>
          <p:nvPr/>
        </p:nvSpPr>
        <p:spPr>
          <a:xfrm>
            <a:off y="6539275" x="330800"/>
            <a:ext cy="241800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rPr>
              <a:t>Markus Holtermann — @m_holtermann — Python Users Berlin — March 13th, 2014 — CC-BY-SA 3.0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F4F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37625" x="457200"/>
            <a:ext cy="10853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rtl="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 indent="228600" marL="0">
              <a:buClr>
                <a:srgbClr val="F4F4F4"/>
              </a:buClr>
              <a:buSzPct val="100000"/>
              <a:buFont typeface="PT Sans"/>
              <a:buNone/>
              <a:defRPr b="1" sz="4800">
                <a:solidFill>
                  <a:srgbClr val="F4F4F4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303950" x="534750"/>
            <a:ext cy="2573999" cx="8074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Introduction to</a:t>
            </a:r>
          </a:p>
          <a:p>
            <a:pPr rtl="0" lvl="0">
              <a:buNone/>
            </a:pPr>
            <a:r>
              <a:rPr lang="en"/>
              <a:t>Django-CMS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Ready (1)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# Start Django’s development server</a:t>
            </a:r>
          </a:p>
          <a:p>
            <a:pPr rtl="0" lvl="0">
              <a:buNone/>
            </a:pPr>
            <a:r>
              <a:rPr lang="en"/>
              <a:t>$ python manage.py runserver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94875" x="330925"/>
            <a:ext cy="3598475" cx="65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Ready (1)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# Start Django’s development server</a:t>
            </a:r>
          </a:p>
          <a:p>
            <a:pPr rtl="0" lvl="0">
              <a:buNone/>
            </a:pPr>
            <a:r>
              <a:rPr lang="en"/>
              <a:t>$ python manage.py runserver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94894" x="330925"/>
            <a:ext cy="3598455" cx="65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(1)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$ vim djangocms_talk/settings.py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# ADD: Absolute path to our project directory</a:t>
            </a:r>
          </a:p>
          <a:p>
            <a:pPr rtl="0" lvl="0">
              <a:buNone/>
            </a:pPr>
            <a:r>
              <a:rPr lang="en">
                <a:solidFill>
                  <a:srgbClr val="B45F06"/>
                </a:solidFill>
              </a:rPr>
              <a:t>PROJECT_DIR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/>
              <a:t> os.path.join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B45F06"/>
                </a:solidFill>
              </a:rPr>
              <a:t>BASE_DIR</a:t>
            </a:r>
            <a:r>
              <a:rPr lang="en"/>
              <a:t>, </a:t>
            </a:r>
            <a:r>
              <a:rPr lang="en">
                <a:solidFill>
                  <a:srgbClr val="38761D"/>
                </a:solidFill>
              </a:rPr>
              <a:t>'djangocms_talk'</a:t>
            </a:r>
            <a:r>
              <a:rPr lang="en">
                <a:solidFill>
                  <a:srgbClr val="0F3E62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# Django-CMS has multi-site support.</a:t>
            </a:r>
          </a:p>
          <a:p>
            <a:pPr rtl="0" lvl="0">
              <a:buNone/>
            </a:pPr>
            <a:r>
              <a:rPr lang="en"/>
              <a:t># ADD: Site-ID for this site</a:t>
            </a:r>
          </a:p>
          <a:p>
            <a:pPr rtl="0" lvl="0">
              <a:buNone/>
            </a:pPr>
            <a:r>
              <a:rPr lang="en">
                <a:solidFill>
                  <a:srgbClr val="B45F06"/>
                </a:solidFill>
              </a:rPr>
              <a:t>SITE_ID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351C75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(2)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INSTALLED_APPS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'djangocms_admin_style'</a:t>
            </a:r>
            <a:r>
              <a:rPr lang="en"/>
              <a:t>,  </a:t>
            </a:r>
            <a:r>
              <a:rPr lang="en">
                <a:solidFill>
                  <a:srgbClr val="636363"/>
                </a:solidFill>
              </a:rPr>
              <a:t># must be before 'django.contrib.admin'!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'django.contrib.admin'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'django.contrib.auth'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'django.contrib.contenttypes'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'django.contrib.sessions'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'django.contrib.sites'</a:t>
            </a:r>
            <a:r>
              <a:rPr lang="en"/>
              <a:t>,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'django.contrib.messages'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'django.contrib.staticfiles'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'south'</a:t>
            </a:r>
            <a:r>
              <a:rPr lang="en"/>
              <a:t>,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'djangocms_text_ckeditor'</a:t>
            </a:r>
            <a:r>
              <a:rPr lang="en"/>
              <a:t>,  </a:t>
            </a:r>
            <a:r>
              <a:rPr lang="en">
                <a:solidFill>
                  <a:srgbClr val="636363"/>
                </a:solidFill>
              </a:rPr>
              <a:t># must be before 'cms'!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'djangocms_link'</a:t>
            </a:r>
            <a:r>
              <a:rPr lang="en"/>
              <a:t>,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'cms'</a:t>
            </a:r>
            <a:r>
              <a:rPr lang="en"/>
              <a:t>,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'mptt'</a:t>
            </a:r>
            <a:r>
              <a:rPr lang="en"/>
              <a:t>,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'menus'</a:t>
            </a:r>
            <a:r>
              <a:rPr lang="en"/>
              <a:t>,</a:t>
            </a:r>
          </a:p>
          <a:p>
            <a:pPr rtl="0" lvl="0">
              <a:lnSpc>
                <a:spcPct val="12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'sekizai'</a:t>
            </a:r>
            <a:r>
              <a:rPr lang="en"/>
              <a:t>,</a:t>
            </a:r>
          </a:p>
          <a:p>
            <a:pPr rtl="0" lvl="0">
              <a:lnSpc>
                <a:spcPct val="125000"/>
              </a:lnSpc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(3)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745850" x="330925"/>
            <a:ext cy="4447499" cx="867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>
                <a:solidFill>
                  <a:srgbClr val="B45F06"/>
                </a:solidFill>
              </a:rPr>
              <a:t>MIDDLEWARE_CLASSES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'django.contrib.sessions.middleware.SessionMiddleware'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'django.middleware.common.CommonMiddleware'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'django.middleware.csrf.CsrfViewMiddleware'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'django.contrib.auth.middleware.AuthenticationMiddleware'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'django.middleware.locale.LocaleMiddleware'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'django.contrib.messages.middleware.MessageMiddleware'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'django.middleware.clickjacking.XFrameOptionsMiddleware'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36363"/>
                </a:solidFill>
              </a:rPr>
              <a:t># already there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'cms.middleware.page.CurrentPageMiddleware'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'cms.middleware.user.CurrentUserMiddleware'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'cms.middleware.toolbar.ToolbarMiddleware'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'cms.middleware.language.LanguageCookieMiddleware'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(4)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ADD: not part of the project template in Django 1.6, just add them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>
                <a:solidFill>
                  <a:srgbClr val="B45F06"/>
                </a:solidFill>
              </a:rPr>
              <a:t>TEMPLATE_CONTEXT_PROCESSORS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'django.contrib.auth.context_processors.auth'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'django.core.context_processors.debug'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'django.core.context_processors.i18n'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'django.core.context_processors.request'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'django.core.context_processors.media'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'django.core.context_processors.static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'django.core.context_processors.tz'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'django.contrib.messages.context_processors.messages'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'cms.context_processors.cms_settings'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'sekizai.context_processors.sekizai'</a:t>
            </a:r>
            <a:r>
              <a:rPr lang="en"/>
              <a:t>,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(5)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ADD: where to look for static file assets (CSS, JS, Images)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STATICFILES_DIRS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os.path.join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B45F06"/>
                </a:solidFill>
              </a:rPr>
              <a:t>PROJECT_DIR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8761D"/>
                </a:solidFill>
              </a:rPr>
              <a:t>’static’</a:t>
            </a:r>
            <a:r>
              <a:rPr lang="en">
                <a:solidFill>
                  <a:srgbClr val="0F3E62"/>
                </a:solidFill>
              </a:rPr>
              <a:t>),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ADD: where to put user uploaded content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MEDIA_ROOT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os.path.join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B45F06"/>
                </a:solidFill>
              </a:rPr>
              <a:t>PROJECT_DIR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8761D"/>
                </a:solidFill>
              </a:rPr>
              <a:t>’media’</a:t>
            </a:r>
            <a:r>
              <a:rPr lang="en">
                <a:solidFill>
                  <a:srgbClr val="0F3E62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ADD: which URL to use for user uploaded content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MEDIA_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8761D"/>
                </a:solidFill>
              </a:rPr>
              <a:t>’/media/’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(6)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# ADD: where to look for additional template files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TEMPLATE_DIRS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os.path.join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B45F06"/>
                </a:solidFill>
              </a:rPr>
              <a:t>PROJECT_DIR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8761D"/>
                </a:solidFill>
              </a:rPr>
              <a:t>’templates’</a:t>
            </a:r>
            <a:r>
              <a:rPr lang="en">
                <a:solidFill>
                  <a:srgbClr val="0F3E62"/>
                </a:solidFill>
              </a:rPr>
              <a:t>),</a:t>
            </a:r>
          </a:p>
          <a:p>
            <a:pPr rtl="0" lvl="0"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# ADD: which HTML page templates are available for new Django-CMS pages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CMS_TEMPLATES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38761D"/>
                </a:solidFill>
              </a:rPr>
              <a:t>’start.html’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8761D"/>
                </a:solidFill>
              </a:rPr>
              <a:t>’Start page’</a:t>
            </a:r>
            <a:r>
              <a:rPr lang="en">
                <a:solidFill>
                  <a:srgbClr val="0F3E62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38761D"/>
                </a:solidFill>
              </a:rPr>
              <a:t>’content.html’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8761D"/>
                </a:solidFill>
              </a:rPr>
              <a:t>’Content page’</a:t>
            </a:r>
            <a:r>
              <a:rPr lang="en">
                <a:solidFill>
                  <a:srgbClr val="0F3E62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,</a:t>
            </a:r>
          </a:p>
          <a:p>
            <a:pPr rtl="0" lvl="0"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configuration (7)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# ADD: which languages will be available within Django-CMS for page translation</a:t>
            </a:r>
          </a:p>
          <a:p>
            <a:pPr rtl="0" lvl="0">
              <a:buNone/>
            </a:pPr>
            <a:r>
              <a:rPr lang="en">
                <a:solidFill>
                  <a:srgbClr val="B45F06"/>
                </a:solidFill>
              </a:rPr>
              <a:t>LANGUAGES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F3E62"/>
                </a:solidFill>
              </a:rPr>
              <a:t>(</a:t>
            </a:r>
            <a:r>
              <a:rPr lang="en">
                <a:solidFill>
                  <a:srgbClr val="38761D"/>
                </a:solidFill>
              </a:rPr>
              <a:t>’en’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38761D"/>
                </a:solidFill>
              </a:rPr>
              <a:t>’English’</a:t>
            </a:r>
            <a:r>
              <a:rPr lang="en">
                <a:solidFill>
                  <a:srgbClr val="0F3E62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,</a:t>
            </a:r>
          </a:p>
          <a:p>
            <a:pPr rtl="0" lvl="0"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# CHANGE: default language to use</a:t>
            </a:r>
          </a:p>
          <a:p>
            <a:pPr rtl="0" lvl="0">
              <a:buNone/>
            </a:pPr>
            <a:r>
              <a:rPr lang="en">
                <a:solidFill>
                  <a:srgbClr val="B45F06"/>
                </a:solidFill>
              </a:rPr>
              <a:t>LANGUAGE_CODE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8761D"/>
                </a:solidFill>
              </a:rPr>
              <a:t>’en’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# CHANGE: default timezone to use</a:t>
            </a:r>
          </a:p>
          <a:p>
            <a:pPr rtl="0" lvl="0">
              <a:buNone/>
            </a:pPr>
            <a:r>
              <a:rPr lang="en">
                <a:solidFill>
                  <a:srgbClr val="B45F06"/>
                </a:solidFill>
              </a:rPr>
              <a:t>TIME_ZONE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8761D"/>
                </a:solidFill>
              </a:rPr>
              <a:t>’Europe/Berlin’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Syncing the database (again)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$ python manage.py syncdb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Syncing...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…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Synced: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&gt; …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Not synced (use migrations):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djangocms_text_ckeditor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djangocms_link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cms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menus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(use ./manage.py migrate to migrate these)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About me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752975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Computer Science Master Student @ TU Berlin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Python / Django since 2010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First “coding” back in 1999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195750" x="330800"/>
            <a:ext cy="1085399" cx="6323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Migrating the database changes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$ python manage.py migrate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Running migrations for djangocms_text_ckeditor: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Migrating forwards to 0002_rename_plugin.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&gt; cms:0001_initial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…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Loading initial data for cms.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Installed 0 object(s) from 0 fixture(s)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Running migrations for menus: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Migrating forwards to 0001_initial.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&gt; menus:0001_initial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- Loading initial data for menus.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Installed 0 object(s) from 0 fixture(s)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Ready (2)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# Start Django’s development server</a:t>
            </a:r>
          </a:p>
          <a:p>
            <a:pPr rtl="0" lvl="0">
              <a:buNone/>
            </a:pPr>
            <a:r>
              <a:rPr lang="en"/>
              <a:t>$ python manage.py runserver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94875" x="330925"/>
            <a:ext cy="3598475" cx="659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195750" x="330800"/>
            <a:ext cy="1085399" cx="6323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Creating CMS HTML templates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745850" x="330925"/>
            <a:ext cy="1683300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# Create some directories we need later on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1. $ mkdir -p djangocms_talk/{static,media,templates}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 Create HTML template files</a:t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2. $ touch djangocms_talk/templates/{base,start,content}.html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3585450" x="330925"/>
            <a:ext cy="2472599" cx="393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38761D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"base.html"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load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cms_tags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block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content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&lt;div class="jumbotron"&gt;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&lt;div class="container"&gt;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placeholder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jumbotron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&lt;div class="container"&gt;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&lt;div class="row"&gt;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&lt;div class="col-lg-4"&gt;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3585450" x="4264825"/>
            <a:ext cy="2472599" cx="368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placeholder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col1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&lt;div class="col-lg-4"&gt;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placeholder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col2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&lt;div class="col-lg-4"&gt;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placeholder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45F0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col3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&lt;/div&gt;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endblock</a:t>
            </a:r>
            <a:r>
              <a:rPr lang="e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0F3E6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95750" x="330800"/>
            <a:ext cy="1085399" cx="6323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Check Django-CMS installation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$ python manage.py cms check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********************************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Checking django CMS installation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********************************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…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OVERALL RESULTS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===============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1 checks skipped!</a:t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9 checks successful!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Installation okay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y="1303950" x="534750"/>
            <a:ext cy="2573999" cx="8074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First steps in our new</a:t>
            </a:r>
          </a:p>
          <a:p>
            <a:pPr rtl="0" lvl="0">
              <a:buNone/>
            </a:pPr>
            <a:r>
              <a:rPr lang="en"/>
              <a:t>demo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>
              <a:buNone/>
            </a:pPr>
            <a:r>
              <a:rPr lang="en"/>
              <a:t>Log-in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9" x="496402"/>
            <a:ext cy="4447500" cx="81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Adding a start page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9" x="496400"/>
            <a:ext cy="4447500" cx="81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Adding a start page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55" x="496400"/>
            <a:ext cy="4447494" cx="81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Adding a start page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6" x="496400"/>
            <a:ext cy="4447502" cx="81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Our new start page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9" x="496405"/>
            <a:ext cy="4447500" cx="81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What is Django-CMS?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752975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Uses the Django Web framework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Python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Database independent (PostgreSQL, MySQL, …)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Open Source (BSD License)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Backed by a large Swiss company (Divio AG)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Widely used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1010 Forks, 2627 Watchers, 8283 Commits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1" name="Shape 2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6" x="496400"/>
            <a:ext cy="4447502" cx="81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Adding content to our page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7" name="Shape 2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9" x="496405"/>
            <a:ext cy="4447500" cx="81511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Adding content to our page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3" name="Shape 2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50" x="496388"/>
            <a:ext cy="4447500" cx="81512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Adding content to our page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9" name="Shape 2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6" x="496400"/>
            <a:ext cy="4447502" cx="81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First Steps</a:t>
            </a:r>
          </a:p>
          <a:p>
            <a:pPr rtl="0" lvl="0">
              <a:buNone/>
            </a:pPr>
            <a:r>
              <a:rPr lang="en"/>
              <a:t>The start page is ready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9" x="496405"/>
            <a:ext cy="4447500" cx="815119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Next Steps</a:t>
            </a:r>
          </a:p>
          <a:p>
            <a:pPr rtl="0" lvl="0">
              <a:buNone/>
            </a:pPr>
            <a:r>
              <a:rPr lang="en"/>
              <a:t>Creating some sub-pages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1" name="Shape 2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6" x="496400"/>
            <a:ext cy="4447502" cx="81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Django-CMS Next Steps</a:t>
            </a:r>
          </a:p>
          <a:p>
            <a:pPr rtl="0" lvl="0">
              <a:buNone/>
            </a:pPr>
            <a:r>
              <a:rPr lang="en"/>
              <a:t>Complex page hierarchy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195750" x="330800"/>
            <a:ext cy="1085399" cx="6323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Django-CMS Next Steps</a:t>
            </a:r>
          </a:p>
          <a:p>
            <a:pPr rtl="0" lvl="0"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Getting the page in the menu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show_menu template tag: 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F3E62"/>
                </a:solidFill>
              </a:rPr>
              <a:t>{%</a:t>
            </a:r>
            <a:r>
              <a:rPr lang="en"/>
              <a:t> </a:t>
            </a:r>
            <a:r>
              <a:rPr lang="en">
                <a:solidFill>
                  <a:srgbClr val="990000"/>
                </a:solidFill>
              </a:rPr>
              <a:t>show_menu</a:t>
            </a:r>
            <a:r>
              <a:rPr lang="en"/>
              <a:t> </a:t>
            </a:r>
            <a:r>
              <a:rPr lang="en">
                <a:solidFill>
                  <a:srgbClr val="351C75"/>
                </a:solidFill>
              </a:rPr>
              <a:t>0 100 100 1000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"menu/menu.html"</a:t>
            </a:r>
            <a:r>
              <a:rPr lang="en"/>
              <a:t> </a:t>
            </a:r>
            <a:r>
              <a:rPr lang="en">
                <a:solidFill>
                  <a:srgbClr val="0F3E62"/>
                </a:solidFill>
              </a:rPr>
              <a:t>%}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http://django-cms.readthedocs.org/en/develop/advanced/templatetags.html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    </a:t>
            </a:r>
            <a:r>
              <a:rPr lang="en">
                <a:solidFill>
                  <a:srgbClr val="0F3E62"/>
                </a:solidFill>
              </a:rPr>
              <a:t>{%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00"/>
                </a:solidFill>
              </a:rPr>
              <a:t>show_menu</a:t>
            </a:r>
            <a:r>
              <a:rPr lang="en"/>
              <a:t> </a:t>
            </a:r>
            <a:r>
              <a:rPr lang="en">
                <a:solidFill>
                  <a:srgbClr val="B45F06"/>
                </a:solidFill>
              </a:rPr>
              <a:t>from_level to_level extra_inactive extra_active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"menu/menu_item.html" "" ""</a:t>
            </a:r>
            <a:r>
              <a:rPr lang="en"/>
              <a:t> </a:t>
            </a:r>
            <a:r>
              <a:rPr lang="en">
                <a:solidFill>
                  <a:srgbClr val="B45F06"/>
                </a:solidFill>
              </a:rPr>
              <a:t>child</a:t>
            </a:r>
            <a:r>
              <a:rPr lang="en"/>
              <a:t> </a:t>
            </a:r>
            <a:r>
              <a:rPr lang="en">
                <a:solidFill>
                  <a:srgbClr val="0F3E62"/>
                </a:solidFill>
              </a:rPr>
              <a:t>%}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3" name="Shape 2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849" x="496405"/>
            <a:ext cy="4447500" cx="81511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Django-CMS Next Steps</a:t>
            </a:r>
          </a:p>
          <a:p>
            <a:pPr rtl="0" lvl="0">
              <a:buNone/>
            </a:pPr>
            <a:r>
              <a:rPr lang="en"/>
              <a:t>Getting the page in the menu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y="1303950" x="534750"/>
            <a:ext cy="2573999" cx="8074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Licenses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752975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68300" marL="457200">
              <a:spcBef>
                <a:spcPts val="25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sz="2200" lang="en"/>
              <a:t>Django-CMS Logo:</a:t>
            </a:r>
            <a:br>
              <a:rPr sz="2200" lang="en"/>
            </a:br>
            <a:r>
              <a:rPr sz="2200" lang="en"/>
              <a:t>https://github.com/divio/django-cms/blob/19d8441a/cms/static/cms/img/logo-white%402x.png</a:t>
            </a:r>
          </a:p>
          <a:p>
            <a:pPr rtl="0" lvl="0" indent="-368300" marL="457200">
              <a:spcBef>
                <a:spcPts val="15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sz="2200" lang="en"/>
              <a:t>Background Image:</a:t>
            </a:r>
            <a:br>
              <a:rPr sz="2200" lang="en"/>
            </a:br>
            <a:r>
              <a:rPr sz="2200" lang="en"/>
              <a:t>https://github.com/divio/django-cms/blob/687f4f8e/cms/static/cms/img/welcome-bg.png</a:t>
            </a:r>
          </a:p>
          <a:p>
            <a:pPr rtl="0" lvl="0" indent="-368300" marL="457200">
              <a:spcBef>
                <a:spcPts val="15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sz="2200" lang="en"/>
              <a:t>Presentation:</a:t>
            </a:r>
            <a:br>
              <a:rPr sz="2200" lang="en"/>
            </a:br>
            <a:r>
              <a:rPr sz="2200" lang="en"/>
              <a:t>Creative Commons CC-BY-SA 3.0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What is Django-CMS?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752975" x="330925"/>
            <a:ext cy="4447499" cx="8640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Integrates seamlessly in entire Internet presence 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Highly customizable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Plugins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Apps</a:t>
            </a:r>
          </a:p>
          <a:p>
            <a:pPr rtl="0" lvl="1" indent="-381000" marL="914400">
              <a:spcBef>
                <a:spcPts val="500"/>
              </a:spcBef>
              <a:buClr>
                <a:srgbClr val="636363"/>
              </a:buClr>
              <a:buSzPct val="80000"/>
              <a:buFont typeface="PT Sans"/>
              <a:buChar char="➢"/>
            </a:pPr>
            <a:r>
              <a:rPr lang="en"/>
              <a:t>Menus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Templates / HTML</a:t>
            </a:r>
          </a:p>
          <a:p>
            <a:pPr rtl="0" lvl="0" indent="-419100" marL="457200">
              <a:spcBef>
                <a:spcPts val="20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lang="en"/>
              <a:t>CSS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Links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752975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68300" marL="457200">
              <a:spcBef>
                <a:spcPts val="15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sz="2200" lang="en"/>
              <a:t>This presentation and code:</a:t>
            </a:r>
            <a:br>
              <a:rPr sz="2200" lang="en"/>
            </a:br>
            <a:r>
              <a:rPr sz="2200" lang="en"/>
              <a:t>https://github.com/Markush2010/django-cms-introduction</a:t>
            </a:r>
          </a:p>
          <a:p>
            <a:pPr rtl="0" lvl="0" indent="-368300" marL="457200">
              <a:spcBef>
                <a:spcPts val="15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sz="2200" lang="en"/>
              <a:t>HTML Boilerplate from Initializr:</a:t>
            </a:r>
            <a:br>
              <a:rPr sz="2200" lang="en"/>
            </a:br>
            <a:r>
              <a:rPr sz="2200" lang="en"/>
              <a:t>http://www.initializr.com/</a:t>
            </a:r>
          </a:p>
          <a:p>
            <a:pPr rtl="0" lvl="0" indent="-368300" marL="457200">
              <a:spcBef>
                <a:spcPts val="1500"/>
              </a:spcBef>
              <a:buClr>
                <a:srgbClr val="636363"/>
              </a:buClr>
              <a:buSzPct val="100000"/>
              <a:buFont typeface="PT Sans"/>
              <a:buChar char="➢"/>
            </a:pPr>
            <a:r>
              <a:rPr b="1" sz="2200" lang="en"/>
              <a:t>Complex Django-CMS application:</a:t>
            </a:r>
            <a:br>
              <a:rPr sz="2200" lang="en"/>
            </a:br>
            <a:r>
              <a:rPr sz="2200" lang="en"/>
              <a:t>https://ep2014.europython.eu/</a:t>
            </a:r>
            <a:br>
              <a:rPr sz="2200" lang="en"/>
            </a:br>
            <a:r>
              <a:rPr sz="2200" lang="en"/>
              <a:t>Code at https://github.com/EuroPython/djep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y="1303950" x="534750"/>
            <a:ext cy="2573999" cx="8074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Setting up a</a:t>
            </a:r>
          </a:p>
          <a:p>
            <a:pPr rtl="0" lvl="0">
              <a:buNone/>
            </a:pPr>
            <a:r>
              <a:rPr lang="en"/>
              <a:t>demo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Installation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# Create a new virtualenv with a project directory</a:t>
            </a:r>
          </a:p>
          <a:p>
            <a:pPr rtl="0" lvl="0">
              <a:buNone/>
            </a:pPr>
            <a:r>
              <a:rPr lang="en"/>
              <a:t>1. $ mkproject -p /usr/bin/python2.7 djangocms-talk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 Install Django, Django-CMS and a few other requirements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2. $ pip install "Django==1.6.2" South psycopg2 Pillow</a:t>
            </a:r>
          </a:p>
          <a:p>
            <a:pPr rtl="0" lvl="0">
              <a:buNone/>
            </a:pPr>
            <a:r>
              <a:rPr lang="en"/>
              <a:t>3. $ pip install -e \</a:t>
            </a:r>
          </a:p>
          <a:p>
            <a:pPr rtl="0" lvl="0">
              <a:buNone/>
            </a:pPr>
            <a:r>
              <a:rPr lang="en"/>
              <a:t>   &gt; "git+https://github.com/divio/django-cms.git@fdbccf1086#egg=django-cms"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# Install a few Django-CMS plugins</a:t>
            </a:r>
          </a:p>
          <a:p>
            <a:pPr rtl="0" lvl="0">
              <a:buNone/>
            </a:pPr>
            <a:r>
              <a:rPr lang="en"/>
              <a:t>4. $ pip install djangocms-text-ckeditor djangocms-admin-style \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&gt; djangocms-link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Create a new Django project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5. $ django-admin.py startproject djangocms_talk 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Database setup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# We will use PostgreSQL</a:t>
            </a:r>
          </a:p>
          <a:p>
            <a:pPr rtl="0" lvl="0">
              <a:buNone/>
            </a:pPr>
            <a:r>
              <a:rPr lang="en"/>
              <a:t># Create new database user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1. $ sudo -u postgres createuser -P -S -D -R djangocms_talk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Enter password for new role:</a:t>
            </a:r>
          </a:p>
          <a:p>
            <a:pPr rtl="0" lvl="0">
              <a:buNone/>
            </a:pPr>
            <a:r>
              <a:rPr lang="en"/>
              <a:t>Enter it again: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 Create new database</a:t>
            </a:r>
          </a:p>
          <a:p>
            <a:pPr rtl="0" lvl="0">
              <a:buNone/>
            </a:pPr>
            <a:r>
              <a:rPr lang="en"/>
              <a:t>2. $ sudo -u postgres createdb  djangocms_talk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Database configuration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# Configure Django’s database settings</a:t>
            </a:r>
          </a:p>
          <a:p>
            <a:pPr rtl="0" lvl="0">
              <a:buNone/>
            </a:pPr>
            <a:r>
              <a:rPr lang="en"/>
              <a:t>$ vim djangocms_talk/settings.py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DATABASES</a:t>
            </a:r>
            <a:r>
              <a:rPr lang="en"/>
              <a:t> </a:t>
            </a:r>
            <a:r>
              <a:rPr b="1" lang="en">
                <a:solidFill>
                  <a:srgbClr val="CC0000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0F3E62"/>
                </a:solidFill>
              </a:rPr>
              <a:t>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38761D"/>
                </a:solidFill>
              </a:rPr>
              <a:t>'default'</a:t>
            </a:r>
            <a:r>
              <a:rPr lang="en"/>
              <a:t>: </a:t>
            </a:r>
            <a:r>
              <a:rPr lang="en">
                <a:solidFill>
                  <a:srgbClr val="0F3E62"/>
                </a:solidFill>
              </a:rPr>
              <a:t>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>
                <a:solidFill>
                  <a:srgbClr val="38761D"/>
                </a:solidFill>
              </a:rPr>
              <a:t>'ENGINE'</a:t>
            </a:r>
            <a:r>
              <a:rPr lang="en"/>
              <a:t>: </a:t>
            </a:r>
            <a:r>
              <a:rPr lang="en">
                <a:solidFill>
                  <a:srgbClr val="38761D"/>
                </a:solidFill>
              </a:rPr>
              <a:t>'django.db.backends.postgresql_psycopg2'</a:t>
            </a:r>
            <a:r>
              <a:rPr lang="en"/>
              <a:t>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>
                <a:solidFill>
                  <a:srgbClr val="38761D"/>
                </a:solidFill>
              </a:rPr>
              <a:t>'NAME'</a:t>
            </a:r>
            <a:r>
              <a:rPr lang="en"/>
              <a:t>: </a:t>
            </a:r>
            <a:r>
              <a:rPr lang="en">
                <a:solidFill>
                  <a:srgbClr val="38761D"/>
                </a:solidFill>
              </a:rPr>
              <a:t>'djangocms_talk'</a:t>
            </a:r>
            <a:r>
              <a:rPr lang="en"/>
              <a:t>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>
                <a:solidFill>
                  <a:srgbClr val="38761D"/>
                </a:solidFill>
              </a:rPr>
              <a:t>'USER'</a:t>
            </a:r>
            <a:r>
              <a:rPr lang="en"/>
              <a:t>: </a:t>
            </a:r>
            <a:r>
              <a:rPr lang="en">
                <a:solidFill>
                  <a:srgbClr val="38761D"/>
                </a:solidFill>
              </a:rPr>
              <a:t>'djangocms_talk'</a:t>
            </a:r>
            <a:r>
              <a:rPr lang="en"/>
              <a:t>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>
                <a:solidFill>
                  <a:srgbClr val="38761D"/>
                </a:solidFill>
              </a:rPr>
              <a:t>'PASSWORD'</a:t>
            </a:r>
            <a:r>
              <a:rPr lang="en"/>
              <a:t>: </a:t>
            </a:r>
            <a:r>
              <a:rPr lang="en">
                <a:solidFill>
                  <a:srgbClr val="38761D"/>
                </a:solidFill>
              </a:rPr>
              <a:t>'djangocms_talk'</a:t>
            </a:r>
            <a:r>
              <a:rPr lang="en"/>
              <a:t>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F3E62"/>
                </a:solidFill>
              </a:rPr>
              <a:t>}</a:t>
            </a:r>
          </a:p>
          <a:p>
            <a:pPr rtl="0" lvl="0">
              <a:buNone/>
            </a:pPr>
            <a:r>
              <a:rPr lang="en">
                <a:solidFill>
                  <a:srgbClr val="0F3E62"/>
                </a:solidFill>
              </a:rPr>
              <a:t>}</a:t>
            </a:r>
          </a:p>
          <a:p>
            <a:pPr rtl="0" lvl="0">
              <a:buNone/>
            </a:pPr>
            <a:r>
              <a:rPr lang="en">
                <a:solidFill>
                  <a:srgbClr val="B45F06"/>
                </a:solidFill>
              </a:rPr>
              <a:t>INSTALLED_APPS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90000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F3E62"/>
                </a:solidFill>
              </a:rPr>
              <a:t>(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F3E62"/>
                </a:solidFill>
              </a:rPr>
              <a:t>    …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8761D"/>
                </a:solidFill>
              </a:rPr>
              <a:t>'south'</a:t>
            </a:r>
            <a:r>
              <a:rPr lang="en">
                <a:solidFill>
                  <a:schemeClr val="dk1"/>
                </a:solidFill>
              </a:rPr>
              <a:t>,</a:t>
            </a:r>
          </a:p>
          <a:p>
            <a:pPr rtl="0" lvl="0">
              <a:buNone/>
            </a:pPr>
            <a:r>
              <a:rPr lang="en">
                <a:solidFill>
                  <a:srgbClr val="0F3E62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195750" x="330800"/>
            <a:ext cy="1085399" cx="6179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Create database tables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745850" x="330925"/>
            <a:ext cy="4447499" cx="84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$ python manage.py syncdb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Syncing...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Creating tables ...</a:t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…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just installed Django's auth system, which means you don't have any superusers defined.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Would you like to create one now? (yes/no): yes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Username (leave blank to use 'markus'):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Email address: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Password: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Password (again):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Superuser created successfully.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Installing custom SQL ...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Installing indexes ...</a:t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Installed 0 object(s) from 0 fixture(s)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Synced:</a:t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 &gt; …</a:t>
            </a:r>
          </a:p>
          <a:p>
            <a:pPr rtl="0" lvl="0">
              <a:lnSpc>
                <a:spcPct val="100000"/>
              </a:lnSpc>
              <a:buNone/>
            </a:pPr>
            <a:r>
              <a:rPr lang="en"/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