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708" r:id="rId2"/>
    <p:sldId id="709" r:id="rId3"/>
    <p:sldId id="710" r:id="rId4"/>
    <p:sldId id="711" r:id="rId5"/>
    <p:sldId id="712" r:id="rId6"/>
    <p:sldId id="713" r:id="rId7"/>
    <p:sldId id="728" r:id="rId8"/>
    <p:sldId id="730" r:id="rId9"/>
    <p:sldId id="714" r:id="rId10"/>
    <p:sldId id="718" r:id="rId11"/>
    <p:sldId id="719" r:id="rId12"/>
    <p:sldId id="731" r:id="rId13"/>
    <p:sldId id="720" r:id="rId14"/>
    <p:sldId id="725" r:id="rId15"/>
    <p:sldId id="726" r:id="rId16"/>
    <p:sldId id="736" r:id="rId17"/>
    <p:sldId id="729" r:id="rId18"/>
    <p:sldId id="735" r:id="rId19"/>
    <p:sldId id="732" r:id="rId20"/>
    <p:sldId id="697" r:id="rId21"/>
    <p:sldId id="733" r:id="rId22"/>
    <p:sldId id="734" r:id="rId23"/>
    <p:sldId id="721" r:id="rId24"/>
    <p:sldId id="723" r:id="rId25"/>
    <p:sldId id="698" r:id="rId26"/>
    <p:sldId id="724" r:id="rId2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18.10.2019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18.10.2019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espressif.com/projects/esp-idf/en/latest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EBAB-F562-4BC3-8E93-A5FA59BB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Erstes Projekt zum Testen der Infrastruktur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942768-C8C9-4161-816A-6143D81F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de-DE" sz="2400" dirty="0"/>
              <a:t>RGB-LED im Sekundentakt mehrfarbig blinken lassen</a:t>
            </a:r>
          </a:p>
          <a:p>
            <a:r>
              <a:rPr lang="de-DE" sz="2400" dirty="0"/>
              <a:t>Ausgabe des LED-Zustandes über den seriellen Monitor</a:t>
            </a:r>
          </a:p>
          <a:p>
            <a:r>
              <a:rPr lang="de-DE" sz="2400" dirty="0"/>
              <a:t>Kennenlernen der Infrastruktur</a:t>
            </a:r>
          </a:p>
          <a:p>
            <a:r>
              <a:rPr lang="de-DE" sz="2400" dirty="0"/>
              <a:t>Erste kleine Programmschritte</a:t>
            </a:r>
          </a:p>
          <a:p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0B161C-12EF-4B52-BEF7-12AC7302534D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09154A-2E5B-404F-AA83-01460FC7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603749"/>
            <a:ext cx="247086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0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52FC7-C4B9-4796-86FD-D42842BB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 Serial über USB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2FEC9-B5C8-4D8D-9F73-C12077FC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A976CB-A698-4144-A067-DAB554B1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719"/>
            <a:ext cx="9144000" cy="41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41CF9-0B61-432D-89C1-23B495FD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Upload, nach einigen Sekunden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F1F51-6D26-4638-883F-68438DD7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B4897D-FCB0-4D90-BBCD-E457BDE5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7815"/>
            <a:ext cx="8229600" cy="29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9EA0-586F-4A38-8127-BE2FA623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serial</a:t>
            </a:r>
            <a:r>
              <a:rPr lang="de-DE" dirty="0">
                <a:sym typeface="Wingdings" panose="05000000000000000000" pitchFamily="2" charset="2"/>
              </a:rPr>
              <a:t> monitor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6326F-B02E-4414-9DA2-4C4CBFE8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86DE4F-7425-46C8-8FE6-16BE4616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413"/>
            <a:ext cx="5737841" cy="4958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CD112E-149E-480E-A784-2EF7B5DD2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94836"/>
            <a:ext cx="8980720" cy="19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805A-6A5A-4FCC-A720-DAEE982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34D2-ACE8-48D3-9F9B-EFC658F5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400" dirty="0"/>
              <a:t>USB </a:t>
            </a:r>
            <a:r>
              <a:rPr lang="de-DE" sz="2400" dirty="0" err="1"/>
              <a:t>to</a:t>
            </a:r>
            <a:r>
              <a:rPr lang="de-DE" sz="2400" dirty="0"/>
              <a:t> UART-Bridge installier?</a:t>
            </a:r>
          </a:p>
          <a:p>
            <a:pPr lvl="1"/>
            <a:r>
              <a:rPr lang="de-DE" sz="2400" dirty="0"/>
              <a:t>Es gibt vom Modul abhängig unterschiedliche Chipsätze</a:t>
            </a:r>
          </a:p>
          <a:p>
            <a:r>
              <a:rPr lang="de-DE" sz="2400" dirty="0"/>
              <a:t>USB-Kabel minderer Qualität?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57A1C3-0894-4A61-8B1E-93FD03DE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212976"/>
            <a:ext cx="62806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18F43-15CC-46D2-81D9-0DAD8BE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Terminal und Upload teilen sich 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77ADB-4353-4EBA-9A34-2E256054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Seriellen Monitor vor Upload immer beenden</a:t>
            </a:r>
          </a:p>
          <a:p>
            <a:pPr lvl="1"/>
            <a:r>
              <a:rPr lang="de-DE" dirty="0"/>
              <a:t>Teilen sich die serielle Schnittstelle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E7131-20D2-4BB0-BABA-B81756AB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89523"/>
            <a:ext cx="6781800" cy="771525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66855A9-DDD5-4804-81C4-36E8065B643D}"/>
              </a:ext>
            </a:extLst>
          </p:cNvPr>
          <p:cNvSpPr/>
          <p:nvPr/>
        </p:nvSpPr>
        <p:spPr>
          <a:xfrm>
            <a:off x="6300192" y="3099551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669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2109-6A0E-447B-B87B-2C349ACC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Unleserlicher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4D87E-CA21-4EB5-A18D-C2AC4B46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sz="2000" dirty="0"/>
              <a:t>Baudrate des seriellen Monitors stimmt nicht mit Setup im Programm überein  (9600bps)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46343-4D87-4BA6-AAF8-D8F65BFF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6" y="2132856"/>
            <a:ext cx="8043688" cy="15841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4A73A6-DB9A-4841-B0E4-F3AE35A9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01221"/>
            <a:ext cx="393916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C7656-FAD6-410D-8A52-C0D2AC8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Entwickeln auf Basis </a:t>
            </a:r>
            <a:r>
              <a:rPr lang="de-DE" dirty="0" err="1"/>
              <a:t>esp-idf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E2E32-CB5D-46BE-87C5-83374365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de-DE" sz="2000" dirty="0"/>
              <a:t>Arduino-Wrapper</a:t>
            </a:r>
          </a:p>
          <a:p>
            <a:pPr lvl="1"/>
            <a:r>
              <a:rPr lang="de-DE" sz="2000" dirty="0"/>
              <a:t>Großes Ökosystem mit vielen Libraries</a:t>
            </a:r>
          </a:p>
          <a:p>
            <a:pPr lvl="1"/>
            <a:r>
              <a:rPr lang="de-DE" sz="2000" dirty="0"/>
              <a:t>Aktuelle </a:t>
            </a:r>
            <a:r>
              <a:rPr lang="de-DE" sz="2000" dirty="0" err="1"/>
              <a:t>Espressif</a:t>
            </a:r>
            <a:r>
              <a:rPr lang="de-DE" sz="2000" dirty="0"/>
              <a:t>-Bibliotheken nicht verfügbar</a:t>
            </a:r>
          </a:p>
          <a:p>
            <a:pPr lvl="2"/>
            <a:r>
              <a:rPr lang="de-DE" sz="1800" dirty="0"/>
              <a:t>Mischen bringt Probleme</a:t>
            </a:r>
          </a:p>
          <a:p>
            <a:pPr lvl="1"/>
            <a:r>
              <a:rPr lang="de-DE" sz="2000" dirty="0"/>
              <a:t>RTOS-Zugriff nicht verfügbar</a:t>
            </a:r>
          </a:p>
          <a:p>
            <a:pPr lvl="2"/>
            <a:r>
              <a:rPr lang="de-DE" sz="1800" dirty="0"/>
              <a:t>z.B. Tasks</a:t>
            </a:r>
          </a:p>
          <a:p>
            <a:r>
              <a:rPr lang="de-DE" sz="2000" dirty="0"/>
              <a:t>ESP-IDF</a:t>
            </a:r>
          </a:p>
          <a:p>
            <a:pPr lvl="1"/>
            <a:r>
              <a:rPr lang="de-DE" sz="2000" dirty="0"/>
              <a:t>Ökosystem des </a:t>
            </a:r>
            <a:r>
              <a:rPr lang="de-DE" sz="2000" dirty="0" err="1"/>
              <a:t>Boardproduzenten</a:t>
            </a:r>
            <a:endParaRPr lang="de-DE" sz="2000" dirty="0"/>
          </a:p>
          <a:p>
            <a:pPr lvl="1"/>
            <a:r>
              <a:rPr lang="de-DE" sz="2000" dirty="0"/>
              <a:t>(zu) aktuell</a:t>
            </a:r>
          </a:p>
          <a:p>
            <a:pPr lvl="1"/>
            <a:r>
              <a:rPr lang="de-DE" sz="2000" dirty="0"/>
              <a:t>Reines C/C++</a:t>
            </a:r>
          </a:p>
          <a:p>
            <a:pPr lvl="1"/>
            <a:r>
              <a:rPr lang="de-DE" sz="2000" dirty="0"/>
              <a:t>Auswahl an </a:t>
            </a:r>
            <a:r>
              <a:rPr lang="de-DE" sz="2000" dirty="0" err="1"/>
              <a:t>Drittlibraries</a:t>
            </a:r>
            <a:r>
              <a:rPr lang="de-DE" sz="2000" dirty="0"/>
              <a:t> noch nicht so umfangreich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8192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566B-415E-4F30-A69C-D7CAAD42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ESP-IDF </a:t>
            </a:r>
            <a:r>
              <a:rPr lang="de-DE" dirty="0" err="1">
                <a:effectLst/>
              </a:rPr>
              <a:t>Programming</a:t>
            </a:r>
            <a:r>
              <a:rPr lang="de-DE" dirty="0">
                <a:effectLst/>
              </a:rPr>
              <a:t> Guide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7BEA8-0F3D-4E2F-9E91-0A78A257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de-DE" sz="2400" dirty="0">
                <a:hlinkClick r:id="rId2"/>
              </a:rPr>
              <a:t>https://docs.espressif.com/projects/esp-idf/en/latest/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1D1FA8-A045-4049-B152-681659A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56792"/>
            <a:ext cx="7608384" cy="49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6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459A8-4FBB-4A7A-B6B5-6E6C89F9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RGB-Led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5CDCFB4-36D3-4B97-8B1D-EDE690CE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556792"/>
            <a:ext cx="4444444" cy="388571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5B1EB2F-5AD9-4017-8CCE-975F0C1E3A52}"/>
              </a:ext>
            </a:extLst>
          </p:cNvPr>
          <p:cNvSpPr txBox="1"/>
          <p:nvPr/>
        </p:nvSpPr>
        <p:spPr>
          <a:xfrm rot="20109396">
            <a:off x="225894" y="543756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98473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535AD-B46C-4A0A-B31E-9B50CEB2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RGB-LED soll abwechselnd blinken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C13ED-28F9-4E95-8267-B6505BAE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e-DE" sz="2400" dirty="0"/>
              <a:t>Im Sekundentakt R-G-B</a:t>
            </a:r>
          </a:p>
          <a:p>
            <a:r>
              <a:rPr lang="de-DE" sz="2400" dirty="0"/>
              <a:t>Dokumentation über seriellen Monitor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C07EF7-A063-49E6-A798-EBE2DCCE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70" y="2435861"/>
            <a:ext cx="2232248" cy="32868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0D704EC-BDD4-4E0B-ABB3-72052B99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12976"/>
            <a:ext cx="2271886" cy="19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BEA8-FF74-4E3E-A5B0-42B102B4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anlegen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4BA68-30DE-47FB-ACEF-ABDBFD89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sz="2400" dirty="0"/>
              <a:t>Projektverzeichnis anlegen</a:t>
            </a:r>
          </a:p>
          <a:p>
            <a:r>
              <a:rPr lang="de-DE" sz="2400" dirty="0"/>
              <a:t>Über CLI in Verzeichnis wechseln</a:t>
            </a:r>
          </a:p>
          <a:p>
            <a:r>
              <a:rPr lang="de-DE" sz="2400" dirty="0" err="1"/>
              <a:t>VsCode</a:t>
            </a:r>
            <a:r>
              <a:rPr lang="de-DE" sz="2400" dirty="0"/>
              <a:t> mit </a:t>
            </a:r>
            <a:r>
              <a:rPr lang="de-DE" sz="2400" dirty="0" err="1"/>
              <a:t>code</a:t>
            </a:r>
            <a:r>
              <a:rPr lang="de-DE" sz="2400" dirty="0"/>
              <a:t> . oder Kontextmenü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89128-EF32-48C7-BA8A-892BA528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268413"/>
            <a:ext cx="2011566" cy="7924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527CF1-1BD5-44C6-B98E-E9691236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96952"/>
            <a:ext cx="606827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2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4E639-C978-4723-ACAC-B869994F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Codieren der </a:t>
            </a:r>
            <a:r>
              <a:rPr lang="de-DE" dirty="0" err="1"/>
              <a:t>Blinky</a:t>
            </a:r>
            <a:r>
              <a:rPr lang="de-DE" dirty="0"/>
              <a:t>-App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2A33-37C0-4946-A69D-47671ABF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07293"/>
            <a:ext cx="8229600" cy="4525963"/>
          </a:xfrm>
        </p:spPr>
        <p:txBody>
          <a:bodyPr/>
          <a:lstStyle/>
          <a:p>
            <a:r>
              <a:rPr lang="de-DE" sz="2400" dirty="0"/>
              <a:t>Bibliotheken</a:t>
            </a:r>
          </a:p>
          <a:p>
            <a:r>
              <a:rPr lang="de-DE" sz="2400" dirty="0"/>
              <a:t>IO-Pins</a:t>
            </a:r>
          </a:p>
          <a:p>
            <a:pPr lvl="1"/>
            <a:r>
              <a:rPr lang="de-DE" sz="2100" dirty="0"/>
              <a:t>entsprechend </a:t>
            </a:r>
            <a:br>
              <a:rPr lang="de-DE" sz="2100" dirty="0"/>
            </a:br>
            <a:r>
              <a:rPr lang="de-DE" sz="2100" dirty="0"/>
              <a:t>verkabeln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B30A6E-DC6B-4B1C-9DA1-E84FB63B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73333"/>
            <a:ext cx="5274955" cy="43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3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94E94-7969-4DFC-BD5D-BCD5FB42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78" y="1448780"/>
            <a:ext cx="5844843" cy="39604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788333-29E2-466E-B51B-744C448F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IO-Pins konfigurieren</a:t>
            </a:r>
          </a:p>
        </p:txBody>
      </p:sp>
    </p:spTree>
    <p:extLst>
      <p:ext uri="{BB962C8B-B14F-4D97-AF65-F5344CB8AC3E}">
        <p14:creationId xmlns:p14="http://schemas.microsoft.com/office/powerpoint/2010/main" val="195636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286A-198A-4984-BE5A-AC662AC6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loop()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esp-idf</a:t>
            </a:r>
            <a:r>
              <a:rPr lang="de-DE" dirty="0">
                <a:sym typeface="Wingdings" panose="05000000000000000000" pitchFamily="2" charset="2"/>
              </a:rPr>
              <a:t>  Schleife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F1771-4142-42CA-9E20-CF4E9331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8760C0-E79C-43AD-861D-A4B0D98E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8412"/>
            <a:ext cx="4896544" cy="48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CDABF-280C-47C9-BD8F-31E1CD05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LED nicht blinkt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3E54-E215-4CCE-8806-36AD39E7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de-DE" sz="2400" dirty="0"/>
              <a:t>Probleme beim Hochladen</a:t>
            </a:r>
          </a:p>
          <a:p>
            <a:pPr lvl="1"/>
            <a:r>
              <a:rPr lang="de-DE" sz="2100" dirty="0"/>
              <a:t>Serieller Monitor ist noch offen</a:t>
            </a:r>
          </a:p>
          <a:p>
            <a:pPr lvl="1"/>
            <a:r>
              <a:rPr lang="de-DE" sz="2100" dirty="0"/>
              <a:t>Boot-Button drücken</a:t>
            </a:r>
          </a:p>
          <a:p>
            <a:r>
              <a:rPr lang="de-DE" sz="2400" dirty="0"/>
              <a:t>Ist LED an richtigen PINS angeschlossen</a:t>
            </a:r>
          </a:p>
          <a:p>
            <a:endParaRPr lang="de-DE" sz="2400" dirty="0"/>
          </a:p>
          <a:p>
            <a:endParaRPr lang="de-DE" sz="2400" dirty="0"/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HARDWAREARBEITEN NUR IM SPANNUNGSLOSEN ZUSTAND</a:t>
            </a:r>
          </a:p>
        </p:txBody>
      </p:sp>
    </p:spTree>
    <p:extLst>
      <p:ext uri="{BB962C8B-B14F-4D97-AF65-F5344CB8AC3E}">
        <p14:creationId xmlns:p14="http://schemas.microsoft.com/office/powerpoint/2010/main" val="113142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BF654-6C9E-4DDC-A960-84A20EE0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932A1-17B3-4778-BD74-7E020F41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de-DE" sz="2400" dirty="0"/>
              <a:t>Bibliothek nicht auffindbar</a:t>
            </a:r>
          </a:p>
          <a:p>
            <a:pPr lvl="1"/>
            <a:r>
              <a:rPr lang="de-DE" sz="2400" dirty="0" err="1"/>
              <a:t>Compiliert</a:t>
            </a:r>
            <a:r>
              <a:rPr lang="de-DE" sz="2400" dirty="0"/>
              <a:t> nicht </a:t>
            </a:r>
            <a:r>
              <a:rPr lang="de-DE" sz="2400" dirty="0">
                <a:sym typeface="Wingdings" panose="05000000000000000000" pitchFamily="2" charset="2"/>
              </a:rPr>
              <a:t> Bibliothekspfade prüfen</a:t>
            </a:r>
          </a:p>
          <a:p>
            <a:pPr lvl="1"/>
            <a:r>
              <a:rPr lang="de-DE" sz="2400" dirty="0">
                <a:sym typeface="Wingdings" panose="05000000000000000000" pitchFamily="2" charset="2"/>
              </a:rPr>
              <a:t>Keine </a:t>
            </a:r>
            <a:r>
              <a:rPr lang="de-DE" sz="2400" dirty="0" err="1">
                <a:sym typeface="Wingdings" panose="05000000000000000000" pitchFamily="2" charset="2"/>
              </a:rPr>
              <a:t>Intellisense</a:t>
            </a:r>
            <a:r>
              <a:rPr lang="de-DE" sz="2400" dirty="0">
                <a:sym typeface="Wingdings" panose="05000000000000000000" pitchFamily="2" charset="2"/>
              </a:rPr>
              <a:t>  VS-Code AEG</a:t>
            </a:r>
          </a:p>
          <a:p>
            <a:pPr lvl="2"/>
            <a:r>
              <a:rPr lang="de-DE" sz="2100" dirty="0" err="1">
                <a:sym typeface="Wingdings" panose="05000000000000000000" pitchFamily="2" charset="2"/>
              </a:rPr>
              <a:t>Rebuild</a:t>
            </a:r>
            <a:r>
              <a:rPr lang="de-DE" sz="2100" dirty="0">
                <a:sym typeface="Wingdings" panose="05000000000000000000" pitchFamily="2" charset="2"/>
              </a:rPr>
              <a:t> </a:t>
            </a:r>
            <a:r>
              <a:rPr lang="de-DE" sz="2100" dirty="0" err="1">
                <a:sym typeface="Wingdings" panose="05000000000000000000" pitchFamily="2" charset="2"/>
              </a:rPr>
              <a:t>Intellisense</a:t>
            </a:r>
            <a:r>
              <a:rPr lang="de-DE" sz="2100" dirty="0">
                <a:sym typeface="Wingdings" panose="05000000000000000000" pitchFamily="2" charset="2"/>
              </a:rPr>
              <a:t> Index</a:t>
            </a:r>
            <a:endParaRPr lang="de-DE" sz="2100" dirty="0"/>
          </a:p>
          <a:p>
            <a:r>
              <a:rPr lang="de-DE" sz="2400" dirty="0"/>
              <a:t>Sonderzeichen im Pfad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4480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6BA42-B6FF-4897-8D7D-05CDD35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1FBD0-CACC-426B-B702-F6E0F72C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de-DE" sz="2000" dirty="0"/>
              <a:t>F12			Navigation zur Quelle</a:t>
            </a:r>
          </a:p>
          <a:p>
            <a:r>
              <a:rPr lang="de-DE" sz="2000" dirty="0"/>
              <a:t>Alt-o	Wechsel 	Header-File </a:t>
            </a:r>
            <a:r>
              <a:rPr lang="de-DE" sz="2000" dirty="0">
                <a:sym typeface="Wingdings" panose="05000000000000000000" pitchFamily="2" charset="2"/>
              </a:rPr>
              <a:t> CPP-File</a:t>
            </a:r>
          </a:p>
          <a:p>
            <a:r>
              <a:rPr lang="de-DE" sz="2000" dirty="0">
                <a:sym typeface="Wingdings" panose="05000000000000000000" pitchFamily="2" charset="2"/>
              </a:rPr>
              <a:t>Alt-Cursor </a:t>
            </a:r>
            <a:r>
              <a:rPr lang="de-DE" sz="2000" dirty="0" err="1">
                <a:sym typeface="Wingdings" panose="05000000000000000000" pitchFamily="2" charset="2"/>
              </a:rPr>
              <a:t>Left</a:t>
            </a:r>
            <a:r>
              <a:rPr lang="de-DE" sz="2000" dirty="0">
                <a:sym typeface="Wingdings" panose="05000000000000000000" pitchFamily="2" charset="2"/>
              </a:rPr>
              <a:t>	zurück</a:t>
            </a:r>
          </a:p>
          <a:p>
            <a:r>
              <a:rPr lang="de-DE" sz="2000" dirty="0">
                <a:sym typeface="Wingdings" panose="05000000000000000000" pitchFamily="2" charset="2"/>
              </a:rPr>
              <a:t>Alt-Cursor </a:t>
            </a:r>
            <a:r>
              <a:rPr lang="de-DE" sz="2000" dirty="0" err="1">
                <a:sym typeface="Wingdings" panose="05000000000000000000" pitchFamily="2" charset="2"/>
              </a:rPr>
              <a:t>right</a:t>
            </a:r>
            <a:r>
              <a:rPr lang="de-DE" sz="2000" dirty="0">
                <a:sym typeface="Wingdings" panose="05000000000000000000" pitchFamily="2" charset="2"/>
              </a:rPr>
              <a:t>	vor</a:t>
            </a:r>
          </a:p>
          <a:p>
            <a:r>
              <a:rPr lang="de-DE" sz="2000" dirty="0">
                <a:sym typeface="Wingdings" panose="05000000000000000000" pitchFamily="2" charset="2"/>
              </a:rPr>
              <a:t>Strg-#		Zeilenkommentar </a:t>
            </a:r>
            <a:r>
              <a:rPr lang="de-DE" sz="2000" dirty="0" err="1">
                <a:sym typeface="Wingdings" panose="05000000000000000000" pitchFamily="2" charset="2"/>
              </a:rPr>
              <a:t>togglen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/>
              <a:t>F11			</a:t>
            </a:r>
            <a:r>
              <a:rPr lang="de-DE" sz="2000" dirty="0" err="1"/>
              <a:t>toggle</a:t>
            </a:r>
            <a:r>
              <a:rPr lang="de-DE" sz="2000" dirty="0"/>
              <a:t> Fullscreen</a:t>
            </a:r>
          </a:p>
          <a:p>
            <a:r>
              <a:rPr lang="de-DE" sz="2000" dirty="0" err="1"/>
              <a:t>Ctrl</a:t>
            </a:r>
            <a:r>
              <a:rPr lang="de-DE" sz="2000" dirty="0"/>
              <a:t> +/-		zoom in/out</a:t>
            </a:r>
          </a:p>
          <a:p>
            <a:r>
              <a:rPr lang="de-DE" sz="2000" dirty="0" err="1"/>
              <a:t>Ctrl</a:t>
            </a:r>
            <a:r>
              <a:rPr lang="de-DE" sz="2000" dirty="0"/>
              <a:t>-ö			Internal terminal</a:t>
            </a:r>
          </a:p>
          <a:p>
            <a:r>
              <a:rPr lang="de-DE" sz="2000" dirty="0"/>
              <a:t>Alt-Shift f		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endParaRPr lang="de-DE" sz="2000" dirty="0"/>
          </a:p>
          <a:p>
            <a:r>
              <a:rPr lang="de-DE" sz="2000" dirty="0" err="1"/>
              <a:t>Ctrl</a:t>
            </a:r>
            <a:r>
              <a:rPr lang="de-DE" sz="2000" dirty="0"/>
              <a:t>-k s		save all</a:t>
            </a:r>
          </a:p>
          <a:p>
            <a:r>
              <a:rPr lang="de-DE" sz="2000" dirty="0" err="1"/>
              <a:t>Ctrl</a:t>
            </a:r>
            <a:r>
              <a:rPr lang="de-DE" sz="2000" dirty="0"/>
              <a:t>-k </a:t>
            </a:r>
            <a:r>
              <a:rPr lang="de-DE" sz="2000" dirty="0" err="1"/>
              <a:t>Ctrl</a:t>
            </a:r>
            <a:r>
              <a:rPr lang="de-DE" sz="2000" dirty="0"/>
              <a:t>-s		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shortcuts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9216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5060E-7C38-4CF8-B76C-4ED013A3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Shortcuts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56F8B-B274-4529-B92F-CB7861B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de-DE" sz="2400" dirty="0"/>
              <a:t>F1			open </a:t>
            </a:r>
            <a:r>
              <a:rPr lang="de-DE" sz="2400" dirty="0" err="1"/>
              <a:t>command</a:t>
            </a:r>
            <a:r>
              <a:rPr lang="de-DE" sz="2400" dirty="0"/>
              <a:t> </a:t>
            </a:r>
            <a:r>
              <a:rPr lang="de-DE" sz="2400" dirty="0" err="1"/>
              <a:t>palette</a:t>
            </a:r>
            <a:endParaRPr lang="de-DE" sz="2400" dirty="0"/>
          </a:p>
          <a:p>
            <a:r>
              <a:rPr lang="de-DE" sz="2400" dirty="0"/>
              <a:t>F11			</a:t>
            </a:r>
            <a:r>
              <a:rPr lang="de-DE" sz="2400" dirty="0" err="1"/>
              <a:t>toggle</a:t>
            </a:r>
            <a:r>
              <a:rPr lang="de-DE" sz="2400" dirty="0"/>
              <a:t> Fullscreen</a:t>
            </a:r>
          </a:p>
          <a:p>
            <a:r>
              <a:rPr lang="de-DE" sz="2400" dirty="0" err="1"/>
              <a:t>Ctrl</a:t>
            </a:r>
            <a:r>
              <a:rPr lang="de-DE" sz="2400" dirty="0"/>
              <a:t> +/-		zoom in/out</a:t>
            </a:r>
          </a:p>
          <a:p>
            <a:r>
              <a:rPr lang="de-DE" sz="2400" dirty="0" err="1"/>
              <a:t>Ctrl</a:t>
            </a:r>
            <a:r>
              <a:rPr lang="de-DE" sz="2400" dirty="0"/>
              <a:t>-ö		Internal terminal</a:t>
            </a:r>
          </a:p>
          <a:p>
            <a:r>
              <a:rPr lang="de-DE" sz="2400" dirty="0"/>
              <a:t>Alt-Shift f		</a:t>
            </a:r>
            <a:r>
              <a:rPr lang="de-DE" sz="2400" dirty="0" err="1"/>
              <a:t>format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Ctrl</a:t>
            </a:r>
            <a:r>
              <a:rPr lang="de-DE" sz="2400" dirty="0"/>
              <a:t>-k </a:t>
            </a:r>
            <a:r>
              <a:rPr lang="de-DE" sz="2400" dirty="0" err="1"/>
              <a:t>Ctrl</a:t>
            </a:r>
            <a:r>
              <a:rPr lang="de-DE" sz="2400" dirty="0"/>
              <a:t>-s		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shortcuts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638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84B02-8FD2-4BFF-9E86-6169BB2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r>
              <a:rPr lang="de-DE" dirty="0"/>
              <a:t> - Home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0763CD-4B38-455A-9BDC-E4FA1282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1571366"/>
            <a:ext cx="775443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827E4-326C-44E7-B591-AA1BD16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 566 Boards unterstützt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C4A6E-E948-4EF0-A98A-7D5219E7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83BFE9-E455-4D89-8347-84D05AF5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481137"/>
            <a:ext cx="5743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35496-6A93-497B-B450-ECAB3BB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</a:t>
            </a:r>
            <a:r>
              <a:rPr lang="de-DE" dirty="0" err="1"/>
              <a:t>Dev</a:t>
            </a:r>
            <a:r>
              <a:rPr lang="de-DE" dirty="0"/>
              <a:t> Module mit </a:t>
            </a:r>
            <a:r>
              <a:rPr lang="de-DE" dirty="0" err="1"/>
              <a:t>esp-idf</a:t>
            </a:r>
            <a:r>
              <a:rPr lang="de-DE" dirty="0"/>
              <a:t>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BA135-277B-4142-BFD3-F60CB68B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326183-7A0D-4C3B-B21F-679098F3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98280"/>
            <a:ext cx="5706271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73A69-6E8F-40A4-8B2F-FF8AD0E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Generierte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05FBC-6F8E-486F-B422-04E211D2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51309"/>
            <a:ext cx="8229600" cy="4525963"/>
          </a:xfrm>
        </p:spPr>
        <p:txBody>
          <a:bodyPr/>
          <a:lstStyle/>
          <a:p>
            <a:r>
              <a:rPr lang="de-DE" dirty="0"/>
              <a:t>Nur ein Konfigurationsfile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063BAF-2863-4366-956B-26E9CFA6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6963-BCEB-4934-9F1C-941827F1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main.cpp anlegen </a:t>
            </a:r>
            <a:r>
              <a:rPr lang="de-DE" dirty="0">
                <a:sym typeface="Wingdings" panose="05000000000000000000" pitchFamily="2" charset="2"/>
              </a:rPr>
              <a:t> Objektorientiert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F5764-60B3-41B2-B431-98AE27D6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23517"/>
            <a:ext cx="8229600" cy="4525963"/>
          </a:xfrm>
        </p:spPr>
        <p:txBody>
          <a:bodyPr/>
          <a:lstStyle/>
          <a:p>
            <a:r>
              <a:rPr lang="de-DE" dirty="0" err="1"/>
              <a:t>Builden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D68745-D807-4574-A7EE-433672D7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052736"/>
            <a:ext cx="3962953" cy="20291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EB128D6-9896-4A90-8F68-72455693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37913"/>
            <a:ext cx="5471578" cy="4071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FE6E4DA-426D-40B4-BFDF-2284F3721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221088"/>
            <a:ext cx="7534106" cy="20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8AF75-1ABB-43CD-9CEF-E477EE95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Obligatorisches Hello World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50578-BC92-43D3-A815-E335295B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605AE3-EAB5-4ABE-8759-87F24937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12776"/>
            <a:ext cx="5040560" cy="41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B8E50-E545-4380-B8A4-080AFA5B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über platformio.ini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05F7A-E9A9-483E-B2E1-7F5472FC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CBE036-7F25-4C29-9AE1-9F755063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8"/>
            <a:ext cx="5616624" cy="34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319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Bildschirmpräsentation (4:3)</PresentationFormat>
  <Paragraphs>90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2_Larissa</vt:lpstr>
      <vt:lpstr>Erstes Projekt zum Testen der Infrastruktur</vt:lpstr>
      <vt:lpstr>Projekt anlegen</vt:lpstr>
      <vt:lpstr>PlatformIO - Home</vt:lpstr>
      <vt:lpstr>Aktuell 566 Boards unterstützt</vt:lpstr>
      <vt:lpstr>ESP32 Dev Module mit esp-idf Style</vt:lpstr>
      <vt:lpstr>Generierte Anwendung</vt:lpstr>
      <vt:lpstr>main.cpp anlegen  Objektorientiert</vt:lpstr>
      <vt:lpstr>Obligatorisches Hello World</vt:lpstr>
      <vt:lpstr>Konfiguration über platformio.ini</vt:lpstr>
      <vt:lpstr>Verwendet Serial über USB</vt:lpstr>
      <vt:lpstr>Upload, nach einigen Sekunden</vt:lpstr>
      <vt:lpstr>Build, upload  serial monitor</vt:lpstr>
      <vt:lpstr>Probleme beim Hochladen</vt:lpstr>
      <vt:lpstr>Terminal und Upload teilen sich Port</vt:lpstr>
      <vt:lpstr>Unleserlicher Output</vt:lpstr>
      <vt:lpstr>Entwickeln auf Basis esp-idf</vt:lpstr>
      <vt:lpstr>ESP-IDF Programming Guide</vt:lpstr>
      <vt:lpstr>RGB-Led</vt:lpstr>
      <vt:lpstr>RGB-LED soll abwechselnd blinken</vt:lpstr>
      <vt:lpstr>Codieren der Blinky-App …</vt:lpstr>
      <vt:lpstr>IO-Pins konfigurieren</vt:lpstr>
      <vt:lpstr>Arduino loop()  esp-idf  Schleife</vt:lpstr>
      <vt:lpstr>Wenn LED nicht blinkt</vt:lpstr>
      <vt:lpstr>Bekannte Probleme</vt:lpstr>
      <vt:lpstr>Wichtigste Shortcuts</vt:lpstr>
      <vt:lpstr>Weitere Shortcuts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594</cp:revision>
  <dcterms:created xsi:type="dcterms:W3CDTF">2011-08-18T07:37:01Z</dcterms:created>
  <dcterms:modified xsi:type="dcterms:W3CDTF">2019-10-18T07:24:54Z</dcterms:modified>
</cp:coreProperties>
</file>