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4"/>
  </p:notesMasterIdLst>
  <p:handoutMasterIdLst>
    <p:handoutMasterId r:id="rId25"/>
  </p:handoutMasterIdLst>
  <p:sldIdLst>
    <p:sldId id="614" r:id="rId6"/>
    <p:sldId id="583" r:id="rId7"/>
    <p:sldId id="596" r:id="rId8"/>
    <p:sldId id="594" r:id="rId9"/>
    <p:sldId id="593" r:id="rId10"/>
    <p:sldId id="595" r:id="rId11"/>
    <p:sldId id="589" r:id="rId12"/>
    <p:sldId id="615" r:id="rId13"/>
    <p:sldId id="616" r:id="rId14"/>
    <p:sldId id="617" r:id="rId15"/>
    <p:sldId id="619" r:id="rId16"/>
    <p:sldId id="610" r:id="rId17"/>
    <p:sldId id="621" r:id="rId18"/>
    <p:sldId id="600" r:id="rId19"/>
    <p:sldId id="623" r:id="rId20"/>
    <p:sldId id="624" r:id="rId21"/>
    <p:sldId id="625" r:id="rId22"/>
    <p:sldId id="603" r:id="rId2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18.10.2019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lectroschematics.com/wp-content/uploads/2015/02/DHT22-datasheet.pd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Digital+humidity+and+temperature+sensor+AM23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DHT-sensor-library" TargetMode="External"/><Relationship Id="rId2" Type="http://schemas.openxmlformats.org/officeDocument/2006/relationships/hyperlink" Target="https://learn.adafruit.com/dht/overview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3083"/>
            <a:ext cx="8207375" cy="4608165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8000" b="1" dirty="0"/>
              <a:t>DHT22 </a:t>
            </a:r>
            <a:r>
              <a:rPr lang="en-US" sz="5400" b="1" dirty="0" err="1"/>
              <a:t>mit</a:t>
            </a:r>
            <a:r>
              <a:rPr lang="en-US" sz="8000" b="1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16529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95BFF-1F26-4B67-8FB7-6ACFA246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Klasse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7D832-54E1-4BC1-89BE-BFC4318EE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Properties einfach auslesen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9BBE02-548D-4587-9519-02E3C406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5616624" cy="8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4D43D-D14C-454C-8722-240D779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Messablauf - Initialisierung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DE1A9-3BD1-44B3-9E6B-1E87E68133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Array mit 5 Bytes mit 0 initialisieren</a:t>
            </a:r>
          </a:p>
          <a:p>
            <a:pPr lvl="1"/>
            <a:r>
              <a:rPr lang="de-DE" dirty="0"/>
              <a:t>wird dann bitweise „angefüllt“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03789D-C72C-4672-8502-F327F3C3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336704" cy="35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5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6068C-1BFB-4728-9445-7BF6B179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Startsequenz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83C72-9166-48B2-B2D4-5623AF860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70BF5D-746E-4311-93F6-3BA71154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56992"/>
            <a:ext cx="8363272" cy="27715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5541F6-9EE0-49AB-92BE-D08D6048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55194"/>
            <a:ext cx="6768752" cy="20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6D075-926A-4C11-AE05-6D99CAC2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Startsequenz – DHT22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35263F-F1F7-4B0A-A06B-F475125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2C2124-EC70-4D34-9DD5-3CD566AF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1075"/>
            <a:ext cx="6624736" cy="20065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1C1272-BD27-4AB5-BA50-4DC6559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9" y="3429000"/>
            <a:ext cx="8523641" cy="24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0F860-DC84-4870-BBE5-3B89EDC9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Codierung der Bits aus HIGH-Impulslänge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1F85D-4BBD-40C4-971C-9A8D0C5C1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endParaRPr lang="de-DE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81BAF1-94D8-4E48-A547-8533CD0D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979317"/>
            <a:ext cx="7776096" cy="53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A40B8-6016-4DC7-BF9E-8786F027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im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F416A-B1D7-4BAA-92B2-23353A760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27 </a:t>
            </a:r>
            <a:r>
              <a:rPr lang="de-DE" dirty="0">
                <a:sym typeface="Wingdings" panose="05000000000000000000" pitchFamily="2" charset="2"/>
              </a:rPr>
              <a:t> 0, 70  1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Als Grenze wird 40 Mikrosekunden verwendet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F682D-30B7-47F6-A8CF-1EBB059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7735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40341-0214-44DB-A6F0-3BA43032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Nächstes Bit adressieren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4390E-17E2-4D09-8537-65BA3AB40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dirty="0" err="1"/>
              <a:t>dhtData</a:t>
            </a:r>
            <a:r>
              <a:rPr lang="de-DE" sz="3600" dirty="0"/>
              <a:t>[</a:t>
            </a:r>
            <a:r>
              <a:rPr lang="de-DE" sz="3600" dirty="0" err="1"/>
              <a:t>byteIndex</a:t>
            </a:r>
            <a:r>
              <a:rPr lang="de-DE" sz="3600" dirty="0"/>
              <a:t>] |= (1 &lt;&lt; </a:t>
            </a:r>
            <a:r>
              <a:rPr lang="de-DE" sz="3600" dirty="0" err="1"/>
              <a:t>bitIndex</a:t>
            </a:r>
            <a:r>
              <a:rPr lang="de-DE" sz="3600" dirty="0"/>
              <a:t>);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681102-3D34-4FA8-A9EB-797D2060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420888"/>
            <a:ext cx="3960438" cy="3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C5662-8C30-4863-8540-A75F9261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 aus Bytes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1C354-B8F1-440B-A15D-EDBA81ADD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Zwei Bytes „verketten“</a:t>
            </a:r>
          </a:p>
          <a:p>
            <a:r>
              <a:rPr lang="de-DE" dirty="0"/>
              <a:t>Ergebnis wird in Zehntel ausgegeben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7725EF-B477-4303-A32A-BF9964D0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" y="2564904"/>
            <a:ext cx="8496942" cy="1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516FE-EF4C-4CFD-9C62-3341AF59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Checksumme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852370-B7E7-4C0A-84D2-E5E77A34A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sz="2400" dirty="0"/>
              <a:t>Summe aller vier Bytewerte muss Wert der Checksumme entsprechen</a:t>
            </a:r>
          </a:p>
          <a:p>
            <a:pPr lvl="1"/>
            <a:r>
              <a:rPr lang="de-DE" sz="2000" dirty="0"/>
              <a:t>Überlauf bei Summe wird ignoriert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77DF31-16CA-413E-A33D-5AA5D945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57475"/>
            <a:ext cx="8229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7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– nicht blockierend auslesen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370623" cy="4631777"/>
          </a:xfrm>
        </p:spPr>
        <p:txBody>
          <a:bodyPr/>
          <a:lstStyle/>
          <a:p>
            <a:r>
              <a:rPr lang="de-DE" sz="2000" dirty="0"/>
              <a:t>DHT22 ist ein billiger Sensor für Temperatur und Luftfeuchtigkeit</a:t>
            </a:r>
          </a:p>
          <a:p>
            <a:r>
              <a:rPr lang="de-DE" sz="2000" dirty="0" err="1"/>
              <a:t>Properitäres</a:t>
            </a:r>
            <a:r>
              <a:rPr lang="de-DE" sz="2000" dirty="0"/>
              <a:t> Protokoll mit einer Datenleitung</a:t>
            </a:r>
          </a:p>
          <a:p>
            <a:pPr lvl="1"/>
            <a:r>
              <a:rPr lang="de-DE" sz="1800" dirty="0"/>
              <a:t>PWM-Signal</a:t>
            </a:r>
          </a:p>
          <a:p>
            <a:r>
              <a:rPr lang="de-DE" sz="2000" dirty="0"/>
              <a:t>Relativ langsamer Sensor</a:t>
            </a:r>
          </a:p>
          <a:p>
            <a:pPr lvl="1"/>
            <a:r>
              <a:rPr lang="de-DE" sz="1800" dirty="0"/>
              <a:t>Messwerte alle minimal 2 Sekunden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http://www.electroschematics.com/wp-content/uploads/2015/02/DHT22-datasheet.pdf</a:t>
            </a:r>
            <a:r>
              <a:rPr lang="de-DE" sz="1600" dirty="0"/>
              <a:t> </a:t>
            </a:r>
          </a:p>
          <a:p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D569D-0F7A-4952-9AF7-85BB942E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144488"/>
            <a:ext cx="33308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3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5EC46-138B-4DC1-8C72-FFBE58C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DHT22 - Grundspezifikationen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39FBFD-BD41-4AB4-B601-C4B131D9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319"/>
            <a:ext cx="9144000" cy="3639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4EAA3-E743-D041-B5FA-57D3385A2E8A}"/>
              </a:ext>
            </a:extLst>
          </p:cNvPr>
          <p:cNvSpPr/>
          <p:nvPr/>
        </p:nvSpPr>
        <p:spPr>
          <a:xfrm>
            <a:off x="683568" y="5733256"/>
            <a:ext cx="9083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https://cdn-shop.adafruit.com/datasheets/Digital+humidity+and+temperature+sensor+AM2302.pdf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168AB-3076-B040-85CC-B38AE8CE7AC7}"/>
              </a:ext>
            </a:extLst>
          </p:cNvPr>
          <p:cNvSpPr/>
          <p:nvPr/>
        </p:nvSpPr>
        <p:spPr>
          <a:xfrm>
            <a:off x="6156176" y="51495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RH  … Relative 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6131B-20D2-49F4-892A-00F79186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Blick auf das Protokoll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1E1CC-BCC2-4519-A977-4D999D3BA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DE" sz="2000" dirty="0"/>
              <a:t>ESP-Pin fungiert zuerst als Ausgang</a:t>
            </a:r>
          </a:p>
          <a:p>
            <a:pPr lvl="1"/>
            <a:r>
              <a:rPr lang="de-DE" sz="1800" dirty="0"/>
              <a:t>Start des Messzyklus</a:t>
            </a:r>
          </a:p>
          <a:p>
            <a:r>
              <a:rPr lang="de-DE" sz="2000" dirty="0"/>
              <a:t>ESP-PIN erfasst als Eingang die PWM-Daten</a:t>
            </a:r>
          </a:p>
          <a:p>
            <a:r>
              <a:rPr lang="de-DE" sz="2000" dirty="0"/>
              <a:t>Nach Abschluss der Messung wieder als Ausgang</a:t>
            </a:r>
          </a:p>
          <a:p>
            <a:r>
              <a:rPr lang="de-DE" sz="2000" dirty="0"/>
              <a:t>Gesamtdauer ca. 200 Millisekunden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2A4090-325E-4820-B4EC-2495C2AF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2" y="3032236"/>
            <a:ext cx="7596336" cy="28251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E806F0-ECFB-4FA0-B7AF-AB243B7F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170394"/>
            <a:ext cx="1127142" cy="1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75E1-81A7-4780-94BD-F288FE5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DHT22-Bibliothek mit Task -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CD57E2-7DD3-4D95-A43A-B42D5C18A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Umgang mit relativ schnellen Signalfolgen programmieren</a:t>
            </a:r>
          </a:p>
          <a:p>
            <a:r>
              <a:rPr lang="de-DE" sz="2400" dirty="0"/>
              <a:t>Nicht blockierende Sensorbibliothek erstellen</a:t>
            </a:r>
          </a:p>
          <a:p>
            <a:pPr lvl="1"/>
            <a:r>
              <a:rPr lang="de-DE" sz="2000" dirty="0"/>
              <a:t>Thing soll als Webserver „</a:t>
            </a:r>
            <a:r>
              <a:rPr lang="de-DE" sz="2000" dirty="0" err="1"/>
              <a:t>reactive</a:t>
            </a:r>
            <a:r>
              <a:rPr lang="de-DE" sz="2000" dirty="0"/>
              <a:t>“ sein</a:t>
            </a:r>
          </a:p>
          <a:p>
            <a:pPr lvl="2"/>
            <a:r>
              <a:rPr lang="de-DE" sz="2000" dirty="0"/>
              <a:t>Reaktionszeit deutlich unter 1 Sekunde</a:t>
            </a:r>
          </a:p>
          <a:p>
            <a:pPr lvl="3"/>
            <a:r>
              <a:rPr lang="de-DE" sz="1800" dirty="0"/>
              <a:t>Schalten von Verbrauchern verzögert sonst</a:t>
            </a:r>
          </a:p>
          <a:p>
            <a:pPr lvl="3"/>
            <a:r>
              <a:rPr lang="de-DE" sz="1800" dirty="0"/>
              <a:t>Response des Webservers kommt sonst verspätet</a:t>
            </a:r>
          </a:p>
          <a:p>
            <a:pPr lvl="1"/>
            <a:r>
              <a:rPr lang="de-DE" sz="2000" dirty="0"/>
              <a:t>ESP32-Hintergrundverarbeitung (WiFi über RTOS) darf nicht blockiert werden</a:t>
            </a:r>
          </a:p>
          <a:p>
            <a:r>
              <a:rPr lang="de-DE" sz="2400" dirty="0"/>
              <a:t>Implementierung des Vorjahres verwendete </a:t>
            </a:r>
            <a:r>
              <a:rPr lang="de-DE" sz="2400" dirty="0" err="1"/>
              <a:t>InterruptServiceRoutinen</a:t>
            </a:r>
            <a:r>
              <a:rPr lang="de-DE" sz="2400" dirty="0"/>
              <a:t> (Arduino)</a:t>
            </a:r>
          </a:p>
          <a:p>
            <a:r>
              <a:rPr lang="de-DE" sz="2400" dirty="0"/>
              <a:t>Heuer verwenden wir Feature von RTOS </a:t>
            </a:r>
            <a:r>
              <a:rPr lang="de-DE" sz="2400" dirty="0">
                <a:sym typeface="Wingdings" panose="05000000000000000000" pitchFamily="2" charset="2"/>
              </a:rPr>
              <a:t> Task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2DAB0B-2EDC-4B36-820B-3D1EDB23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1170394"/>
            <a:ext cx="1127142" cy="1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EBFA5-71E6-4FA3-9AAE-0A9B48E9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DHT22 - 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95E82-44C8-4848-8E53-6B114A24E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6191919" cy="4608165"/>
          </a:xfrm>
        </p:spPr>
        <p:txBody>
          <a:bodyPr/>
          <a:lstStyle/>
          <a:p>
            <a:r>
              <a:rPr lang="de-DE" dirty="0"/>
              <a:t>Anschluss an beliebigem GPIO</a:t>
            </a:r>
          </a:p>
          <a:p>
            <a:pPr lvl="1"/>
            <a:r>
              <a:rPr lang="de-DE" dirty="0"/>
              <a:t>Bei uns D1 (GPIO5)</a:t>
            </a:r>
          </a:p>
          <a:p>
            <a:r>
              <a:rPr lang="de-DE" dirty="0" err="1"/>
              <a:t>PullUp</a:t>
            </a:r>
            <a:r>
              <a:rPr lang="de-DE" dirty="0"/>
              <a:t>-Widerstand</a:t>
            </a:r>
          </a:p>
          <a:p>
            <a:pPr lvl="1"/>
            <a:r>
              <a:rPr lang="de-DE" dirty="0"/>
              <a:t>Kann auch per SW erfolgen</a:t>
            </a:r>
          </a:p>
          <a:p>
            <a:r>
              <a:rPr lang="de-DE" dirty="0" err="1"/>
              <a:t>Vcc</a:t>
            </a:r>
            <a:r>
              <a:rPr lang="de-DE" dirty="0"/>
              <a:t> ist bei uns 3,3 Volt</a:t>
            </a:r>
          </a:p>
          <a:p>
            <a:pPr lvl="1"/>
            <a:r>
              <a:rPr lang="de-DE" dirty="0"/>
              <a:t>Liegt innerhalb der Toleranz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BFF94-50AA-4D5D-94F3-382F847C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060848"/>
            <a:ext cx="2124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08E9-2F16-481B-A383-6EB305A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von </a:t>
            </a:r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5C28F9-BA34-4C0A-A746-4DACE4D8B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Für alle Arten von DHT-Sensoren geeignet</a:t>
            </a:r>
          </a:p>
          <a:p>
            <a:pPr lvl="1"/>
            <a:r>
              <a:rPr lang="de-DE" dirty="0"/>
              <a:t>DHT11 hat kleineren Temperaturbereich</a:t>
            </a:r>
          </a:p>
          <a:p>
            <a:pPr lvl="2"/>
            <a:r>
              <a:rPr lang="de-DE" dirty="0"/>
              <a:t>Preise ab 60 Eurocent</a:t>
            </a:r>
          </a:p>
          <a:p>
            <a:pPr lvl="2"/>
            <a:r>
              <a:rPr lang="de-DE" dirty="0">
                <a:hlinkClick r:id="rId2"/>
              </a:rPr>
              <a:t>https://learn.adafruit.com/dht/overview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DHT21 hat </a:t>
            </a:r>
            <a:r>
              <a:rPr lang="de-DE" dirty="0" err="1"/>
              <a:t>PullUp</a:t>
            </a:r>
            <a:r>
              <a:rPr lang="de-DE" dirty="0"/>
              <a:t> bereits eingebaut</a:t>
            </a:r>
          </a:p>
          <a:p>
            <a:pPr lvl="2"/>
            <a:r>
              <a:rPr lang="de-DE" dirty="0"/>
              <a:t>Größere Bauform</a:t>
            </a:r>
          </a:p>
          <a:p>
            <a:r>
              <a:rPr lang="de-DE" dirty="0"/>
              <a:t>Kurzes Codereview der </a:t>
            </a:r>
            <a:r>
              <a:rPr lang="de-DE" dirty="0" err="1"/>
              <a:t>Adafruit</a:t>
            </a:r>
            <a:r>
              <a:rPr lang="de-DE" dirty="0"/>
              <a:t>-Library</a:t>
            </a:r>
          </a:p>
          <a:p>
            <a:pPr lvl="1"/>
            <a:r>
              <a:rPr lang="de-DE" dirty="0">
                <a:hlinkClick r:id="rId3"/>
              </a:rPr>
              <a:t>https://github.com/adafruit/DHT-sensor-library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4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5ECDA-3D06-40CD-A774-705B911E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Datensammlung in eigenem 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B7714-0794-457F-82A6-BA78EF94E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DE" sz="2000" dirty="0"/>
              <a:t>RTOS stellt Tasks für Hintergrundbearbeitung zur Verfügung</a:t>
            </a:r>
          </a:p>
          <a:p>
            <a:pPr lvl="1"/>
            <a:r>
              <a:rPr lang="de-DE" sz="1800" dirty="0" err="1"/>
              <a:t>Mainloop</a:t>
            </a:r>
            <a:r>
              <a:rPr lang="de-DE" sz="1800" dirty="0"/>
              <a:t> blockiert nicht</a:t>
            </a:r>
          </a:p>
          <a:p>
            <a:pPr lvl="1"/>
            <a:r>
              <a:rPr lang="de-DE" sz="1800" dirty="0" err="1"/>
              <a:t>DualCore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 Core wählbar (</a:t>
            </a:r>
            <a:r>
              <a:rPr lang="de-DE" sz="1800" dirty="0" err="1"/>
              <a:t>xTaskCreatePinnedToCore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/>
              <a:t>RoundRobin</a:t>
            </a:r>
            <a:r>
              <a:rPr lang="de-DE" sz="1800" dirty="0"/>
              <a:t>-Scheduler mit Priorität </a:t>
            </a:r>
          </a:p>
          <a:p>
            <a:r>
              <a:rPr lang="de-DE" sz="2000" dirty="0"/>
              <a:t>Wir messen zyklisch Temperatur und Luftfeuchte und legen sie in private </a:t>
            </a:r>
            <a:r>
              <a:rPr lang="de-DE" sz="2000" dirty="0" err="1"/>
              <a:t>field</a:t>
            </a:r>
            <a:r>
              <a:rPr lang="de-DE" sz="2000" dirty="0"/>
              <a:t> ab</a:t>
            </a:r>
          </a:p>
          <a:p>
            <a:pPr lvl="1"/>
            <a:r>
              <a:rPr lang="de-DE" sz="1800" dirty="0"/>
              <a:t>Dht22 wird als Parameter an Task übergeben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E586E6-B402-476A-B637-C122C61D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33056"/>
            <a:ext cx="88114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4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EE518-75AC-4636-9AA9-E3EEE043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misst in Schleife die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5233AC-17B2-4EA4-AB55-A33AC096F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75FDF-AE4B-4EF6-9077-B1F164B7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75508"/>
            <a:ext cx="7632848" cy="35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096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Bildschirmpräsentation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DHT22 – nicht blockierend auslesen</vt:lpstr>
      <vt:lpstr>DHT22 - Grundspezifikationen</vt:lpstr>
      <vt:lpstr>Erster Blick auf das Protokoll</vt:lpstr>
      <vt:lpstr>DHT22-Bibliothek mit Task - Ziele</vt:lpstr>
      <vt:lpstr>DHT22 - Beschaltung</vt:lpstr>
      <vt:lpstr>Implementierung von Adafruit</vt:lpstr>
      <vt:lpstr>Datensammlung in eigenem Task</vt:lpstr>
      <vt:lpstr>Task misst in Schleife die Werte</vt:lpstr>
      <vt:lpstr>Verwendung der Klasse </vt:lpstr>
      <vt:lpstr>Messablauf - Initialisierung</vt:lpstr>
      <vt:lpstr>Startsequenz – ESP32</vt:lpstr>
      <vt:lpstr>Startsequenz – DHT22</vt:lpstr>
      <vt:lpstr>Codierung der Bits aus HIGH-Impulslänge</vt:lpstr>
      <vt:lpstr>Umsetzung im Code</vt:lpstr>
      <vt:lpstr>Nächstes Bit adressieren</vt:lpstr>
      <vt:lpstr>Werte aus Bytes ermitteln</vt:lpstr>
      <vt:lpstr>Checksumme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402</cp:revision>
  <dcterms:created xsi:type="dcterms:W3CDTF">2011-08-18T07:37:01Z</dcterms:created>
  <dcterms:modified xsi:type="dcterms:W3CDTF">2019-10-18T08:12:42Z</dcterms:modified>
</cp:coreProperties>
</file>