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4"/>
  </p:notesMasterIdLst>
  <p:handoutMasterIdLst>
    <p:handoutMasterId r:id="rId25"/>
  </p:handoutMasterIdLst>
  <p:sldIdLst>
    <p:sldId id="883" r:id="rId2"/>
    <p:sldId id="935" r:id="rId3"/>
    <p:sldId id="946" r:id="rId4"/>
    <p:sldId id="948" r:id="rId5"/>
    <p:sldId id="949" r:id="rId6"/>
    <p:sldId id="951" r:id="rId7"/>
    <p:sldId id="952" r:id="rId8"/>
    <p:sldId id="953" r:id="rId9"/>
    <p:sldId id="954" r:id="rId10"/>
    <p:sldId id="955" r:id="rId11"/>
    <p:sldId id="956" r:id="rId12"/>
    <p:sldId id="936" r:id="rId13"/>
    <p:sldId id="945" r:id="rId14"/>
    <p:sldId id="944" r:id="rId15"/>
    <p:sldId id="938" r:id="rId16"/>
    <p:sldId id="937" r:id="rId17"/>
    <p:sldId id="939" r:id="rId18"/>
    <p:sldId id="940" r:id="rId19"/>
    <p:sldId id="942" r:id="rId20"/>
    <p:sldId id="941" r:id="rId21"/>
    <p:sldId id="947" r:id="rId22"/>
    <p:sldId id="957" r:id="rId2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07.02.2020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07.02.2020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t.com/eu/en/document/whp/overview-tvoc-and-indoor-air-qualit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ed-Studio/SGP30_Gas_Sensor" TargetMode="External"/><Relationship Id="rId2" Type="http://schemas.openxmlformats.org/officeDocument/2006/relationships/hyperlink" Target="https://github.com/SensorsIot/CO2-Sensors/tree/master/SGP3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parkfun.com/products/14813" TargetMode="External"/><Relationship Id="rId4" Type="http://schemas.openxmlformats.org/officeDocument/2006/relationships/hyperlink" Target="https://github.com/adafruit/Adafruit_SGP3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spressif/esp-idf/tree/master/examples/peripherals/i2c/i2c_self_tes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p_ayal/i2c-bus" TargetMode="External"/><Relationship Id="rId2" Type="http://schemas.openxmlformats.org/officeDocument/2006/relationships/hyperlink" Target="http://www.lucadentella.it/en/2017/10/09/esp32-23-i2c-basic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5DC25-AE85-4497-8444-DDA85D1D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-Samstag am 8.2.2020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3EDB1F-E43C-4B9E-B91E-3E3CBCB1E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Security-First  (Prof. Haslinger)</a:t>
            </a:r>
          </a:p>
          <a:p>
            <a:pPr lvl="1"/>
            <a:r>
              <a:rPr lang="de-DE" sz="2000" dirty="0"/>
              <a:t>Sicheres Einbinden von </a:t>
            </a:r>
            <a:r>
              <a:rPr lang="de-DE" sz="2000" dirty="0" err="1"/>
              <a:t>Tasmota</a:t>
            </a:r>
            <a:r>
              <a:rPr lang="de-DE" sz="2000" dirty="0"/>
              <a:t>-Devices in MQTT-Umgebung</a:t>
            </a:r>
          </a:p>
          <a:p>
            <a:pPr lvl="1"/>
            <a:endParaRPr lang="de-DE" sz="2000" dirty="0"/>
          </a:p>
          <a:p>
            <a:r>
              <a:rPr lang="de-DE" sz="2400" dirty="0"/>
              <a:t>Praktische Übungen</a:t>
            </a:r>
          </a:p>
          <a:p>
            <a:pPr lvl="1"/>
            <a:r>
              <a:rPr lang="de-DE" sz="2000" dirty="0" err="1"/>
              <a:t>DemoThings</a:t>
            </a:r>
            <a:r>
              <a:rPr lang="de-DE" sz="2000" dirty="0"/>
              <a:t> für spezielle Sensoren und Aktoren</a:t>
            </a:r>
          </a:p>
          <a:p>
            <a:pPr lvl="1"/>
            <a:r>
              <a:rPr lang="de-DE" sz="2000" dirty="0"/>
              <a:t>Steuerungen und Visualisierungen</a:t>
            </a:r>
          </a:p>
          <a:p>
            <a:pPr lvl="2"/>
            <a:r>
              <a:rPr lang="de-DE" sz="2000" dirty="0" err="1"/>
              <a:t>NodeRed</a:t>
            </a:r>
            <a:endParaRPr lang="de-DE" sz="2000" dirty="0"/>
          </a:p>
          <a:p>
            <a:pPr lvl="2"/>
            <a:r>
              <a:rPr lang="de-DE" sz="2000" dirty="0"/>
              <a:t>Web oder Mobile mit Tool der Wahl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9664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64498-1CE2-4B15-8F3B-86B4D74F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Constructor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55450F-DAA1-4A4D-A980-F7A2DBA77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B98F1E-7758-496F-B89F-9D842877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3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C4B92-7222-43D8-B4E9-28B3FABC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Mainloop</a:t>
            </a:r>
            <a:r>
              <a:rPr lang="de-DE" dirty="0"/>
              <a:t> „holt“ sich bei Bedarf Messwert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B0905F-810F-4A57-B061-390041691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68F260-1FFB-4A61-BD5C-91608172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26615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5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CCB88-70DC-4C08-B5D4-5B4BA9B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Konkretes Beispiel Air-Quality-Sensor SGP30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AE4E10-0E74-40D5-83A8-79985223E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3573363"/>
            <a:ext cx="8207375" cy="4608165"/>
          </a:xfrm>
        </p:spPr>
        <p:txBody>
          <a:bodyPr/>
          <a:lstStyle/>
          <a:p>
            <a:r>
              <a:rPr lang="de-DE" sz="1800" dirty="0"/>
              <a:t>Anschluss über I²C</a:t>
            </a:r>
          </a:p>
          <a:p>
            <a:pPr lvl="1"/>
            <a:r>
              <a:rPr lang="de-DE" sz="1600" dirty="0"/>
              <a:t>Libraries von Adafruit und </a:t>
            </a:r>
            <a:r>
              <a:rPr lang="de-DE" sz="1600" dirty="0" err="1"/>
              <a:t>Sparkfun</a:t>
            </a:r>
            <a:r>
              <a:rPr lang="de-DE" sz="1600" dirty="0"/>
              <a:t> verfügbar</a:t>
            </a:r>
          </a:p>
          <a:p>
            <a:pPr lvl="1"/>
            <a:r>
              <a:rPr lang="de-DE" sz="1600" dirty="0"/>
              <a:t>Ziel: Einbindung in </a:t>
            </a:r>
            <a:r>
              <a:rPr lang="de-DE" sz="1600" dirty="0" err="1"/>
              <a:t>Esp-Idf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 Messung erfolgt in Hintergrundtask blockadefrei</a:t>
            </a:r>
            <a:endParaRPr lang="de-DE" sz="1600" dirty="0"/>
          </a:p>
          <a:p>
            <a:r>
              <a:rPr lang="de-DE" sz="1800" dirty="0"/>
              <a:t>Messung von Luftqualität (VTOC) und Abschätzung von CO2-Wert (CO2eq)</a:t>
            </a:r>
          </a:p>
          <a:p>
            <a:r>
              <a:rPr lang="de-DE" sz="1800" dirty="0"/>
              <a:t>Kleiner und billiger als CO2-Sensoren</a:t>
            </a:r>
          </a:p>
          <a:p>
            <a:r>
              <a:rPr lang="de-DE" sz="1800" dirty="0"/>
              <a:t>Genauigkeit kann gesteigert werden, wenn man Temperatur und Luftfeuchte extern misst und an SGP30 sendet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F14F16-8837-4225-BA0A-DBA16C14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6192688" cy="23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0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3B813-BAE4-4602-9769-C60E3D89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TVOC - </a:t>
            </a:r>
            <a:r>
              <a:rPr lang="de-DE" b="0" dirty="0">
                <a:effectLst/>
              </a:rPr>
              <a:t>total volatile </a:t>
            </a:r>
            <a:r>
              <a:rPr lang="de-DE" b="0" dirty="0" err="1">
                <a:effectLst/>
              </a:rPr>
              <a:t>organic</a:t>
            </a:r>
            <a:r>
              <a:rPr lang="de-DE" b="0" dirty="0">
                <a:effectLst/>
              </a:rPr>
              <a:t> compounds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BB9927-FA56-4E73-BA51-1D5C3B0A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402"/>
            <a:ext cx="9144000" cy="3945259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20614D-BB55-4EB3-9217-54434254C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5661248"/>
            <a:ext cx="8207375" cy="4608165"/>
          </a:xfrm>
        </p:spPr>
        <p:txBody>
          <a:bodyPr/>
          <a:lstStyle/>
          <a:p>
            <a:r>
              <a:rPr lang="de-DE" sz="1600" dirty="0">
                <a:hlinkClick r:id="rId3"/>
              </a:rPr>
              <a:t>https://www.idt.com/eu/en/document/whp/overview-tvoc-and-indoor-air-quality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3069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CCB88-70DC-4C08-B5D4-5B4BA9B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Anschluss  SGP30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AE4E10-0E74-40D5-83A8-79985223E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Anschluss über I²C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1E452D-94F4-4C23-B6B7-91A84EB1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4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7C4F5-4107-4A3B-9FBF-1961D843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Internetrecherche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B80044-623C-490B-A71F-E3849A6759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Spiess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2"/>
              </a:rPr>
              <a:t>https://github.com/SensorsIot/CO2-Sensors/tree/master/SGP30</a:t>
            </a:r>
            <a:r>
              <a:rPr lang="de-DE" dirty="0"/>
              <a:t> </a:t>
            </a:r>
          </a:p>
          <a:p>
            <a:r>
              <a:rPr lang="de-DE" dirty="0" err="1"/>
              <a:t>SeedStudio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https://github.com/Seeed-Studio/SGP30_Gas_Sensor</a:t>
            </a:r>
            <a:endParaRPr lang="de-DE" dirty="0"/>
          </a:p>
          <a:p>
            <a:r>
              <a:rPr lang="de-DE" dirty="0"/>
              <a:t>Adafruit</a:t>
            </a:r>
          </a:p>
          <a:p>
            <a:pPr lvl="1"/>
            <a:r>
              <a:rPr lang="de-DE" dirty="0">
                <a:hlinkClick r:id="rId4"/>
              </a:rPr>
              <a:t>https://github.com/adafruit/Adafruit_SGP30</a:t>
            </a:r>
            <a:endParaRPr lang="de-DE" dirty="0"/>
          </a:p>
          <a:p>
            <a:r>
              <a:rPr lang="de-DE" dirty="0" err="1"/>
              <a:t>Sparkfun</a:t>
            </a:r>
            <a:endParaRPr lang="de-DE" dirty="0"/>
          </a:p>
          <a:p>
            <a:pPr lvl="1"/>
            <a:r>
              <a:rPr lang="de-DE" dirty="0">
                <a:hlinkClick r:id="rId5"/>
              </a:rPr>
              <a:t>https://www.sparkfun.com/products/14813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15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58851-4B76-4D67-93B3-83175495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I2C-Demo von </a:t>
            </a:r>
            <a:r>
              <a:rPr lang="de-DE" dirty="0" err="1"/>
              <a:t>Espressif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E560B-AEBC-48E6-932D-C27DD5690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80728"/>
            <a:ext cx="8207375" cy="4608165"/>
          </a:xfrm>
        </p:spPr>
        <p:txBody>
          <a:bodyPr/>
          <a:lstStyle/>
          <a:p>
            <a:r>
              <a:rPr lang="de-DE" sz="2000" dirty="0">
                <a:hlinkClick r:id="rId2"/>
              </a:rPr>
              <a:t>https://github.com/espressif/esp-idf/tree/master/examples/peripherals/i2c/i2c_self_test</a:t>
            </a:r>
            <a:endParaRPr lang="de-DE" sz="2000" dirty="0"/>
          </a:p>
          <a:p>
            <a:r>
              <a:rPr lang="de-DE" sz="2000" dirty="0" err="1"/>
              <a:t>PlatformIO</a:t>
            </a:r>
            <a:r>
              <a:rPr lang="de-DE" sz="2000" dirty="0"/>
              <a:t>-Anpassungen</a:t>
            </a:r>
          </a:p>
          <a:p>
            <a:pPr lvl="1"/>
            <a:r>
              <a:rPr lang="de-DE" sz="1800" dirty="0"/>
              <a:t>Konstante aus </a:t>
            </a:r>
            <a:r>
              <a:rPr lang="de-DE" sz="1800" dirty="0" err="1"/>
              <a:t>Config</a:t>
            </a:r>
            <a:r>
              <a:rPr lang="de-DE" sz="1800" dirty="0"/>
              <a:t> übernehmen</a:t>
            </a:r>
          </a:p>
          <a:p>
            <a:pPr lvl="1"/>
            <a:r>
              <a:rPr lang="de-DE" sz="1800" dirty="0"/>
              <a:t>Datentypen anpassen </a:t>
            </a:r>
            <a:r>
              <a:rPr lang="de-DE" sz="1800" dirty="0" err="1"/>
              <a:t>int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 </a:t>
            </a:r>
            <a:r>
              <a:rPr lang="de-DE" sz="1800" dirty="0"/>
              <a:t>i2c_port_t i2c_master_port = I2C_MASTER_NUM;</a:t>
            </a:r>
          </a:p>
          <a:p>
            <a:pPr lvl="1"/>
            <a:r>
              <a:rPr lang="de-DE" sz="1800" dirty="0"/>
              <a:t>Lesen von Sensor auskommentieren</a:t>
            </a:r>
          </a:p>
          <a:p>
            <a:pPr lvl="1"/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3A7E5D-4326-42EC-9BED-5E66B1DC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572842"/>
            <a:ext cx="9144000" cy="26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0544-A4C4-41E9-9EBB-E7E7CF96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I²C-Grundlagen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F62816-5782-461B-904F-E6505304C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http://www.lucadentella.it/en/2017/10/09/esp32-23-i2c-basic/</a:t>
            </a:r>
            <a:r>
              <a:rPr lang="de-DE" dirty="0"/>
              <a:t> </a:t>
            </a:r>
          </a:p>
          <a:p>
            <a:r>
              <a:rPr lang="de-DE" dirty="0">
                <a:hlinkClick r:id="rId3"/>
              </a:rPr>
              <a:t>https://pt.slideshare.net/p_ayal/i2c-bus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71CC9C-22C1-4187-A6E6-E2AA69FC1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6504807" cy="26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2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8D8C1-9EED-4F1E-B41F-A81990BB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Loop zum Testen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354F26-C549-4FB5-9295-01FA0DE9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53626"/>
            <a:ext cx="3115110" cy="1105054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F66B6-E95F-43E0-BE3F-491A01A1D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3815655" cy="4608165"/>
          </a:xfrm>
        </p:spPr>
        <p:txBody>
          <a:bodyPr/>
          <a:lstStyle/>
          <a:p>
            <a:r>
              <a:rPr lang="de-DE" sz="2000" dirty="0"/>
              <a:t>Beide I²C-Kanäle des ESP32 werden verwendet</a:t>
            </a:r>
          </a:p>
          <a:p>
            <a:r>
              <a:rPr lang="de-DE" sz="2000" dirty="0"/>
              <a:t>Slave sendet Bytes an Master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8F315E-CAA0-42DD-8DD9-A4B4AB7C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00808"/>
            <a:ext cx="445832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9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84FBB-3887-4D39-877F-63F0D5A1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I²C-Hinweise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ACEB4-A920-4845-B003-9D437A66C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I²C-Scanner hilft beim Test, ob Gerät überhaupt ansprechbar ist</a:t>
            </a:r>
          </a:p>
          <a:p>
            <a:pPr lvl="1"/>
            <a:r>
              <a:rPr lang="de-DE" dirty="0"/>
              <a:t>Arduino, </a:t>
            </a:r>
            <a:r>
              <a:rPr lang="de-DE" dirty="0" err="1"/>
              <a:t>Esp-Idf</a:t>
            </a:r>
            <a:endParaRPr lang="de-DE" dirty="0"/>
          </a:p>
          <a:p>
            <a:r>
              <a:rPr lang="de-DE" dirty="0"/>
              <a:t>Arduino-Libraries von Adafruit und </a:t>
            </a:r>
            <a:r>
              <a:rPr lang="de-DE" dirty="0" err="1"/>
              <a:t>Sparkfun</a:t>
            </a:r>
            <a:r>
              <a:rPr lang="de-DE" dirty="0"/>
              <a:t> blockieren Mainthread</a:t>
            </a:r>
          </a:p>
          <a:p>
            <a:pPr lvl="1"/>
            <a:r>
              <a:rPr lang="de-DE" dirty="0"/>
              <a:t>Besser in eigenen Task auslagern</a:t>
            </a:r>
          </a:p>
        </p:txBody>
      </p:sp>
    </p:spTree>
    <p:extLst>
      <p:ext uri="{BB962C8B-B14F-4D97-AF65-F5344CB8AC3E}">
        <p14:creationId xmlns:p14="http://schemas.microsoft.com/office/powerpoint/2010/main" val="253608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E7FE1-9A0B-41DE-A69E-F1CEF5DF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Miniprojekte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E9B0FD-B656-4966-8702-A8938CCFDD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DE" sz="2000" dirty="0"/>
              <a:t>Bibliothek für Sensoren und Aktoren entwickeln</a:t>
            </a:r>
          </a:p>
          <a:p>
            <a:pPr lvl="1"/>
            <a:r>
              <a:rPr lang="de-DE" sz="1800" dirty="0" err="1"/>
              <a:t>NeoPixel</a:t>
            </a:r>
            <a:r>
              <a:rPr lang="de-DE" sz="1800" dirty="0"/>
              <a:t>-Ring</a:t>
            </a:r>
          </a:p>
          <a:p>
            <a:pPr lvl="1"/>
            <a:r>
              <a:rPr lang="de-DE" sz="1800" dirty="0" err="1"/>
              <a:t>AirQuality</a:t>
            </a:r>
            <a:r>
              <a:rPr lang="de-DE" sz="1800" dirty="0"/>
              <a:t>-Sensor BMP680</a:t>
            </a:r>
          </a:p>
          <a:p>
            <a:pPr lvl="2"/>
            <a:r>
              <a:rPr lang="de-DE" sz="1800" dirty="0" err="1"/>
              <a:t>Speziallibrary</a:t>
            </a:r>
            <a:r>
              <a:rPr lang="de-DE" sz="1800" dirty="0"/>
              <a:t> von Bosch</a:t>
            </a:r>
          </a:p>
          <a:p>
            <a:pPr lvl="1"/>
            <a:r>
              <a:rPr lang="de-DE" sz="1800" dirty="0"/>
              <a:t>SGP30 Air-Quality-Sensor </a:t>
            </a:r>
          </a:p>
          <a:p>
            <a:pPr lvl="1"/>
            <a:r>
              <a:rPr lang="de-DE" sz="1800" dirty="0"/>
              <a:t>GY-906 Infrarot-Temperatursensor</a:t>
            </a:r>
          </a:p>
          <a:p>
            <a:pPr lvl="1"/>
            <a:r>
              <a:rPr lang="de-DE" sz="1800" dirty="0"/>
              <a:t>MQ-7 Gassensor</a:t>
            </a:r>
          </a:p>
          <a:p>
            <a:pPr lvl="1"/>
            <a:r>
              <a:rPr lang="de-DE" sz="1800" dirty="0"/>
              <a:t>BME280 Temperatur/Luftfeuchte/Luftdruck</a:t>
            </a:r>
          </a:p>
          <a:p>
            <a:pPr lvl="1"/>
            <a:r>
              <a:rPr lang="de-DE" sz="1800" dirty="0"/>
              <a:t>AMG8833 IR Thermal </a:t>
            </a:r>
            <a:r>
              <a:rPr lang="de-DE" sz="1800" dirty="0" err="1"/>
              <a:t>Camera</a:t>
            </a:r>
            <a:endParaRPr lang="de-DE" sz="1800" dirty="0"/>
          </a:p>
          <a:p>
            <a:r>
              <a:rPr lang="de-DE" sz="2000" dirty="0" err="1"/>
              <a:t>NodeRed</a:t>
            </a:r>
            <a:endParaRPr lang="de-DE" sz="2000" dirty="0"/>
          </a:p>
          <a:p>
            <a:pPr lvl="1"/>
            <a:r>
              <a:rPr lang="de-DE" sz="1800" dirty="0"/>
              <a:t>Dashboard für </a:t>
            </a:r>
            <a:r>
              <a:rPr lang="de-DE" sz="1800" dirty="0" err="1"/>
              <a:t>SeminarThing</a:t>
            </a:r>
            <a:endParaRPr lang="de-DE" sz="1800" dirty="0"/>
          </a:p>
          <a:p>
            <a:r>
              <a:rPr lang="de-DE" sz="2000" dirty="0"/>
              <a:t>Eigene Ideen</a:t>
            </a: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7452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35597-7375-4F5C-8315-8FE471C7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– </a:t>
            </a:r>
            <a:r>
              <a:rPr lang="de-DE" dirty="0" err="1"/>
              <a:t>AirQuality</a:t>
            </a:r>
            <a:r>
              <a:rPr lang="de-DE" dirty="0"/>
              <a:t>-Measurement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DEC92-28CA-498A-A057-119091254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Library Sgp30</a:t>
            </a:r>
          </a:p>
          <a:p>
            <a:pPr lvl="1"/>
            <a:r>
              <a:rPr lang="de-DE" sz="2000" dirty="0"/>
              <a:t>Misst mit eigenem Task alle Sekunden co2eq und </a:t>
            </a:r>
            <a:r>
              <a:rPr lang="de-DE" sz="2000" dirty="0" err="1"/>
              <a:t>vtoc</a:t>
            </a:r>
            <a:r>
              <a:rPr lang="de-DE" sz="2000" dirty="0"/>
              <a:t> und bietet die Werte per </a:t>
            </a:r>
            <a:r>
              <a:rPr lang="de-DE" sz="2000" dirty="0" err="1"/>
              <a:t>get</a:t>
            </a:r>
            <a:r>
              <a:rPr lang="de-DE" sz="2000" dirty="0"/>
              <a:t>-Methode zur Abfrage an</a:t>
            </a:r>
          </a:p>
          <a:p>
            <a:pPr lvl="2"/>
            <a:r>
              <a:rPr lang="de-DE" sz="2000" dirty="0" err="1"/>
              <a:t>float</a:t>
            </a:r>
            <a:r>
              <a:rPr lang="de-DE" sz="2000" dirty="0"/>
              <a:t> getCo2() und </a:t>
            </a:r>
            <a:r>
              <a:rPr lang="de-DE" sz="2000" dirty="0" err="1"/>
              <a:t>float</a:t>
            </a:r>
            <a:r>
              <a:rPr lang="de-DE" sz="2000" dirty="0"/>
              <a:t> </a:t>
            </a:r>
            <a:r>
              <a:rPr lang="de-DE" sz="2000" dirty="0" err="1"/>
              <a:t>getVtoc</a:t>
            </a:r>
            <a:r>
              <a:rPr lang="de-DE" sz="2000" dirty="0"/>
              <a:t>()</a:t>
            </a:r>
          </a:p>
          <a:p>
            <a:pPr lvl="3"/>
            <a:r>
              <a:rPr lang="de-DE" sz="1800" dirty="0"/>
              <a:t>-1 im Fehlerfall</a:t>
            </a:r>
          </a:p>
          <a:p>
            <a:pPr lvl="1"/>
            <a:r>
              <a:rPr lang="de-DE" sz="2000" dirty="0"/>
              <a:t>Ermöglicht höhere Genauigkeit durch Übermittlung von Luftfeuchte und Temperatur</a:t>
            </a:r>
          </a:p>
          <a:p>
            <a:r>
              <a:rPr lang="de-DE" sz="2400" dirty="0"/>
              <a:t>Hauptprogramm gibt die gemessenen Werte im Sekundentakt auf die serielle Schnittstelle aus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32DE2C-91BC-4B97-8062-AC549F0A9A3A}"/>
              </a:ext>
            </a:extLst>
          </p:cNvPr>
          <p:cNvSpPr txBox="1"/>
          <p:nvPr/>
        </p:nvSpPr>
        <p:spPr>
          <a:xfrm rot="20109396">
            <a:off x="7608512" y="578330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72893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35597-7375-4F5C-8315-8FE471C7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– Noise-Sensor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DEC92-28CA-498A-A057-119091254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Erweitern der Library Noise</a:t>
            </a:r>
          </a:p>
          <a:p>
            <a:pPr lvl="1"/>
            <a:r>
              <a:rPr lang="de-DE" sz="2200" dirty="0"/>
              <a:t>Umwandeln des gemessenen Wertes in einen entsprechenden Pegelwert dB</a:t>
            </a:r>
          </a:p>
          <a:p>
            <a:pPr lvl="1"/>
            <a:r>
              <a:rPr lang="de-DE" sz="2200" dirty="0"/>
              <a:t>Vergleichsmessungen mit verfügbaren Apps</a:t>
            </a:r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32DE2C-91BC-4B97-8062-AC549F0A9A3A}"/>
              </a:ext>
            </a:extLst>
          </p:cNvPr>
          <p:cNvSpPr txBox="1"/>
          <p:nvPr/>
        </p:nvSpPr>
        <p:spPr>
          <a:xfrm rot="20109396">
            <a:off x="7536504" y="578330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55191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E7126-5EB0-4ADE-8D93-4E40309B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Sensoren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DA666B-4FFB-470A-A126-82F03885C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 err="1"/>
              <a:t>NeoPixel</a:t>
            </a:r>
            <a:r>
              <a:rPr lang="de-DE" sz="2000" dirty="0"/>
              <a:t>-Ring</a:t>
            </a:r>
          </a:p>
          <a:p>
            <a:pPr lvl="1"/>
            <a:r>
              <a:rPr lang="de-DE" sz="1800" dirty="0"/>
              <a:t>Actor zur Signalisierung</a:t>
            </a:r>
          </a:p>
          <a:p>
            <a:pPr lvl="1"/>
            <a:r>
              <a:rPr lang="de-DE" sz="1800" dirty="0"/>
              <a:t>Lauflicht in verschiedenen Farben</a:t>
            </a:r>
          </a:p>
          <a:p>
            <a:r>
              <a:rPr lang="de-DE" sz="2000" dirty="0" err="1"/>
              <a:t>AirQuality</a:t>
            </a:r>
            <a:r>
              <a:rPr lang="de-DE" sz="2000" dirty="0"/>
              <a:t>-Sensor BMP680</a:t>
            </a:r>
          </a:p>
          <a:p>
            <a:pPr lvl="1"/>
            <a:r>
              <a:rPr lang="de-DE" sz="2000" dirty="0"/>
              <a:t>I²C-Sensor</a:t>
            </a:r>
          </a:p>
          <a:p>
            <a:pPr lvl="1"/>
            <a:r>
              <a:rPr lang="de-DE" sz="2000" dirty="0" err="1"/>
              <a:t>Speziallibrary</a:t>
            </a:r>
            <a:r>
              <a:rPr lang="de-DE" sz="2000" dirty="0"/>
              <a:t> von Bosch</a:t>
            </a:r>
          </a:p>
          <a:p>
            <a:r>
              <a:rPr lang="de-DE" sz="2000" dirty="0"/>
              <a:t>GY-906 Infrarot-Temperatursensor</a:t>
            </a:r>
          </a:p>
          <a:p>
            <a:pPr lvl="1"/>
            <a:r>
              <a:rPr lang="de-DE" sz="1800" dirty="0"/>
              <a:t>Messung der Oberflächentemperatur</a:t>
            </a:r>
          </a:p>
          <a:p>
            <a:r>
              <a:rPr lang="de-DE" sz="2000" dirty="0"/>
              <a:t>MQ-7 Gassensor</a:t>
            </a:r>
          </a:p>
          <a:p>
            <a:r>
              <a:rPr lang="de-DE" sz="2000" dirty="0"/>
              <a:t>AMG8833 IR Thermal </a:t>
            </a:r>
            <a:r>
              <a:rPr lang="de-DE" sz="2000" dirty="0" err="1"/>
              <a:t>Camera</a:t>
            </a:r>
            <a:endParaRPr lang="de-DE" sz="2000" dirty="0"/>
          </a:p>
          <a:p>
            <a:pPr lvl="1"/>
            <a:r>
              <a:rPr lang="de-DE" sz="1800" dirty="0"/>
              <a:t>8*8 Infrarot-Temperatursensor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8AD4C8-1CDF-44B5-B978-B4FF742270AF}"/>
              </a:ext>
            </a:extLst>
          </p:cNvPr>
          <p:cNvSpPr txBox="1"/>
          <p:nvPr/>
        </p:nvSpPr>
        <p:spPr>
          <a:xfrm rot="20109396">
            <a:off x="7536504" y="578330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8559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A8A92-06E8-4FD2-8789-717C8B99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Aufgabe: Library mit kleinem Testprogramm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52C13D-A5A1-40D9-8E2C-4EB9C574C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DE" sz="2000" dirty="0" err="1"/>
              <a:t>TemplateSensor</a:t>
            </a:r>
            <a:r>
              <a:rPr lang="de-DE" sz="2000" dirty="0"/>
              <a:t> an zu erstellenden Sensorcode anpassen</a:t>
            </a:r>
          </a:p>
          <a:p>
            <a:pPr lvl="1"/>
            <a:r>
              <a:rPr lang="de-DE" sz="1800" dirty="0"/>
              <a:t>Beispiel Noise-Sensor</a:t>
            </a:r>
          </a:p>
          <a:p>
            <a:r>
              <a:rPr lang="de-DE" sz="2000" dirty="0" err="1"/>
              <a:t>ToDo</a:t>
            </a:r>
            <a:endParaRPr lang="de-DE" sz="2000" dirty="0"/>
          </a:p>
          <a:p>
            <a:pPr lvl="1"/>
            <a:r>
              <a:rPr lang="de-DE" sz="1800" dirty="0"/>
              <a:t>Schnittstelle definieren </a:t>
            </a:r>
          </a:p>
          <a:p>
            <a:pPr lvl="2"/>
            <a:r>
              <a:rPr lang="de-DE" sz="1800" dirty="0"/>
              <a:t>PIO, I²C, ADC, …</a:t>
            </a:r>
          </a:p>
          <a:p>
            <a:pPr lvl="1"/>
            <a:r>
              <a:rPr lang="de-DE" sz="1800" dirty="0"/>
              <a:t>Eigene Klasse für Sensor erstellen</a:t>
            </a:r>
          </a:p>
          <a:p>
            <a:pPr lvl="2"/>
            <a:r>
              <a:rPr lang="de-DE" sz="1800" dirty="0"/>
              <a:t>Speichert in Task zuletzt ermittelten Wert in private </a:t>
            </a:r>
            <a:r>
              <a:rPr lang="de-DE" sz="1800" dirty="0" err="1"/>
              <a:t>field</a:t>
            </a:r>
            <a:endParaRPr lang="de-DE" sz="1800" dirty="0"/>
          </a:p>
          <a:p>
            <a:pPr lvl="2"/>
            <a:r>
              <a:rPr lang="de-DE" sz="1800" dirty="0"/>
              <a:t>Konstruktor nimmt Konfiguration entgegen und speichert sie in </a:t>
            </a:r>
            <a:r>
              <a:rPr lang="de-DE" sz="1800" dirty="0" err="1"/>
              <a:t>fields</a:t>
            </a:r>
            <a:endParaRPr lang="de-DE" sz="1800" dirty="0"/>
          </a:p>
          <a:p>
            <a:pPr lvl="2"/>
            <a:r>
              <a:rPr lang="de-DE" sz="1800" dirty="0"/>
              <a:t>Startet Task, der zyklisch Messwerte ermittelt</a:t>
            </a:r>
          </a:p>
          <a:p>
            <a:pPr lvl="1"/>
            <a:r>
              <a:rPr lang="de-DE" sz="2000" dirty="0"/>
              <a:t>Liefert Sensor mehrere Messwerte gibt es für jeden Messwert eine </a:t>
            </a:r>
            <a:r>
              <a:rPr lang="de-DE" sz="2000" dirty="0" err="1"/>
              <a:t>get</a:t>
            </a:r>
            <a:r>
              <a:rPr lang="de-DE" sz="2000" dirty="0"/>
              <a:t>-Methode (Beispiel: DHT22, BMP280, …)</a:t>
            </a:r>
          </a:p>
          <a:p>
            <a:pPr lvl="2"/>
            <a:r>
              <a:rPr lang="de-DE" sz="1800" dirty="0" err="1"/>
              <a:t>getTemperature</a:t>
            </a:r>
            <a:r>
              <a:rPr lang="de-DE" sz="1800" dirty="0"/>
              <a:t>()</a:t>
            </a:r>
          </a:p>
          <a:p>
            <a:pPr lvl="2"/>
            <a:r>
              <a:rPr lang="de-DE" sz="1800" dirty="0" err="1"/>
              <a:t>getHumidity</a:t>
            </a:r>
            <a:r>
              <a:rPr lang="de-DE" sz="1800" dirty="0"/>
              <a:t>();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CB6371-541E-405C-A8D4-D7E224DF8235}"/>
              </a:ext>
            </a:extLst>
          </p:cNvPr>
          <p:cNvSpPr txBox="1"/>
          <p:nvPr/>
        </p:nvSpPr>
        <p:spPr>
          <a:xfrm rot="20109396">
            <a:off x="7608512" y="578330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8431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29635-D6AD-4B2C-87E7-8BC11C5F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Noise-Sensor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08ACC8-D4E7-40F3-8CD9-B09BC7C78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DE" dirty="0"/>
              <a:t>Verzeichnisstruktur</a:t>
            </a:r>
          </a:p>
          <a:p>
            <a:pPr lvl="1"/>
            <a:r>
              <a:rPr lang="de-DE" dirty="0"/>
              <a:t>Verzeichnis der Sensoren und Aktoren</a:t>
            </a:r>
          </a:p>
          <a:p>
            <a:pPr lvl="2"/>
            <a:r>
              <a:rPr lang="de-DE" dirty="0"/>
              <a:t>wird in platformio.ini benötigt</a:t>
            </a:r>
          </a:p>
          <a:p>
            <a:pPr lvl="1"/>
            <a:r>
              <a:rPr lang="de-DE" dirty="0"/>
              <a:t>Sensorquelltext liegt im Unterordner </a:t>
            </a:r>
            <a:r>
              <a:rPr lang="de-DE" dirty="0" err="1"/>
              <a:t>src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B52E9D-90E0-4C8C-B404-22641F52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6624736" cy="37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5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E262-DA5B-4FF7-9C07-A7E872F1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Testprogramm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099437-D96A-437C-A105-CE04A5074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Verwendet </a:t>
            </a:r>
            <a:r>
              <a:rPr lang="de-DE" sz="2000" dirty="0" err="1"/>
              <a:t>Esp-Idf</a:t>
            </a:r>
            <a:r>
              <a:rPr lang="de-DE" sz="2000" dirty="0"/>
              <a:t> und eigene Libraries</a:t>
            </a:r>
          </a:p>
          <a:p>
            <a:r>
              <a:rPr lang="de-DE" sz="2000" dirty="0"/>
              <a:t>Sehr einfach gehalten</a:t>
            </a:r>
          </a:p>
          <a:p>
            <a:r>
              <a:rPr lang="de-DE" sz="2000" dirty="0"/>
              <a:t>Anpassungen: Include, IO-Pins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49B2C6-F6CA-4F23-AD5F-A352AAE7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2276872"/>
            <a:ext cx="6626555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A5CCF-98D7-44F4-9175-7837672E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BD65BD-4FF5-46A3-B365-7FC473DD1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768CEB-18D8-4197-93DD-A99A1490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268413"/>
            <a:ext cx="8229601" cy="49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4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0A2E-A925-4EE0-9784-EF7216DE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Headerdatei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3CA1B-E461-4592-A1F5-FC4722115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4D064F-4DC1-498E-BFBA-1EFF4E71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330"/>
            <a:ext cx="9144000" cy="37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79631-E564-4334-9CC9-6B286FB2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Implementierung </a:t>
            </a:r>
            <a:r>
              <a:rPr lang="de-DE" sz="2800" dirty="0">
                <a:sym typeface="Wingdings" panose="05000000000000000000" pitchFamily="2" charset="2"/>
              </a:rPr>
              <a:t> abhängig vom Sensor</a:t>
            </a:r>
            <a:endParaRPr lang="de-DE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35C898-DE18-4F69-A8B3-E36168243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7E6D61-E39D-426A-AEBC-36AA077E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34" y="1119372"/>
            <a:ext cx="7504732" cy="49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B5AC7-4506-44FA-81F8-5E91BA3B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 der Messroutine in 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784FCC-6BE2-4E63-AB0B-A02DDBAA1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3083"/>
            <a:ext cx="8207375" cy="4608165"/>
          </a:xfrm>
        </p:spPr>
        <p:txBody>
          <a:bodyPr/>
          <a:lstStyle/>
          <a:p>
            <a:r>
              <a:rPr lang="de-DE" sz="2000" dirty="0"/>
              <a:t>Name der </a:t>
            </a:r>
            <a:r>
              <a:rPr lang="de-DE" sz="2000" dirty="0" err="1"/>
              <a:t>Function</a:t>
            </a:r>
            <a:r>
              <a:rPr lang="de-DE" sz="2000" dirty="0"/>
              <a:t> muss eindeutig sein</a:t>
            </a:r>
          </a:p>
          <a:p>
            <a:r>
              <a:rPr lang="de-DE" sz="2000" dirty="0"/>
              <a:t>Task verlangt </a:t>
            </a:r>
            <a:r>
              <a:rPr lang="de-DE" sz="2000" dirty="0" err="1"/>
              <a:t>Function</a:t>
            </a:r>
            <a:r>
              <a:rPr lang="de-DE" sz="2000" dirty="0"/>
              <a:t> und nicht Methode </a:t>
            </a:r>
            <a:r>
              <a:rPr lang="de-DE" sz="2000" dirty="0">
                <a:sym typeface="Wingdings" panose="05000000000000000000" pitchFamily="2" charset="2"/>
              </a:rPr>
              <a:t> Zugriff auf Fields nur über „unsaubere“ Umwege</a:t>
            </a:r>
          </a:p>
          <a:p>
            <a:r>
              <a:rPr lang="de-DE" sz="2000" dirty="0">
                <a:sym typeface="Wingdings" panose="05000000000000000000" pitchFamily="2" charset="2"/>
              </a:rPr>
              <a:t>Task legt aktuellen Messwert zur „Abholung“ in Field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92CF9F-D5C5-428F-A0FC-6F9F0FA7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3" y="2636912"/>
            <a:ext cx="842740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8626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595</Words>
  <Application>Microsoft Office PowerPoint</Application>
  <PresentationFormat>Bildschirmpräsentation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2_Larissa</vt:lpstr>
      <vt:lpstr>Iot-Samstag am 8.2.2020</vt:lpstr>
      <vt:lpstr>Miniprojekte</vt:lpstr>
      <vt:lpstr>Aufgabe: Library mit kleinem Testprogramm</vt:lpstr>
      <vt:lpstr>Beispiel Noise-Sensor</vt:lpstr>
      <vt:lpstr>Testprogramm</vt:lpstr>
      <vt:lpstr>Constructor, print result</vt:lpstr>
      <vt:lpstr>Headerdatei</vt:lpstr>
      <vt:lpstr>Implementierung  abhängig vom Sensor</vt:lpstr>
      <vt:lpstr>Aufruf der Messroutine in Task</vt:lpstr>
      <vt:lpstr>Constructor</vt:lpstr>
      <vt:lpstr>Mainloop „holt“ sich bei Bedarf Messwert</vt:lpstr>
      <vt:lpstr>Konkretes Beispiel Air-Quality-Sensor SGP30</vt:lpstr>
      <vt:lpstr>TVOC - total volatile organic compounds</vt:lpstr>
      <vt:lpstr>Anschluss  SGP30</vt:lpstr>
      <vt:lpstr>Internetrecherche</vt:lpstr>
      <vt:lpstr>I2C-Demo von Espressif</vt:lpstr>
      <vt:lpstr>I²C-Grundlagen</vt:lpstr>
      <vt:lpstr>Local Loop zum Testen</vt:lpstr>
      <vt:lpstr>I²C-Hinweise</vt:lpstr>
      <vt:lpstr>Ziel – AirQuality-Measurement</vt:lpstr>
      <vt:lpstr>Ziel – Noise-Sensor</vt:lpstr>
      <vt:lpstr>Weitere Sensoren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639</cp:revision>
  <dcterms:created xsi:type="dcterms:W3CDTF">2011-08-18T07:37:01Z</dcterms:created>
  <dcterms:modified xsi:type="dcterms:W3CDTF">2020-02-07T07:53:44Z</dcterms:modified>
</cp:coreProperties>
</file>