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  <p:sldMasterId id="2147483686" r:id="rId2"/>
    <p:sldMasterId id="2147483693" r:id="rId3"/>
    <p:sldMasterId id="2147483698" r:id="rId4"/>
    <p:sldMasterId id="2147483675" r:id="rId5"/>
  </p:sldMasterIdLst>
  <p:notesMasterIdLst>
    <p:notesMasterId r:id="rId27"/>
  </p:notesMasterIdLst>
  <p:handoutMasterIdLst>
    <p:handoutMasterId r:id="rId28"/>
  </p:handoutMasterIdLst>
  <p:sldIdLst>
    <p:sldId id="796" r:id="rId6"/>
    <p:sldId id="781" r:id="rId7"/>
    <p:sldId id="745" r:id="rId8"/>
    <p:sldId id="799" r:id="rId9"/>
    <p:sldId id="787" r:id="rId10"/>
    <p:sldId id="746" r:id="rId11"/>
    <p:sldId id="754" r:id="rId12"/>
    <p:sldId id="755" r:id="rId13"/>
    <p:sldId id="756" r:id="rId14"/>
    <p:sldId id="800" r:id="rId15"/>
    <p:sldId id="798" r:id="rId16"/>
    <p:sldId id="758" r:id="rId17"/>
    <p:sldId id="759" r:id="rId18"/>
    <p:sldId id="760" r:id="rId19"/>
    <p:sldId id="761" r:id="rId20"/>
    <p:sldId id="763" r:id="rId21"/>
    <p:sldId id="783" r:id="rId22"/>
    <p:sldId id="784" r:id="rId23"/>
    <p:sldId id="785" r:id="rId24"/>
    <p:sldId id="786" r:id="rId25"/>
    <p:sldId id="788" r:id="rId26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66"/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4" autoAdjust="0"/>
    <p:restoredTop sz="94780" autoAdjust="0"/>
  </p:normalViewPr>
  <p:slideViewPr>
    <p:cSldViewPr>
      <p:cViewPr varScale="1">
        <p:scale>
          <a:sx n="108" d="100"/>
          <a:sy n="108" d="100"/>
        </p:scale>
        <p:origin x="175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08.02.2019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4202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08.02.2019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49610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975" y="-674688"/>
            <a:ext cx="9421813" cy="706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 userDrawn="1"/>
        </p:nvSpPr>
        <p:spPr>
          <a:xfrm>
            <a:off x="-180975" y="4437063"/>
            <a:ext cx="9648825" cy="2520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4" name="Rechteck 3"/>
          <p:cNvSpPr/>
          <p:nvPr userDrawn="1"/>
        </p:nvSpPr>
        <p:spPr>
          <a:xfrm>
            <a:off x="4859338" y="0"/>
            <a:ext cx="3816350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9363" y="260350"/>
            <a:ext cx="34004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7"/>
          <p:cNvSpPr txBox="1">
            <a:spLocks noChangeArrowheads="1"/>
          </p:cNvSpPr>
          <p:nvPr userDrawn="1"/>
        </p:nvSpPr>
        <p:spPr>
          <a:xfrm>
            <a:off x="469900" y="1700213"/>
            <a:ext cx="7485063" cy="1081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Hier fügen Sie den </a:t>
            </a:r>
            <a:b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Titel der Präsentation ein.</a:t>
            </a:r>
            <a:endParaRPr lang="de-DE" sz="3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7" name="Rectangle 28"/>
          <p:cNvSpPr txBox="1">
            <a:spLocks noChangeArrowheads="1"/>
          </p:cNvSpPr>
          <p:nvPr userDrawn="1"/>
        </p:nvSpPr>
        <p:spPr>
          <a:xfrm>
            <a:off x="469900" y="3062288"/>
            <a:ext cx="7510463" cy="584200"/>
          </a:xfrm>
          <a:prstGeom prst="rect">
            <a:avLst/>
          </a:prstGeom>
        </p:spPr>
        <p:txBody>
          <a:bodyPr/>
          <a:lstStyle>
            <a:lvl1pPr marL="269875" indent="-269875" algn="l" defTabSz="914400" rtl="0" eaLnBrk="1" latinLnBrk="0" hangingPunct="1">
              <a:spcBef>
                <a:spcPct val="20000"/>
              </a:spcBef>
              <a:buSzPct val="65000"/>
              <a:buFont typeface="Wingdings" pitchFamily="2" charset="2"/>
              <a:buChar char="§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895350" indent="-354013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343025" indent="-269875" algn="l" defTabSz="914400" rtl="0" eaLnBrk="1" latinLnBrk="0" hangingPunct="1">
              <a:spcBef>
                <a:spcPct val="20000"/>
              </a:spcBef>
              <a:buSzPct val="65000"/>
              <a:buFont typeface="Wingdings" pitchFamily="2" charset="2"/>
              <a:buChar char="§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90700" indent="-3540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de-DE" sz="2400" noProof="1"/>
              <a:t>Fügen Sie hier den Untertitel ein.</a:t>
            </a:r>
            <a:endParaRPr lang="de-DE" sz="240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4837113"/>
            <a:ext cx="6553200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680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680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0000">
                <a:schemeClr val="bg1">
                  <a:lumMod val="65000"/>
                </a:schemeClr>
              </a:gs>
              <a:gs pos="0">
                <a:schemeClr val="tx1">
                  <a:lumMod val="61000"/>
                  <a:lumOff val="39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0117" name="Grafik 6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D1B3A30B-827A-41C3-9327-D27E88FC99E1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10246" name="Grafik 6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C00000"/>
              </a:gs>
              <a:gs pos="0">
                <a:srgbClr val="A40000">
                  <a:lumMod val="100000"/>
                </a:srgbClr>
              </a:gs>
              <a:gs pos="50000">
                <a:srgbClr val="D60000"/>
              </a:gs>
              <a:gs pos="100000">
                <a:srgbClr val="A80000">
                  <a:lumMod val="98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17414" name="Grafik 6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96DD54E4-5D87-4DDA-86A7-5D3265BB197B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FFAA01"/>
              </a:gs>
              <a:gs pos="0">
                <a:srgbClr val="F99707"/>
              </a:gs>
              <a:gs pos="50000">
                <a:srgbClr val="FFC000"/>
              </a:gs>
              <a:gs pos="100000">
                <a:srgbClr val="F9970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F99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24582" name="Grafik 6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9E0A7362-2F94-4D89-A5F0-263D764F0B24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FFAA01"/>
              </a:gs>
              <a:gs pos="0">
                <a:srgbClr val="F99707"/>
              </a:gs>
              <a:gs pos="50000">
                <a:srgbClr val="FFC000"/>
              </a:gs>
              <a:gs pos="100000">
                <a:srgbClr val="F9970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F99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30726" name="Grafik 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268413"/>
            <a:ext cx="8229600" cy="47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046146C9-533C-4473-A975-7739642B77BB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nolleary/pubsubclient/releases/tag/v2.6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ubclient.knolleary.net/api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ormatik-aktuell.de/betrieb/netzwerke/mqtt-leitfaden-zum-protokoll-fuer-das-internet-der-dinge.html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heise.de/developer/artikel/Kommunikation-ueber-MQTT-3238975.html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NYG4-xsa9c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9672A0-5EAD-0C47-8867-8D9C509E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10952-3D16-9748-9621-5DB2CE8002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124744"/>
            <a:ext cx="8207375" cy="2160240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b="1" dirty="0"/>
              <a:t>MQTT</a:t>
            </a:r>
          </a:p>
          <a:p>
            <a:pPr marL="0" indent="0" algn="ctr">
              <a:buNone/>
            </a:pPr>
            <a:r>
              <a:rPr lang="en-US" sz="2400" b="1" dirty="0"/>
              <a:t>Message Queuing Telemetry Transport</a:t>
            </a:r>
          </a:p>
        </p:txBody>
      </p:sp>
      <p:pic>
        <p:nvPicPr>
          <p:cNvPr id="1026" name="Picture 2" descr="Bildergebnis für mqtt">
            <a:extLst>
              <a:ext uri="{FF2B5EF4-FFF2-40B4-BE49-F238E27FC236}">
                <a16:creationId xmlns:a16="http://schemas.microsoft.com/office/drawing/2014/main" id="{898BD43B-3731-B040-83A0-3A7C0777D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36912"/>
            <a:ext cx="6480720" cy="350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796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03981-CECE-453C-B8FF-BEA89E15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AndroidClient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0A478C-CF97-4488-B5F5-C8A510F2F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ADF58C4-A530-47E3-AD93-DA2E8693E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1179"/>
            <a:ext cx="9144000" cy="519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27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F91BE9-EE17-439E-AE5E-943B1836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err="1"/>
              <a:t>MqttClient</a:t>
            </a:r>
            <a:r>
              <a:rPr lang="de-DE" sz="2800" dirty="0"/>
              <a:t> – Teil 1 (Publisher)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4D6A7E-98EC-4BF1-89E3-9D8F7344D2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980728"/>
            <a:ext cx="8370623" cy="4631777"/>
          </a:xfrm>
        </p:spPr>
        <p:txBody>
          <a:bodyPr/>
          <a:lstStyle/>
          <a:p>
            <a:r>
              <a:rPr lang="de-DE" sz="2400" dirty="0"/>
              <a:t>Kapselt Zugriff auf </a:t>
            </a:r>
            <a:r>
              <a:rPr lang="de-DE" sz="2400" dirty="0" err="1"/>
              <a:t>Mqtt</a:t>
            </a:r>
            <a:r>
              <a:rPr lang="de-DE" sz="2400" dirty="0"/>
              <a:t>-Broker</a:t>
            </a:r>
          </a:p>
          <a:p>
            <a:r>
              <a:rPr lang="de-DE" sz="2400" dirty="0"/>
              <a:t>Publisher</a:t>
            </a:r>
          </a:p>
          <a:p>
            <a:pPr lvl="1"/>
            <a:r>
              <a:rPr lang="de-DE" sz="2200" dirty="0"/>
              <a:t>Sensorwerte bei relevanter Änderung</a:t>
            </a:r>
          </a:p>
          <a:p>
            <a:pPr lvl="1"/>
            <a:r>
              <a:rPr lang="de-DE" sz="2200" dirty="0"/>
              <a:t>Änderung von </a:t>
            </a:r>
            <a:r>
              <a:rPr lang="de-DE" sz="2200" dirty="0" err="1"/>
              <a:t>Aktorwerten</a:t>
            </a:r>
            <a:endParaRPr lang="de-DE" sz="2200" dirty="0"/>
          </a:p>
          <a:p>
            <a:r>
              <a:rPr lang="de-DE" sz="2400" dirty="0"/>
              <a:t>Subscriber</a:t>
            </a:r>
          </a:p>
          <a:p>
            <a:pPr lvl="1"/>
            <a:r>
              <a:rPr lang="de-DE" sz="2200" dirty="0"/>
              <a:t>Setzen von </a:t>
            </a:r>
            <a:r>
              <a:rPr lang="de-DE" sz="2200" dirty="0" err="1"/>
              <a:t>Aktorwerten</a:t>
            </a:r>
            <a:endParaRPr lang="de-DE" sz="2200" dirty="0"/>
          </a:p>
          <a:p>
            <a:pPr lvl="1"/>
            <a:r>
              <a:rPr lang="de-DE" sz="2200" dirty="0"/>
              <a:t>Commands</a:t>
            </a:r>
          </a:p>
          <a:p>
            <a:endParaRPr lang="de-DE" dirty="0"/>
          </a:p>
        </p:txBody>
      </p:sp>
      <p:pic>
        <p:nvPicPr>
          <p:cNvPr id="2050" name="Picture 2" descr="Bildergebnis für mqtt">
            <a:extLst>
              <a:ext uri="{FF2B5EF4-FFF2-40B4-BE49-F238E27FC236}">
                <a16:creationId xmlns:a16="http://schemas.microsoft.com/office/drawing/2014/main" id="{6A4345AE-59EA-7446-9A83-983547DA3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741228"/>
            <a:ext cx="5580112" cy="313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117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6119C5-FD8C-447E-92C5-C970F766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kommuniziert mit MQTT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A8273A-297D-4190-8C06-0EEC02710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4525963"/>
          </a:xfrm>
        </p:spPr>
        <p:txBody>
          <a:bodyPr/>
          <a:lstStyle/>
          <a:p>
            <a:r>
              <a:rPr lang="de-DE" dirty="0"/>
              <a:t>Arduino Library </a:t>
            </a:r>
            <a:r>
              <a:rPr lang="de-DE" dirty="0" err="1"/>
              <a:t>PubSubClient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3DBF866-89E2-4F1B-A70F-53404FDF5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06294"/>
            <a:ext cx="5616624" cy="32735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C2FD15-13EC-CD4A-B81F-9D66C9336D0A}"/>
              </a:ext>
            </a:extLst>
          </p:cNvPr>
          <p:cNvSpPr/>
          <p:nvPr/>
        </p:nvSpPr>
        <p:spPr>
          <a:xfrm>
            <a:off x="1266378" y="5635712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https://github.com/knolleary/pubsubclient/releases/tag/v2.6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29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154664-99F6-4CFA-8F36-1113AF45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 Libraries installieren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2BA925-A003-4A6D-92A6-2142E43BF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40768"/>
            <a:ext cx="8229600" cy="4525963"/>
          </a:xfrm>
        </p:spPr>
        <p:txBody>
          <a:bodyPr/>
          <a:lstStyle/>
          <a:p>
            <a:r>
              <a:rPr lang="de-DE" dirty="0"/>
              <a:t>Für Arduino im Dokumentenverzeichnis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Für unser Projekt in den </a:t>
            </a:r>
            <a:br>
              <a:rPr lang="de-DE" dirty="0"/>
            </a:br>
            <a:r>
              <a:rPr lang="de-DE" dirty="0" err="1"/>
              <a:t>Projektlibraries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C8B6D9E-C1CB-401B-A273-5713548A2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11" y="2168905"/>
            <a:ext cx="6182662" cy="101334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84F3F25-A4B2-442C-BCCE-A96A66963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935" y="3284984"/>
            <a:ext cx="1846338" cy="285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58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CD191-3D3B-4164-8EEB-8D16C8E5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Gut dokumentiert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5243FB8-4E2A-4C2E-A2DA-6835CBBA7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1" y="851990"/>
            <a:ext cx="6624738" cy="51540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3F5392-D073-7B44-BD6A-45AC6982B85F}"/>
              </a:ext>
            </a:extLst>
          </p:cNvPr>
          <p:cNvSpPr/>
          <p:nvPr/>
        </p:nvSpPr>
        <p:spPr>
          <a:xfrm>
            <a:off x="1619672" y="6273284"/>
            <a:ext cx="446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https://pubsubclient.knolleary.net/api.html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040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599029-35D6-4DFF-9FEA-570C152F1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für ESP verfügbar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DF7BAA-E5D4-4E60-B620-F77487114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sd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B459087-6702-477B-A284-7BF365E75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8136"/>
            <a:ext cx="9144000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85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9CDB9-E266-4E74-9194-3A1DDCD5A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Erstes Demoprogramm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4380EC-AC6F-4957-8262-ECC712D5A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42CE804-369E-4164-919C-77F5D31AB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052736"/>
            <a:ext cx="9144000" cy="48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33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D06037-4626-48BD-8C49-3D4B56786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MQTT – Wildcard-</a:t>
            </a:r>
            <a:r>
              <a:rPr lang="de-DE" dirty="0" err="1"/>
              <a:t>Subscriptions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A0B3B8-92DD-40C8-8E11-B93B40937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207293"/>
            <a:ext cx="8229600" cy="4525963"/>
          </a:xfrm>
        </p:spPr>
        <p:txBody>
          <a:bodyPr/>
          <a:lstStyle/>
          <a:p>
            <a:r>
              <a:rPr lang="de-DE" sz="2400" dirty="0"/>
              <a:t>Beispiel </a:t>
            </a:r>
            <a:r>
              <a:rPr lang="de-DE" sz="2400" dirty="0" err="1"/>
              <a:t>Topicstruktur</a:t>
            </a:r>
            <a:endParaRPr lang="de-DE" sz="2400" dirty="0"/>
          </a:p>
          <a:p>
            <a:pPr lvl="1"/>
            <a:r>
              <a:rPr lang="de-DE" sz="2400" dirty="0"/>
              <a:t>schule/</a:t>
            </a:r>
            <a:r>
              <a:rPr lang="de-DE" sz="2400" dirty="0" err="1"/>
              <a:t>teilnehmer</a:t>
            </a:r>
            <a:r>
              <a:rPr lang="de-DE" sz="2400" dirty="0"/>
              <a:t>/</a:t>
            </a:r>
            <a:r>
              <a:rPr lang="de-DE" sz="2400" dirty="0" err="1"/>
              <a:t>sensor</a:t>
            </a:r>
            <a:endParaRPr lang="de-DE" sz="2400" dirty="0"/>
          </a:p>
          <a:p>
            <a:pPr lvl="2"/>
            <a:r>
              <a:rPr lang="de-DE" sz="2100" dirty="0"/>
              <a:t>Beispiel: </a:t>
            </a:r>
            <a:r>
              <a:rPr lang="de-DE" sz="2100" dirty="0" err="1"/>
              <a:t>neufelden</a:t>
            </a:r>
            <a:r>
              <a:rPr lang="de-DE" sz="2100" dirty="0"/>
              <a:t>/</a:t>
            </a:r>
            <a:r>
              <a:rPr lang="de-DE" sz="2100" dirty="0" err="1"/>
              <a:t>oberaigner</a:t>
            </a:r>
            <a:r>
              <a:rPr lang="de-DE" sz="2100" dirty="0"/>
              <a:t>/</a:t>
            </a:r>
            <a:r>
              <a:rPr lang="de-DE" sz="2100" dirty="0" err="1"/>
              <a:t>temperature</a:t>
            </a:r>
            <a:endParaRPr lang="de-DE" sz="2100" dirty="0"/>
          </a:p>
          <a:p>
            <a:pPr lvl="2"/>
            <a:endParaRPr lang="de-DE" sz="2100" dirty="0"/>
          </a:p>
          <a:p>
            <a:r>
              <a:rPr lang="de-DE" sz="2400" dirty="0"/>
              <a:t>#-Wildcard abonniert alle Topics ab der Ebene</a:t>
            </a:r>
          </a:p>
          <a:p>
            <a:pPr lvl="1"/>
            <a:r>
              <a:rPr lang="de-DE" sz="2400" dirty="0" err="1"/>
              <a:t>braunau</a:t>
            </a:r>
            <a:r>
              <a:rPr lang="de-DE" sz="2400" dirty="0"/>
              <a:t>/# abonniert alle Lehrer und Sensoren aus Braunau</a:t>
            </a:r>
          </a:p>
          <a:p>
            <a:pPr lvl="1"/>
            <a:r>
              <a:rPr lang="de-DE" sz="2400" dirty="0" err="1"/>
              <a:t>braunau</a:t>
            </a:r>
            <a:r>
              <a:rPr lang="de-DE" sz="2400" dirty="0"/>
              <a:t>/#/</a:t>
            </a:r>
            <a:r>
              <a:rPr lang="de-DE" sz="2400" dirty="0" err="1"/>
              <a:t>muster</a:t>
            </a:r>
            <a:r>
              <a:rPr lang="de-DE" sz="2400" dirty="0"/>
              <a:t> ist nicht erlaubt</a:t>
            </a:r>
          </a:p>
          <a:p>
            <a:pPr lvl="1"/>
            <a:endParaRPr lang="de-DE" sz="2400" dirty="0"/>
          </a:p>
          <a:p>
            <a:r>
              <a:rPr lang="de-DE" sz="2400" dirty="0"/>
              <a:t>+-Wildcard ersetzt eine Ebene</a:t>
            </a:r>
          </a:p>
          <a:p>
            <a:pPr lvl="1"/>
            <a:r>
              <a:rPr lang="de-DE" sz="2400" dirty="0"/>
              <a:t>+/+/</a:t>
            </a:r>
            <a:r>
              <a:rPr lang="de-DE" sz="2400" dirty="0" err="1"/>
              <a:t>temperature</a:t>
            </a:r>
            <a:r>
              <a:rPr lang="de-DE" sz="2400" dirty="0"/>
              <a:t> liefert alle Temperatursensoren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741509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9623C1-0532-4A1E-8AFF-99282CB4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MQTT – Quality </a:t>
            </a:r>
            <a:r>
              <a:rPr lang="de-DE" dirty="0" err="1"/>
              <a:t>of</a:t>
            </a:r>
            <a:r>
              <a:rPr lang="de-DE" dirty="0"/>
              <a:t> Service (QoS)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C00125-081B-4752-BD49-A0C882332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4525963"/>
          </a:xfrm>
        </p:spPr>
        <p:txBody>
          <a:bodyPr/>
          <a:lstStyle/>
          <a:p>
            <a:r>
              <a:rPr lang="de-DE" sz="2000" dirty="0"/>
              <a:t>Unstabile Verbindungen </a:t>
            </a:r>
            <a:r>
              <a:rPr lang="de-DE" sz="2000" dirty="0">
                <a:sym typeface="Wingdings" panose="05000000000000000000" pitchFamily="2" charset="2"/>
              </a:rPr>
              <a:t> Definition der Anforderung an die Übermittlung der Daten</a:t>
            </a:r>
          </a:p>
          <a:p>
            <a:r>
              <a:rPr lang="de-DE" sz="2000" dirty="0">
                <a:sym typeface="Wingdings" panose="05000000000000000000" pitchFamily="2" charset="2"/>
              </a:rPr>
              <a:t>QoS 0: Nachricht wird nur einmal verschickt</a:t>
            </a:r>
          </a:p>
          <a:p>
            <a:pPr lvl="1"/>
            <a:r>
              <a:rPr lang="de-DE" sz="2000" dirty="0">
                <a:sym typeface="Wingdings" panose="05000000000000000000" pitchFamily="2" charset="2"/>
              </a:rPr>
              <a:t>Es kann vorkommen, dass der Empfänger sie nicht erhält</a:t>
            </a:r>
          </a:p>
          <a:p>
            <a:r>
              <a:rPr lang="de-DE" sz="2000" dirty="0">
                <a:sym typeface="Wingdings" panose="05000000000000000000" pitchFamily="2" charset="2"/>
              </a:rPr>
              <a:t>QoS 1: Sender wartet, bis Empfänger Erhalt bestätigt hat</a:t>
            </a:r>
          </a:p>
          <a:p>
            <a:pPr lvl="1"/>
            <a:r>
              <a:rPr lang="de-DE" sz="2000" dirty="0">
                <a:sym typeface="Wingdings" panose="05000000000000000000" pitchFamily="2" charset="2"/>
              </a:rPr>
              <a:t>Es kann vorkommen, dass der Empfänger Nachricht mehrfach erhält</a:t>
            </a:r>
          </a:p>
          <a:p>
            <a:r>
              <a:rPr lang="de-DE" sz="2000" dirty="0">
                <a:sym typeface="Wingdings" panose="05000000000000000000" pitchFamily="2" charset="2"/>
              </a:rPr>
              <a:t>QoS 2: Empfänger erhält Nachricht exakt ein mal</a:t>
            </a:r>
          </a:p>
          <a:p>
            <a:pPr lvl="1"/>
            <a:r>
              <a:rPr lang="de-DE" sz="2000" dirty="0">
                <a:sym typeface="Wingdings" panose="05000000000000000000" pitchFamily="2" charset="2"/>
              </a:rPr>
              <a:t>Höherer Kommunikationsaufwand</a:t>
            </a:r>
          </a:p>
          <a:p>
            <a:pPr lvl="1"/>
            <a:endParaRPr lang="de-DE" sz="2000" dirty="0">
              <a:sym typeface="Wingdings" panose="05000000000000000000" pitchFamily="2" charset="2"/>
            </a:endParaRPr>
          </a:p>
          <a:p>
            <a:r>
              <a:rPr lang="de-DE" sz="1800" dirty="0">
                <a:sym typeface="Wingdings" panose="05000000000000000000" pitchFamily="2" charset="2"/>
                <a:hlinkClick r:id="rId2"/>
              </a:rPr>
              <a:t>https://www.informatik-aktuell.de/betrieb/netzwerke/mqtt-leitfaden-zum-protokoll-fuer-das-internet-der-dinge.html</a:t>
            </a:r>
            <a:endParaRPr lang="de-DE" sz="1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2339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6038D2-E63A-4E43-A02F-513EDC1D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MQTT – Last Will und </a:t>
            </a:r>
            <a:r>
              <a:rPr lang="de-DE" dirty="0" err="1"/>
              <a:t>Retained</a:t>
            </a:r>
            <a:r>
              <a:rPr lang="de-DE" dirty="0"/>
              <a:t> Messages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22D6EE-71E8-432C-A696-24D79EDD6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r>
              <a:rPr lang="de-DE" sz="2400" dirty="0"/>
              <a:t>Last Will</a:t>
            </a:r>
          </a:p>
          <a:p>
            <a:pPr lvl="1"/>
            <a:r>
              <a:rPr lang="de-DE" sz="2100" dirty="0"/>
              <a:t>Client definiert, welche Nachricht gesendet wird, wenn er nicht verbunden ist</a:t>
            </a:r>
          </a:p>
          <a:p>
            <a:pPr lvl="2"/>
            <a:r>
              <a:rPr lang="de-DE" sz="1800" dirty="0"/>
              <a:t>Beispiel: „OFFLINE“</a:t>
            </a:r>
          </a:p>
          <a:p>
            <a:pPr lvl="2"/>
            <a:endParaRPr lang="de-DE" sz="1800" dirty="0"/>
          </a:p>
          <a:p>
            <a:r>
              <a:rPr lang="de-DE" sz="2400" dirty="0" err="1"/>
              <a:t>Retained</a:t>
            </a:r>
            <a:r>
              <a:rPr lang="de-DE" sz="2400" dirty="0"/>
              <a:t> Messages</a:t>
            </a:r>
          </a:p>
          <a:p>
            <a:pPr lvl="1"/>
            <a:r>
              <a:rPr lang="de-DE" sz="2100" dirty="0"/>
              <a:t>Nachricht des Publishers wird gespeichert und neuen </a:t>
            </a:r>
            <a:r>
              <a:rPr lang="de-DE" sz="2100" dirty="0" err="1"/>
              <a:t>Subscribern</a:t>
            </a:r>
            <a:r>
              <a:rPr lang="de-DE" sz="2100" dirty="0"/>
              <a:t> als Nachricht bei Anmeldung zugestellt</a:t>
            </a:r>
          </a:p>
          <a:p>
            <a:pPr lvl="2"/>
            <a:r>
              <a:rPr lang="de-DE" sz="1800" dirty="0"/>
              <a:t>Z.B. Subscriber erhält letzten Sensorwert und muss nicht warten, bis Publisher neuen Wert meldet</a:t>
            </a:r>
          </a:p>
          <a:p>
            <a:pPr lvl="2"/>
            <a:r>
              <a:rPr lang="de-DE" sz="1800" dirty="0"/>
              <a:t>Zeit ist Teil der Nachricht </a:t>
            </a:r>
            <a:r>
              <a:rPr lang="de-DE" sz="1800" dirty="0">
                <a:sym typeface="Wingdings" panose="05000000000000000000" pitchFamily="2" charset="2"/>
              </a:rPr>
              <a:t> veraltete Messwerte sind erkennbar</a:t>
            </a:r>
            <a:endParaRPr lang="de-DE" sz="1800" dirty="0"/>
          </a:p>
          <a:p>
            <a:pPr lvl="1"/>
            <a:endParaRPr lang="de-DE" sz="2100" dirty="0"/>
          </a:p>
        </p:txBody>
      </p:sp>
    </p:spTree>
    <p:extLst>
      <p:ext uri="{BB962C8B-B14F-4D97-AF65-F5344CB8AC3E}">
        <p14:creationId xmlns:p14="http://schemas.microsoft.com/office/powerpoint/2010/main" val="2233248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55228-5160-414D-9629-87695918E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MQTT Eigenschaften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3030BD-0979-4102-99D8-5EBD4EA54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35285"/>
            <a:ext cx="8229600" cy="4525963"/>
          </a:xfrm>
        </p:spPr>
        <p:txBody>
          <a:bodyPr/>
          <a:lstStyle/>
          <a:p>
            <a:r>
              <a:rPr lang="de-DE" sz="2000" dirty="0"/>
              <a:t>M2M-Protokoll</a:t>
            </a:r>
          </a:p>
          <a:p>
            <a:pPr lvl="1"/>
            <a:r>
              <a:rPr lang="de-DE" sz="2000" dirty="0"/>
              <a:t>Message Queuing </a:t>
            </a:r>
            <a:r>
              <a:rPr lang="de-DE" sz="2000" dirty="0" err="1"/>
              <a:t>Telemetry</a:t>
            </a:r>
            <a:r>
              <a:rPr lang="de-DE" sz="2000" dirty="0"/>
              <a:t> Transport</a:t>
            </a:r>
          </a:p>
          <a:p>
            <a:r>
              <a:rPr lang="de-DE" sz="2000" dirty="0"/>
              <a:t>Geringer Bandbreitenbedarf</a:t>
            </a:r>
          </a:p>
          <a:p>
            <a:pPr lvl="1"/>
            <a:r>
              <a:rPr lang="de-DE" sz="2000" dirty="0"/>
              <a:t>Verwendet üblicherweise TCP</a:t>
            </a:r>
          </a:p>
          <a:p>
            <a:pPr lvl="1"/>
            <a:r>
              <a:rPr lang="de-DE" sz="2000" dirty="0"/>
              <a:t>Hält Verbindung offen</a:t>
            </a:r>
          </a:p>
          <a:p>
            <a:r>
              <a:rPr lang="de-DE" sz="2000" dirty="0"/>
              <a:t>Nutzbar auf „schlechten“ Verbindungen</a:t>
            </a:r>
          </a:p>
          <a:p>
            <a:pPr lvl="1"/>
            <a:r>
              <a:rPr lang="de-DE" sz="2000" dirty="0"/>
              <a:t>Z.B. Mobilfunknetze</a:t>
            </a:r>
          </a:p>
          <a:p>
            <a:r>
              <a:rPr lang="de-DE" sz="2000" dirty="0"/>
              <a:t>Leichtgewichtig </a:t>
            </a:r>
            <a:r>
              <a:rPr lang="de-DE" sz="2000" dirty="0">
                <a:sym typeface="Wingdings" panose="05000000000000000000" pitchFamily="2" charset="2"/>
              </a:rPr>
              <a:t> ideal für </a:t>
            </a:r>
            <a:r>
              <a:rPr lang="de-DE" sz="2000" dirty="0" err="1">
                <a:sym typeface="Wingdings" panose="05000000000000000000" pitchFamily="2" charset="2"/>
              </a:rPr>
              <a:t>EmbeddedDevices</a:t>
            </a:r>
            <a:endParaRPr lang="de-DE" sz="2000" dirty="0">
              <a:sym typeface="Wingdings" panose="05000000000000000000" pitchFamily="2" charset="2"/>
            </a:endParaRPr>
          </a:p>
          <a:p>
            <a:r>
              <a:rPr lang="de-DE" sz="2000" dirty="0">
                <a:sym typeface="Wingdings" panose="05000000000000000000" pitchFamily="2" charset="2"/>
              </a:rPr>
              <a:t>Arbeitet nach dem Publish/</a:t>
            </a:r>
            <a:r>
              <a:rPr lang="de-DE" sz="2000" dirty="0" err="1">
                <a:sym typeface="Wingdings" panose="05000000000000000000" pitchFamily="2" charset="2"/>
              </a:rPr>
              <a:t>Subscribe</a:t>
            </a:r>
            <a:r>
              <a:rPr lang="de-DE" sz="2000" dirty="0">
                <a:sym typeface="Wingdings" panose="05000000000000000000" pitchFamily="2" charset="2"/>
              </a:rPr>
              <a:t>-Pattern</a:t>
            </a:r>
          </a:p>
          <a:p>
            <a:pPr lvl="1"/>
            <a:r>
              <a:rPr lang="de-DE" sz="2000" dirty="0">
                <a:sym typeface="Wingdings" panose="05000000000000000000" pitchFamily="2" charset="2"/>
              </a:rPr>
              <a:t>Zur Adressierung werden Topics verwendet</a:t>
            </a:r>
          </a:p>
          <a:p>
            <a:pPr lvl="2"/>
            <a:r>
              <a:rPr lang="de-DE" sz="1600" dirty="0">
                <a:sym typeface="Wingdings" panose="05000000000000000000" pitchFamily="2" charset="2"/>
              </a:rPr>
              <a:t>Meist hierarchische Strukturen</a:t>
            </a:r>
          </a:p>
          <a:p>
            <a:pPr lvl="1"/>
            <a:r>
              <a:rPr lang="de-DE" sz="2000" dirty="0">
                <a:sym typeface="Wingdings" panose="05000000000000000000" pitchFamily="2" charset="2"/>
              </a:rPr>
              <a:t>Daten (Payload) können beliebig strukturiert werden</a:t>
            </a:r>
          </a:p>
          <a:p>
            <a:pPr lvl="2"/>
            <a:r>
              <a:rPr lang="de-DE" sz="1600" dirty="0">
                <a:sym typeface="Wingdings" panose="05000000000000000000" pitchFamily="2" charset="2"/>
              </a:rPr>
              <a:t>Text, JSON, …</a:t>
            </a:r>
            <a:endParaRPr lang="de-DE" sz="1600" dirty="0"/>
          </a:p>
          <a:p>
            <a:pPr lvl="1"/>
            <a:endParaRPr lang="de-DE" sz="2000" dirty="0"/>
          </a:p>
          <a:p>
            <a:endParaRPr lang="de-DE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31137EB-EE10-421F-8959-72621E8BF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248" y="1192390"/>
            <a:ext cx="2088232" cy="50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74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1114B-79D1-45B9-B3A4-0E087ADDF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</a:t>
            </a:r>
            <a:r>
              <a:rPr lang="de-DE" dirty="0" err="1"/>
              <a:t>Retained-Flag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F7D482-EDB4-465E-8D10-0F4285172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r>
              <a:rPr lang="de-DE" sz="2000" dirty="0"/>
              <a:t>Subscriber bekommt mit Anmeldung letzten Wert zugestellt</a:t>
            </a:r>
          </a:p>
          <a:p>
            <a:pPr lvl="1"/>
            <a:r>
              <a:rPr lang="de-DE" sz="2000" dirty="0"/>
              <a:t>Bei Uhrzeit nicht ideal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0A9F237-7F37-4487-BD5F-2FE86CDFC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173684"/>
            <a:ext cx="7560840" cy="391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61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7CADAD-DEEB-468D-BAC6-5B534096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Mqtt</a:t>
            </a:r>
            <a:r>
              <a:rPr lang="de-DE" dirty="0"/>
              <a:t>-Subscriber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01C154-2F9F-4ACE-B003-4D5325F7B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r>
              <a:rPr lang="de-DE" sz="2000" dirty="0" err="1"/>
              <a:t>Mqtt</a:t>
            </a:r>
            <a:r>
              <a:rPr lang="de-DE" sz="2000" dirty="0"/>
              <a:t>-Client bietet anderen Komponenten die Möglichkeit, </a:t>
            </a:r>
            <a:r>
              <a:rPr lang="de-DE" sz="2000" dirty="0" err="1"/>
              <a:t>Subscriptions</a:t>
            </a:r>
            <a:r>
              <a:rPr lang="de-DE" sz="2000" dirty="0"/>
              <a:t> zu registrieren</a:t>
            </a:r>
          </a:p>
          <a:p>
            <a:pPr lvl="1"/>
            <a:r>
              <a:rPr lang="de-DE" sz="2000" dirty="0" err="1"/>
              <a:t>MqttClient</a:t>
            </a:r>
            <a:r>
              <a:rPr lang="de-DE" sz="2000" dirty="0"/>
              <a:t> verwaltet eine zentrale </a:t>
            </a:r>
            <a:r>
              <a:rPr lang="de-DE" sz="2000" dirty="0" err="1"/>
              <a:t>Callbackroutine</a:t>
            </a:r>
            <a:r>
              <a:rPr lang="de-DE" sz="2000" dirty="0"/>
              <a:t> für alle </a:t>
            </a:r>
            <a:r>
              <a:rPr lang="de-DE" sz="2000" dirty="0" err="1"/>
              <a:t>Subscriptions</a:t>
            </a:r>
            <a:endParaRPr lang="de-DE" sz="2000" dirty="0"/>
          </a:p>
          <a:p>
            <a:pPr lvl="2"/>
            <a:r>
              <a:rPr lang="de-DE" sz="1800" dirty="0"/>
              <a:t>_</a:t>
            </a:r>
            <a:r>
              <a:rPr lang="de-DE" sz="1800" dirty="0" err="1"/>
              <a:t>mqttClient.setCallback</a:t>
            </a:r>
            <a:r>
              <a:rPr lang="de-DE" sz="1800" dirty="0"/>
              <a:t>(</a:t>
            </a:r>
            <a:r>
              <a:rPr lang="de-DE" sz="1800" dirty="0" err="1"/>
              <a:t>mqttCallback</a:t>
            </a:r>
            <a:r>
              <a:rPr lang="de-DE" sz="1800" dirty="0"/>
              <a:t>);</a:t>
            </a:r>
          </a:p>
          <a:p>
            <a:pPr lvl="1"/>
            <a:r>
              <a:rPr lang="de-DE" sz="2000" dirty="0"/>
              <a:t>Eigene Struktur definiert </a:t>
            </a:r>
            <a:r>
              <a:rPr lang="de-DE" sz="2000" dirty="0" err="1"/>
              <a:t>Subscriberdaten</a:t>
            </a:r>
            <a:endParaRPr lang="de-DE" sz="2000" dirty="0"/>
          </a:p>
          <a:p>
            <a:pPr lvl="2"/>
            <a:r>
              <a:rPr lang="de-DE" sz="1800" dirty="0"/>
              <a:t>Registriertes Topic</a:t>
            </a:r>
          </a:p>
          <a:p>
            <a:pPr lvl="2"/>
            <a:r>
              <a:rPr lang="de-DE" sz="1800" dirty="0"/>
              <a:t>Callback-Routine als Handler</a:t>
            </a:r>
          </a:p>
          <a:p>
            <a:pPr lvl="2"/>
            <a:endParaRPr lang="de-DE" sz="1800" dirty="0"/>
          </a:p>
          <a:p>
            <a:r>
              <a:rPr lang="de-DE" sz="2000" dirty="0"/>
              <a:t>Bei Empfang einer Nachricht wird diese an alle registrierten Subscriber weitergeleitet</a:t>
            </a:r>
          </a:p>
        </p:txBody>
      </p:sp>
    </p:spTree>
    <p:extLst>
      <p:ext uri="{BB962C8B-B14F-4D97-AF65-F5344CB8AC3E}">
        <p14:creationId xmlns:p14="http://schemas.microsoft.com/office/powerpoint/2010/main" val="3322610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2B6B5-4A51-4CB9-8BE2-91A6F82B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MQTT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92AF18-C47E-4DD7-BDD6-FDB7ADC32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de-DE" sz="2000" dirty="0">
                <a:hlinkClick r:id="rId2"/>
              </a:rPr>
              <a:t>https://www.heise.de/developer/artikel/Kommunikation-ueber-MQTT-3238975.html</a:t>
            </a:r>
            <a:r>
              <a:rPr lang="de-DE" sz="2000" dirty="0"/>
              <a:t> </a:t>
            </a:r>
          </a:p>
        </p:txBody>
      </p:sp>
      <p:pic>
        <p:nvPicPr>
          <p:cNvPr id="1026" name="Picture 2" descr="HiveMQ.com">
            <a:extLst>
              <a:ext uri="{FF2B5EF4-FFF2-40B4-BE49-F238E27FC236}">
                <a16:creationId xmlns:a16="http://schemas.microsoft.com/office/drawing/2014/main" id="{9ABC9B9C-6CC9-4AD4-A666-65243F00B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48" y="2420888"/>
            <a:ext cx="8161584" cy="270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335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B23F06-F9AE-4951-9A76-01844853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MQTT Einführung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53F2D4-4E13-49B0-883B-8BD7181C6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2D4221B-29FC-40C9-AE28-42AA8E849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91285"/>
            <a:ext cx="7920880" cy="52348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48A7E0-71ED-0444-9716-C44B00A0C5DB}"/>
              </a:ext>
            </a:extLst>
          </p:cNvPr>
          <p:cNvSpPr/>
          <p:nvPr/>
        </p:nvSpPr>
        <p:spPr>
          <a:xfrm>
            <a:off x="1187624" y="6273284"/>
            <a:ext cx="5310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https://www.youtube.com/watch?v=INYG4-xsa9c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51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ACF821-BE86-4581-A092-29C30B422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de-DE" dirty="0" err="1"/>
              <a:t>Paho</a:t>
            </a:r>
            <a:r>
              <a:rPr lang="de-DE" dirty="0"/>
              <a:t> von </a:t>
            </a:r>
            <a:r>
              <a:rPr lang="de-DE" dirty="0" err="1"/>
              <a:t>Eclipse-Foundation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026783C-9F40-427B-9DA7-40C9CB26A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AF3AD41-0A02-480F-9F85-A086E76E1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908601"/>
            <a:ext cx="7128792" cy="524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65FE82-C177-41D6-AF22-D746A53DA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de-DE" dirty="0"/>
              <a:t>http://mosquitto.org/download/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D210868-9C8A-4054-84B1-9615A445A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20888"/>
            <a:ext cx="5486400" cy="13525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FC18C68-121F-4F3D-8757-43C373063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758" y="1268413"/>
            <a:ext cx="1683445" cy="1660463"/>
          </a:xfrm>
          <a:prstGeom prst="rect">
            <a:avLst/>
          </a:prstGeo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8BB96D60-D79F-47FD-9BE0-DD0769D6A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OpenSource</a:t>
            </a:r>
            <a:r>
              <a:rPr lang="de-DE" dirty="0"/>
              <a:t> </a:t>
            </a:r>
            <a:r>
              <a:rPr lang="de-DE" dirty="0" err="1"/>
              <a:t>Mqtt</a:t>
            </a:r>
            <a:r>
              <a:rPr lang="de-DE" dirty="0"/>
              <a:t>-Broker </a:t>
            </a:r>
            <a:r>
              <a:rPr lang="de-DE" dirty="0" err="1"/>
              <a:t>Mosquitto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4978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25C822-AA75-4087-8390-DCD94D65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JavaFX</a:t>
            </a:r>
            <a:r>
              <a:rPr lang="de-DE" dirty="0"/>
              <a:t> Client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87302E-DA5F-3A46-B47D-1006604F5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24744"/>
            <a:ext cx="7500743" cy="5058981"/>
          </a:xfrm>
          <a:prstGeom prst="rect">
            <a:avLst/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2DF85B-FBEF-3747-B896-8945D7981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214313"/>
            <a:ext cx="33147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73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5C2EE93-97A8-4141-9F80-A36401AB6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094640"/>
            <a:ext cx="7200800" cy="466872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CA90A1F-31DB-41E5-9B37-CBBACE5E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Subscriber</a:t>
            </a:r>
          </a:p>
        </p:txBody>
      </p:sp>
    </p:spTree>
    <p:extLst>
      <p:ext uri="{BB962C8B-B14F-4D97-AF65-F5344CB8AC3E}">
        <p14:creationId xmlns:p14="http://schemas.microsoft.com/office/powerpoint/2010/main" val="2552996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DE8B13-5FE4-49E7-8A4B-4CF7214F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Publisher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8880050-94A6-4F85-857F-5B41B3E5E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1138237"/>
            <a:ext cx="67627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1274"/>
      </p:ext>
    </p:extLst>
  </p:cSld>
  <p:clrMapOvr>
    <a:masterClrMapping/>
  </p:clrMapOvr>
</p:sld>
</file>

<file path=ppt/theme/theme1.xml><?xml version="1.0" encoding="utf-8"?>
<a:theme xmlns:a="http://schemas.openxmlformats.org/drawingml/2006/main" name="1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6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455</Words>
  <Application>Microsoft Office PowerPoint</Application>
  <PresentationFormat>Bildschirmpräsentation (4:3)</PresentationFormat>
  <Paragraphs>92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21</vt:i4>
      </vt:variant>
    </vt:vector>
  </HeadingPairs>
  <TitlesOfParts>
    <vt:vector size="30" baseType="lpstr">
      <vt:lpstr>Arial</vt:lpstr>
      <vt:lpstr>Calibri</vt:lpstr>
      <vt:lpstr>Symbol</vt:lpstr>
      <vt:lpstr>Wingdings</vt:lpstr>
      <vt:lpstr>1_Larissa</vt:lpstr>
      <vt:lpstr>2_Larissa</vt:lpstr>
      <vt:lpstr>5_Larissa</vt:lpstr>
      <vt:lpstr>6_Larissa</vt:lpstr>
      <vt:lpstr>4_Larissa</vt:lpstr>
      <vt:lpstr>PowerPoint-Präsentation</vt:lpstr>
      <vt:lpstr>MQTT Eigenschaften</vt:lpstr>
      <vt:lpstr>MQTT</vt:lpstr>
      <vt:lpstr>MQTT Einführung</vt:lpstr>
      <vt:lpstr>Paho von Eclipse-Foundation</vt:lpstr>
      <vt:lpstr>OpenSource Mqtt-Broker Mosquitto</vt:lpstr>
      <vt:lpstr>JavaFX Client</vt:lpstr>
      <vt:lpstr>Subscriber</vt:lpstr>
      <vt:lpstr>Publisher</vt:lpstr>
      <vt:lpstr>AndroidClient</vt:lpstr>
      <vt:lpstr>MqttClient – Teil 1 (Publisher)</vt:lpstr>
      <vt:lpstr>ESP kommuniziert mit MQTT</vt:lpstr>
      <vt:lpstr>In Libraries installieren</vt:lpstr>
      <vt:lpstr>Gut dokumentiert</vt:lpstr>
      <vt:lpstr>Beispiel für ESP verfügbar</vt:lpstr>
      <vt:lpstr>Erstes Demoprogramm</vt:lpstr>
      <vt:lpstr>MQTT – Wildcard-Subscriptions</vt:lpstr>
      <vt:lpstr>MQTT – Quality of Service (QoS)</vt:lpstr>
      <vt:lpstr>MQTT – Last Will und Retained Messages</vt:lpstr>
      <vt:lpstr>Beispiel: Retained-Flag</vt:lpstr>
      <vt:lpstr>Mqtt-Subscriber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Engleitner</dc:creator>
  <cp:lastModifiedBy>Gerald Köck</cp:lastModifiedBy>
  <cp:revision>616</cp:revision>
  <dcterms:created xsi:type="dcterms:W3CDTF">2011-08-18T07:37:01Z</dcterms:created>
  <dcterms:modified xsi:type="dcterms:W3CDTF">2019-02-08T17:10:46Z</dcterms:modified>
</cp:coreProperties>
</file>