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42"/>
  </p:notesMasterIdLst>
  <p:handoutMasterIdLst>
    <p:handoutMasterId r:id="rId43"/>
  </p:handoutMasterIdLst>
  <p:sldIdLst>
    <p:sldId id="870" r:id="rId6"/>
    <p:sldId id="836" r:id="rId7"/>
    <p:sldId id="837" r:id="rId8"/>
    <p:sldId id="839" r:id="rId9"/>
    <p:sldId id="843" r:id="rId10"/>
    <p:sldId id="842" r:id="rId11"/>
    <p:sldId id="844" r:id="rId12"/>
    <p:sldId id="840" r:id="rId13"/>
    <p:sldId id="841" r:id="rId14"/>
    <p:sldId id="886" r:id="rId15"/>
    <p:sldId id="892" r:id="rId16"/>
    <p:sldId id="890" r:id="rId17"/>
    <p:sldId id="888" r:id="rId18"/>
    <p:sldId id="889" r:id="rId19"/>
    <p:sldId id="891" r:id="rId20"/>
    <p:sldId id="887" r:id="rId21"/>
    <p:sldId id="893" r:id="rId22"/>
    <p:sldId id="895" r:id="rId23"/>
    <p:sldId id="896" r:id="rId24"/>
    <p:sldId id="894" r:id="rId25"/>
    <p:sldId id="897" r:id="rId26"/>
    <p:sldId id="883" r:id="rId27"/>
    <p:sldId id="884" r:id="rId28"/>
    <p:sldId id="885" r:id="rId29"/>
    <p:sldId id="898" r:id="rId30"/>
    <p:sldId id="899" r:id="rId31"/>
    <p:sldId id="900" r:id="rId32"/>
    <p:sldId id="901" r:id="rId33"/>
    <p:sldId id="902" r:id="rId34"/>
    <p:sldId id="911" r:id="rId35"/>
    <p:sldId id="903" r:id="rId36"/>
    <p:sldId id="904" r:id="rId37"/>
    <p:sldId id="905" r:id="rId38"/>
    <p:sldId id="906" r:id="rId39"/>
    <p:sldId id="847" r:id="rId40"/>
    <p:sldId id="907" r:id="rId4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07.03.2019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07.03.2019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AR432bguOY" TargetMode="External"/><Relationship Id="rId2" Type="http://schemas.openxmlformats.org/officeDocument/2006/relationships/hyperlink" Target="https://github.com/node-red/node-red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nodered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880/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9600" b="1" dirty="0"/>
              <a:t>Node-RED</a:t>
            </a:r>
          </a:p>
        </p:txBody>
      </p:sp>
      <p:pic>
        <p:nvPicPr>
          <p:cNvPr id="1026" name="Picture 2" descr="Bildergebnis für nodered">
            <a:extLst>
              <a:ext uri="{FF2B5EF4-FFF2-40B4-BE49-F238E27FC236}">
                <a16:creationId xmlns:a16="http://schemas.microsoft.com/office/drawing/2014/main" id="{0FED2A8D-68B2-654F-B6A2-930D37C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59632"/>
            <a:ext cx="9145016" cy="9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F04C-FD1F-4F2D-8DD7-82BA6C9C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einfacher 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3D9C9E-68A8-44C7-ABB0-0D68695E7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Test des MQTT-Brokers</a:t>
            </a:r>
          </a:p>
          <a:p>
            <a:r>
              <a:rPr lang="de-DE" dirty="0"/>
              <a:t>Publisher sendet </a:t>
            </a:r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err="1"/>
              <a:t>Mqtt</a:t>
            </a:r>
            <a:r>
              <a:rPr lang="de-DE" dirty="0"/>
              <a:t>-Output </a:t>
            </a:r>
          </a:p>
          <a:p>
            <a:r>
              <a:rPr lang="de-DE" dirty="0"/>
              <a:t>Subscriber beobachtet Topic auf Broker</a:t>
            </a:r>
          </a:p>
          <a:p>
            <a:pPr lvl="1"/>
            <a:r>
              <a:rPr lang="de-DE" dirty="0" err="1"/>
              <a:t>Mqtt</a:t>
            </a:r>
            <a:r>
              <a:rPr lang="de-DE" dirty="0"/>
              <a:t>-Input</a:t>
            </a:r>
          </a:p>
          <a:p>
            <a:r>
              <a:rPr lang="de-DE" dirty="0"/>
              <a:t>Ausgabe im </a:t>
            </a:r>
            <a:r>
              <a:rPr lang="de-DE" dirty="0" err="1"/>
              <a:t>Debugfenster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9C900B-B5E6-41F9-BD94-858374CAE277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0E4F57-3A90-4038-9E6E-7D1173E3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66" y="1027487"/>
            <a:ext cx="147658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8446C0-FCE4-4BA2-8C87-D9C60D3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36309"/>
            <a:ext cx="4305901" cy="2734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141DE8-64DE-42E0-8060-7AAD219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Flow </a:t>
            </a:r>
            <a:r>
              <a:rPr lang="de-DE" dirty="0" err="1"/>
              <a:t>MqttBrokerTest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E6D23-CB08-46B1-B71F-FB1934DCE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207375" cy="2160240"/>
          </a:xfrm>
        </p:spPr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-Output-</a:t>
            </a:r>
            <a:r>
              <a:rPr lang="de-DE" dirty="0" err="1"/>
              <a:t>Node</a:t>
            </a:r>
            <a:r>
              <a:rPr lang="de-DE" dirty="0"/>
              <a:t> auf Sheet ziehen</a:t>
            </a:r>
          </a:p>
        </p:txBody>
      </p:sp>
    </p:spTree>
    <p:extLst>
      <p:ext uri="{BB962C8B-B14F-4D97-AF65-F5344CB8AC3E}">
        <p14:creationId xmlns:p14="http://schemas.microsoft.com/office/powerpoint/2010/main" val="197884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D348-22E9-4D2D-91DB-9215462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- Grundkonfiguration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421ED-D133-4728-8813-153E26B80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Server, Topic, QoS, </a:t>
            </a:r>
            <a:r>
              <a:rPr lang="de-DE" dirty="0" err="1"/>
              <a:t>Retain</a:t>
            </a:r>
            <a:r>
              <a:rPr lang="de-DE" dirty="0"/>
              <a:t>, 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3AB9-93A1-4D69-8F06-8CFF2CDD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02107"/>
            <a:ext cx="5328592" cy="40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44764-E7B7-44C3-AFB1-8591FED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MQTT-Server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575C8-4938-4AA2-B5CF-529524BD7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BD4777-E049-4FEE-A396-A0F4AEC8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613495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C221-58AA-457D-8758-DF29450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Security-Tab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B96E09-50B2-40B8-A356-498DF09B9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Optional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03F290-32F1-46C7-8741-FAD83F63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3" y="2423972"/>
            <a:ext cx="601111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8369-61FE-49E8-B945-013DAB7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dem Deploy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E1665-9A14-4FAA-A6AB-6C68CA1DC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Verbindung zum Broker steht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B58A63-8428-4966-8BAC-D84AE357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56" y="2466840"/>
            <a:ext cx="278168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63EFC-3914-40FC-8EB7-91B9D2F0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Inject-Node</a:t>
            </a:r>
            <a:r>
              <a:rPr lang="de-DE" dirty="0"/>
              <a:t> ohne Payload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7E9270-DA5C-43AC-9CEB-4C9D7A7AF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25F364-999A-4710-AFC0-63652962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20278"/>
            <a:ext cx="6087325" cy="11907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9EBDCB-E2D4-44D3-9EB3-CC02BAB4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08" y="2360002"/>
            <a:ext cx="472505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6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F7D47-3E30-4528-B6F7-A0BA3721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Subscriber-</a:t>
            </a:r>
            <a:r>
              <a:rPr lang="de-DE" dirty="0" err="1"/>
              <a:t>Node</a:t>
            </a:r>
            <a:r>
              <a:rPr lang="de-DE" dirty="0"/>
              <a:t> empfängt Nachrichten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3A97DC-3CB7-48EE-8CB4-ABE25D544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Abonniert </a:t>
            </a:r>
            <a:r>
              <a:rPr lang="de-DE" dirty="0" err="1"/>
              <a:t>mqtttest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BACA69-76BE-494D-99A8-CE9FE9FB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328592" cy="35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7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BF638-FE58-4462-8C26-DF13CFAA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im </a:t>
            </a:r>
            <a:r>
              <a:rPr lang="de-DE" dirty="0" err="1"/>
              <a:t>Debug</a:t>
            </a:r>
            <a:r>
              <a:rPr lang="de-DE" dirty="0"/>
              <a:t>-Tab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9D9D42-190A-4796-B0E6-A1B7F8B83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209CFC-6690-477B-8C96-E8C7C290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5" y="1412776"/>
            <a:ext cx="7776862" cy="25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7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39E76-A878-43A2-8456-F9A6BB2C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1C1607-637E-491C-BC0E-7DD23972A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041" y="1197099"/>
            <a:ext cx="8207375" cy="4608165"/>
          </a:xfrm>
        </p:spPr>
        <p:txBody>
          <a:bodyPr/>
          <a:lstStyle/>
          <a:p>
            <a:r>
              <a:rPr lang="de-DE" dirty="0"/>
              <a:t>Click auf </a:t>
            </a:r>
            <a:r>
              <a:rPr lang="de-DE" dirty="0" err="1"/>
              <a:t>Inject</a:t>
            </a:r>
            <a:r>
              <a:rPr lang="de-DE" dirty="0"/>
              <a:t>-Eingang</a:t>
            </a:r>
          </a:p>
          <a:p>
            <a:r>
              <a:rPr lang="de-DE" dirty="0"/>
              <a:t>Protokoll im </a:t>
            </a:r>
            <a:r>
              <a:rPr lang="de-DE" dirty="0" err="1"/>
              <a:t>Debugfenster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92C72C-8335-47C7-9FE0-8234B627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090"/>
            <a:ext cx="9144000" cy="21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048D-38BB-4685-BD66-3467A40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Mächtiges Tool für </a:t>
            </a:r>
            <a:r>
              <a:rPr lang="de-DE" dirty="0" err="1"/>
              <a:t>IoT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B87177-CDDE-4679-B79D-F5CE9BCEA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  <a:p>
            <a:r>
              <a:rPr lang="de-DE" dirty="0"/>
              <a:t>Definition der Steuerungslogik</a:t>
            </a:r>
          </a:p>
          <a:p>
            <a:r>
              <a:rPr lang="de-DE" dirty="0"/>
              <a:t>Läuft auf vielen Plattformen</a:t>
            </a:r>
          </a:p>
          <a:p>
            <a:r>
              <a:rPr lang="de-DE" dirty="0"/>
              <a:t>Arbeitet u.a. eng mit </a:t>
            </a:r>
            <a:r>
              <a:rPr lang="de-DE" dirty="0" err="1"/>
              <a:t>Mqtt</a:t>
            </a:r>
            <a:r>
              <a:rPr lang="de-DE" dirty="0"/>
              <a:t> zusammen</a:t>
            </a:r>
          </a:p>
          <a:p>
            <a:r>
              <a:rPr lang="de-DE" dirty="0"/>
              <a:t>Open-Source </a:t>
            </a:r>
            <a:r>
              <a:rPr lang="de-DE" dirty="0">
                <a:hlinkClick r:id="rId2"/>
              </a:rPr>
              <a:t>https://github.com/node-red/node-red</a:t>
            </a:r>
            <a:r>
              <a:rPr lang="de-DE" dirty="0"/>
              <a:t> </a:t>
            </a:r>
          </a:p>
          <a:p>
            <a:r>
              <a:rPr lang="de-DE" dirty="0"/>
              <a:t>Guter Einstieg</a:t>
            </a:r>
          </a:p>
          <a:p>
            <a:pPr lvl="1"/>
            <a:r>
              <a:rPr lang="de-DE" dirty="0">
                <a:hlinkClick r:id="rId3"/>
              </a:rPr>
              <a:t>https://www.youtube.com/watch?v=3AR432bguOY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90DD-23CA-3646-B006-D594A3C670CF}"/>
              </a:ext>
            </a:extLst>
          </p:cNvPr>
          <p:cNvSpPr/>
          <p:nvPr/>
        </p:nvSpPr>
        <p:spPr>
          <a:xfrm>
            <a:off x="2771800" y="616530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https://nodered.org/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10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75026-F035-49CE-B11A-D29239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für </a:t>
            </a:r>
            <a:r>
              <a:rPr lang="de-DE" dirty="0" err="1"/>
              <a:t>SeminarThing</a:t>
            </a:r>
            <a:r>
              <a:rPr lang="de-DE" dirty="0"/>
              <a:t>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71D01-3443-46E3-9426-65DAD1AF7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400" dirty="0" err="1"/>
              <a:t>SeminarThing</a:t>
            </a:r>
            <a:r>
              <a:rPr lang="de-DE" sz="2400" dirty="0"/>
              <a:t> – MQTT-Connection testen</a:t>
            </a:r>
          </a:p>
          <a:p>
            <a:pPr lvl="1"/>
            <a:r>
              <a:rPr lang="de-DE" sz="2000" dirty="0" err="1"/>
              <a:t>Mqtt.Fx</a:t>
            </a:r>
            <a:endParaRPr lang="de-DE" sz="2000" dirty="0"/>
          </a:p>
          <a:p>
            <a:pPr lvl="1"/>
            <a:r>
              <a:rPr lang="de-DE" sz="2000" dirty="0"/>
              <a:t>Sensoren per </a:t>
            </a:r>
            <a:r>
              <a:rPr lang="de-DE" sz="2000" dirty="0" err="1"/>
              <a:t>Node</a:t>
            </a:r>
            <a:r>
              <a:rPr lang="de-DE" sz="2000" dirty="0"/>
              <a:t>-RED „abhören“</a:t>
            </a:r>
          </a:p>
          <a:p>
            <a:r>
              <a:rPr lang="de-DE" sz="2400" dirty="0"/>
              <a:t>Optisch ansprechende Oberfläche </a:t>
            </a:r>
            <a:r>
              <a:rPr lang="de-DE" sz="2400" dirty="0" err="1"/>
              <a:t>getalten</a:t>
            </a:r>
            <a:endParaRPr lang="de-DE" sz="2400" dirty="0"/>
          </a:p>
          <a:p>
            <a:pPr lvl="1"/>
            <a:r>
              <a:rPr lang="de-DE" sz="2000" dirty="0"/>
              <a:t>Dashboard</a:t>
            </a:r>
          </a:p>
          <a:p>
            <a:r>
              <a:rPr lang="de-DE" sz="2400" dirty="0"/>
              <a:t>Einfache Steuerungsaufgaben</a:t>
            </a:r>
          </a:p>
          <a:p>
            <a:pPr lvl="1"/>
            <a:r>
              <a:rPr lang="de-DE" sz="2000" dirty="0"/>
              <a:t>Bei Bewegung wird Licht (</a:t>
            </a:r>
            <a:r>
              <a:rPr lang="de-DE" sz="2000" dirty="0" err="1"/>
              <a:t>Rgb</a:t>
            </a:r>
            <a:r>
              <a:rPr lang="de-DE" sz="2000" dirty="0"/>
              <a:t>-Led) eingeschaltet und nach 10 Sekunden wieder abgeschaltet</a:t>
            </a:r>
          </a:p>
          <a:p>
            <a:pPr lvl="1"/>
            <a:r>
              <a:rPr lang="de-DE" sz="2000" dirty="0" err="1"/>
              <a:t>Spezialistenaufgabe</a:t>
            </a:r>
            <a:r>
              <a:rPr lang="de-DE" sz="2000" dirty="0"/>
              <a:t>: Die zuletzt eingestellte Lichtfarbe bleibt erhalten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67EFA9-7B9B-4824-B051-5E1BDA70F85A}"/>
              </a:ext>
            </a:extLst>
          </p:cNvPr>
          <p:cNvSpPr txBox="1"/>
          <p:nvPr/>
        </p:nvSpPr>
        <p:spPr>
          <a:xfrm rot="20109396">
            <a:off x="532460" y="5495274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2069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9E184-C5D9-4DA1-9DDC-B1DC970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12DEF-1430-4B72-9393-154496B93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27D6D0-7C8D-4AAE-988A-DF41BEF6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76" y="981075"/>
            <a:ext cx="534764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E16A-4B13-4365-A017-2BA47CB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DashBoard</a:t>
            </a:r>
            <a:r>
              <a:rPr lang="de-DE" dirty="0"/>
              <a:t> -Installation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B0E91-D479-4822-97E4-B2206F89B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3083"/>
            <a:ext cx="8207375" cy="460816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0BACC8-98A6-4A4B-A999-353FA92F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01" y="1340768"/>
            <a:ext cx="5893530" cy="37444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548577-4B84-4360-B181-BB6AFD41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80" y="1050505"/>
            <a:ext cx="241968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2C3C5-68C6-4BB0-B7F9-F0892926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Tabs sind einzelne Bereiche im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4B60C-DDBD-46B3-A6C8-2828962F2B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965109-4086-4807-8866-0098FE8C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3" y="1623760"/>
            <a:ext cx="468695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A1EC9-A3E7-422E-98E2-4994F8A5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SeminarThing</a:t>
            </a:r>
            <a:r>
              <a:rPr lang="de-DE" dirty="0"/>
              <a:t> „abhören“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728BB-AB1C-44CD-9ABA-F5126CD8F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057" y="1052736"/>
            <a:ext cx="8207375" cy="4608165"/>
          </a:xfrm>
        </p:spPr>
        <p:txBody>
          <a:bodyPr/>
          <a:lstStyle/>
          <a:p>
            <a:r>
              <a:rPr lang="de-DE" sz="2400" dirty="0"/>
              <a:t>Topic: </a:t>
            </a:r>
            <a:r>
              <a:rPr lang="de-DE" sz="2400" dirty="0" err="1"/>
              <a:t>seminar</a:t>
            </a:r>
            <a:r>
              <a:rPr lang="de-DE" sz="2400" dirty="0"/>
              <a:t>/</a:t>
            </a:r>
            <a:r>
              <a:rPr lang="de-DE" sz="2400" dirty="0" err="1"/>
              <a:t>thing</a:t>
            </a:r>
            <a:r>
              <a:rPr lang="de-DE" sz="2400" dirty="0"/>
              <a:t>/#</a:t>
            </a:r>
          </a:p>
          <a:p>
            <a:r>
              <a:rPr lang="de-DE" sz="2400" dirty="0"/>
              <a:t>Im Topic steckt der Sensorname</a:t>
            </a:r>
          </a:p>
          <a:p>
            <a:r>
              <a:rPr lang="de-DE" sz="2400" dirty="0"/>
              <a:t>Im Payload ist der Wert enthalten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C11F3A-34BD-4288-9A2F-27A0E3C3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2564904"/>
            <a:ext cx="806034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AC527-3C90-40DD-B46B-B1EE77B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Anzeige für Temperatur und Luftfeuchtigkeit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FBD4C-102B-4438-B43D-139739C5B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96752"/>
            <a:ext cx="8207375" cy="4608165"/>
          </a:xfrm>
        </p:spPr>
        <p:txBody>
          <a:bodyPr/>
          <a:lstStyle/>
          <a:p>
            <a:r>
              <a:rPr lang="de-DE" sz="2400" dirty="0"/>
              <a:t>Umwandlung von String in Objekte per </a:t>
            </a:r>
            <a:r>
              <a:rPr lang="de-DE" sz="2400" dirty="0" err="1"/>
              <a:t>json-Node</a:t>
            </a:r>
            <a:endParaRPr lang="de-DE" sz="2400" dirty="0"/>
          </a:p>
          <a:p>
            <a:r>
              <a:rPr lang="de-DE" sz="2400" dirty="0" err="1"/>
              <a:t>Functionnode</a:t>
            </a:r>
            <a:r>
              <a:rPr lang="de-DE" sz="2400" dirty="0"/>
              <a:t> </a:t>
            </a:r>
            <a:r>
              <a:rPr lang="de-DE" sz="2400" dirty="0" err="1"/>
              <a:t>HumidityReceiver</a:t>
            </a:r>
            <a:endParaRPr lang="de-DE" sz="2400" dirty="0"/>
          </a:p>
          <a:p>
            <a:pPr lvl="1"/>
            <a:r>
              <a:rPr lang="de-DE" sz="2000" dirty="0"/>
              <a:t>Sensornamen aus Topic</a:t>
            </a:r>
          </a:p>
          <a:p>
            <a:pPr lvl="1"/>
            <a:r>
              <a:rPr lang="de-DE" sz="2000" dirty="0"/>
              <a:t>Value aus Payload</a:t>
            </a:r>
          </a:p>
          <a:p>
            <a:r>
              <a:rPr lang="de-DE" sz="2200" dirty="0"/>
              <a:t>Versand über </a:t>
            </a:r>
            <a:r>
              <a:rPr lang="de-DE" sz="2200" dirty="0" err="1"/>
              <a:t>Mqtt</a:t>
            </a:r>
            <a:r>
              <a:rPr lang="de-DE" sz="2200" dirty="0"/>
              <a:t>-Publisher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2E2798-8077-477F-B6BD-03A6BBDB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032"/>
            <a:ext cx="9144000" cy="8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9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C82D8-BE42-4727-B284-AF79E16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Filterfunktion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AA33E-354B-4665-925B-7D5E7BAF6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000" dirty="0"/>
              <a:t>Sendet nichts, wenn Name nicht passt</a:t>
            </a:r>
          </a:p>
          <a:p>
            <a:r>
              <a:rPr lang="de-DE" sz="2000" dirty="0" err="1"/>
              <a:t>Logging</a:t>
            </a:r>
            <a:r>
              <a:rPr lang="de-DE" sz="2000" dirty="0"/>
              <a:t> über Konsole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C0F021-DB3B-4F62-A33B-DE3CB0F5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80120"/>
            <a:ext cx="5112568" cy="36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D207B-F842-4FD5-82A4-CB99559B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Einfacher Konsolenlogger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33E59-2237-4FD6-9137-F3552C53F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AF41C7-5576-49B6-9231-02F9FDE3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852851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2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48E8D-BC53-4E55-B5B9-FD78486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zur Anzeige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94A0D-6578-48F2-8E4B-C6DB23FCC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F5B5C-DAD5-4AEE-A0D0-8F3A2EC8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072224"/>
            <a:ext cx="4133590" cy="50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7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AA1FB-2C76-42BF-9962-DD10B60C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RGB-Led ansteuern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94155-B263-4C5C-A766-088792EA6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5848764" cy="4608165"/>
          </a:xfrm>
        </p:spPr>
        <p:txBody>
          <a:bodyPr/>
          <a:lstStyle/>
          <a:p>
            <a:r>
              <a:rPr lang="de-DE" sz="2400" dirty="0"/>
              <a:t>Farbauswahl über </a:t>
            </a:r>
            <a:r>
              <a:rPr lang="de-DE" sz="2400" dirty="0" err="1"/>
              <a:t>ColorPicker</a:t>
            </a:r>
            <a:endParaRPr lang="de-DE" sz="2400" dirty="0"/>
          </a:p>
          <a:p>
            <a:r>
              <a:rPr lang="de-DE" sz="2400" dirty="0"/>
              <a:t>RGB-Kodierung in ESP-Kodierung mappen</a:t>
            </a:r>
          </a:p>
          <a:p>
            <a:pPr lvl="1"/>
            <a:r>
              <a:rPr lang="de-DE" sz="2200" dirty="0"/>
              <a:t>Value ist am ESP aktuell ein </a:t>
            </a:r>
            <a:r>
              <a:rPr lang="de-DE" sz="2200" dirty="0" err="1"/>
              <a:t>Float</a:t>
            </a:r>
            <a:endParaRPr lang="de-DE" sz="2200" dirty="0"/>
          </a:p>
          <a:p>
            <a:pPr lvl="1"/>
            <a:r>
              <a:rPr lang="de-DE" sz="2200" dirty="0"/>
              <a:t>FF </a:t>
            </a:r>
            <a:r>
              <a:rPr lang="de-DE" sz="2200" dirty="0">
                <a:sym typeface="Wingdings" panose="05000000000000000000" pitchFamily="2" charset="2"/>
              </a:rPr>
              <a:t> 99%  RRGGBB jeweils in %</a:t>
            </a:r>
          </a:p>
          <a:p>
            <a:r>
              <a:rPr lang="de-DE" sz="2400" dirty="0">
                <a:sym typeface="Wingdings" panose="05000000000000000000" pitchFamily="2" charset="2"/>
              </a:rPr>
              <a:t>Per Publisher zum ESP schicken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53A8E7-3D38-4D9E-8DD2-C7CE672F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0" y="4365104"/>
            <a:ext cx="8262537" cy="10212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A2A4C8A-2CA7-446A-BEF3-85925B1D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77" y="1382092"/>
            <a:ext cx="2400300" cy="19335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9CED29-E2C0-4A82-84F1-8E17C740BD87}"/>
              </a:ext>
            </a:extLst>
          </p:cNvPr>
          <p:cNvSpPr txBox="1"/>
          <p:nvPr/>
        </p:nvSpPr>
        <p:spPr>
          <a:xfrm rot="20109396">
            <a:off x="225894" y="56535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2462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50FA-3D62-4AF6-A5DD-41C7E18B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Installation (im Seminar nicht erforderlich)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5CA275-5F05-41BD-B10A-257D61541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5091"/>
            <a:ext cx="8207375" cy="4608165"/>
          </a:xfrm>
        </p:spPr>
        <p:txBody>
          <a:bodyPr/>
          <a:lstStyle/>
          <a:p>
            <a:r>
              <a:rPr lang="de-DE" dirty="0"/>
              <a:t>Echtbetrieb: Am </a:t>
            </a:r>
            <a:r>
              <a:rPr lang="de-DE" dirty="0" err="1"/>
              <a:t>Raspi</a:t>
            </a:r>
            <a:r>
              <a:rPr lang="de-DE" dirty="0"/>
              <a:t> parallel zu MQTT</a:t>
            </a:r>
          </a:p>
          <a:p>
            <a:r>
              <a:rPr lang="de-DE" dirty="0"/>
              <a:t>Seminar: Jeder seine eigene Instanz</a:t>
            </a:r>
          </a:p>
          <a:p>
            <a:pPr lvl="1"/>
            <a:r>
              <a:rPr lang="de-DE" dirty="0"/>
              <a:t>Keine gegenseitige Einflüsse</a:t>
            </a:r>
          </a:p>
          <a:p>
            <a:pPr lvl="1"/>
            <a:r>
              <a:rPr lang="de-DE" dirty="0"/>
              <a:t>Verbunden mit eigenem MQTT-Broker</a:t>
            </a:r>
          </a:p>
          <a:p>
            <a:pPr lvl="1"/>
            <a:r>
              <a:rPr lang="de-DE" dirty="0"/>
              <a:t>Topic auf eigene „Route“ Ort/Name einschränkbar</a:t>
            </a:r>
          </a:p>
          <a:p>
            <a:r>
              <a:rPr lang="de-DE" dirty="0"/>
              <a:t>Installation: </a:t>
            </a:r>
            <a:r>
              <a:rPr lang="de-DE" b="1" dirty="0" err="1"/>
              <a:t>npm</a:t>
            </a:r>
            <a:r>
              <a:rPr lang="de-DE" b="1" dirty="0"/>
              <a:t> </a:t>
            </a:r>
            <a:r>
              <a:rPr lang="de-DE" b="1" dirty="0" err="1"/>
              <a:t>install</a:t>
            </a:r>
            <a:r>
              <a:rPr lang="de-DE" b="1" dirty="0"/>
              <a:t> -g --</a:t>
            </a:r>
            <a:r>
              <a:rPr lang="de-DE" b="1" dirty="0" err="1"/>
              <a:t>unsafe</a:t>
            </a:r>
            <a:r>
              <a:rPr lang="de-DE" b="1" dirty="0"/>
              <a:t>-perm </a:t>
            </a:r>
            <a:r>
              <a:rPr lang="de-DE" b="1" dirty="0" err="1"/>
              <a:t>node-red</a:t>
            </a:r>
            <a:endParaRPr lang="de-DE" b="1" dirty="0"/>
          </a:p>
          <a:p>
            <a:r>
              <a:rPr lang="de-DE" dirty="0"/>
              <a:t>Start: </a:t>
            </a:r>
            <a:r>
              <a:rPr lang="de-DE" b="1" dirty="0" err="1"/>
              <a:t>node-red</a:t>
            </a:r>
            <a:endParaRPr lang="de-DE" b="1" dirty="0"/>
          </a:p>
          <a:p>
            <a:r>
              <a:rPr lang="de-DE" dirty="0"/>
              <a:t>Im Browser: </a:t>
            </a:r>
            <a:r>
              <a:rPr lang="de-DE" dirty="0">
                <a:hlinkClick r:id="rId2"/>
              </a:rPr>
              <a:t>http://localhost:1880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55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65DA5-7967-4F46-A6F4-F92CDF59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über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ACCB1-9F20-4D35-B610-8179EEA59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25091"/>
            <a:ext cx="8207375" cy="4608165"/>
          </a:xfrm>
        </p:spPr>
        <p:txBody>
          <a:bodyPr/>
          <a:lstStyle/>
          <a:p>
            <a:r>
              <a:rPr lang="de-DE" dirty="0" err="1"/>
              <a:t>Topicstruktur</a:t>
            </a:r>
            <a:endParaRPr lang="de-DE" dirty="0"/>
          </a:p>
          <a:p>
            <a:r>
              <a:rPr lang="de-DE" dirty="0"/>
              <a:t>Value als </a:t>
            </a:r>
            <a:r>
              <a:rPr lang="de-DE" dirty="0" err="1"/>
              <a:t>Json</a:t>
            </a:r>
            <a:r>
              <a:rPr lang="de-DE" dirty="0"/>
              <a:t> oder direkt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462E0B-2448-41E5-8412-06FB0C7E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7" y="2348880"/>
            <a:ext cx="872111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A59D1-3C4E-4845-924A-3A9E1E4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des </a:t>
            </a:r>
            <a:r>
              <a:rPr lang="de-DE" dirty="0" err="1"/>
              <a:t>ColorPickers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501D2-71EC-4C99-AF9D-59247E900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53FE25-5F83-4FE7-B2C9-FF3F49EF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52736"/>
            <a:ext cx="3682540" cy="54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87C5F-1A2E-468F-8E70-31A21177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0" y="126107"/>
            <a:ext cx="8229600" cy="1143000"/>
          </a:xfrm>
        </p:spPr>
        <p:txBody>
          <a:bodyPr/>
          <a:lstStyle/>
          <a:p>
            <a:r>
              <a:rPr lang="de-DE" dirty="0"/>
              <a:t>Umkodieren über </a:t>
            </a:r>
            <a:r>
              <a:rPr lang="de-DE" dirty="0" err="1"/>
              <a:t>FunctionNode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AB715-CCD8-4186-BC13-82EF7BF1D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3083"/>
            <a:ext cx="8207375" cy="4608165"/>
          </a:xfrm>
        </p:spPr>
        <p:txBody>
          <a:bodyPr/>
          <a:lstStyle/>
          <a:p>
            <a:r>
              <a:rPr lang="de-DE" sz="2000" dirty="0"/>
              <a:t>RGB im </a:t>
            </a:r>
            <a:r>
              <a:rPr lang="de-DE" sz="2000" dirty="0" err="1"/>
              <a:t>Hexformat</a:t>
            </a:r>
            <a:r>
              <a:rPr lang="de-DE" sz="2000" dirty="0"/>
              <a:t> in RGB als </a:t>
            </a:r>
            <a:r>
              <a:rPr lang="de-DE" sz="2000" dirty="0" err="1"/>
              <a:t>sechstellige</a:t>
            </a:r>
            <a:r>
              <a:rPr lang="de-DE" sz="2000" dirty="0"/>
              <a:t> Ganzzahl (RRGGBB)</a:t>
            </a:r>
          </a:p>
          <a:p>
            <a:r>
              <a:rPr lang="de-DE" sz="2000" dirty="0"/>
              <a:t>Holzhammer  (</a:t>
            </a:r>
            <a:r>
              <a:rPr lang="de-DE" sz="2000" dirty="0" err="1"/>
              <a:t>charAt</a:t>
            </a:r>
            <a:r>
              <a:rPr lang="de-DE" sz="2000" dirty="0"/>
              <a:t>()) mit eigenartigem Verhalten von </a:t>
            </a:r>
            <a:r>
              <a:rPr lang="de-DE" sz="2000" dirty="0" err="1"/>
              <a:t>substring</a:t>
            </a:r>
            <a:r>
              <a:rPr lang="de-DE" sz="2000" dirty="0"/>
              <a:t>()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54FEAD-D297-40DD-8600-56C78E36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898245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0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30BD5-1380-4CE9-976C-E915BEBF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 zum Broker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CE85CF-D6AB-4F94-9704-81EA00553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5" y="1197099"/>
            <a:ext cx="8207375" cy="4608165"/>
          </a:xfrm>
        </p:spPr>
        <p:txBody>
          <a:bodyPr/>
          <a:lstStyle/>
          <a:p>
            <a:r>
              <a:rPr lang="de-DE" dirty="0"/>
              <a:t>Topic muss mit Parser am ESP zusammenpassen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E7F134-85EB-440D-947B-B6D026CE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132856"/>
            <a:ext cx="5256584" cy="40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76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2C033-D39B-46CD-B5E8-44E6F241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wird über PIR ein/ausgeschaltet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E7D33-CC4D-40E0-9EDA-FAA41E1C6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PIR meldet 1 </a:t>
            </a:r>
            <a:r>
              <a:rPr lang="de-DE" dirty="0">
                <a:sym typeface="Wingdings" panose="05000000000000000000" pitchFamily="2" charset="2"/>
              </a:rPr>
              <a:t> Led einschalten</a:t>
            </a:r>
          </a:p>
          <a:p>
            <a:r>
              <a:rPr lang="de-DE" dirty="0">
                <a:sym typeface="Wingdings" panose="05000000000000000000" pitchFamily="2" charset="2"/>
              </a:rPr>
              <a:t>PIR meldet 0  Led ausschalten</a:t>
            </a:r>
          </a:p>
          <a:p>
            <a:r>
              <a:rPr lang="de-DE" dirty="0" err="1">
                <a:sym typeface="Wingdings" panose="05000000000000000000" pitchFamily="2" charset="2"/>
              </a:rPr>
              <a:t>Spezialistenaufgabe</a:t>
            </a:r>
            <a:r>
              <a:rPr lang="de-DE" dirty="0">
                <a:sym typeface="Wingdings" panose="05000000000000000000" pitchFamily="2" charset="2"/>
              </a:rPr>
              <a:t>: Eingestellte Farbe bleibt erhalten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Hinweis: Scopes von Variablen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E18A04-1F92-4E7F-B703-9FAF0645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857369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61E18-EE5E-4CC7-B484-82D39D86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von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6F4558-BAA8-48EC-B9F5-115E666B9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2400" dirty="0"/>
              <a:t>Drei Ebenen</a:t>
            </a:r>
          </a:p>
          <a:p>
            <a:pPr lvl="1"/>
            <a:r>
              <a:rPr lang="de-DE" sz="2000" dirty="0" err="1"/>
              <a:t>context</a:t>
            </a:r>
            <a:r>
              <a:rPr lang="de-DE" sz="2000" dirty="0"/>
              <a:t>:		nur der betreffende </a:t>
            </a:r>
            <a:r>
              <a:rPr lang="de-DE" sz="2000" dirty="0" err="1"/>
              <a:t>Node</a:t>
            </a:r>
            <a:endParaRPr lang="de-DE" sz="2000" dirty="0"/>
          </a:p>
          <a:p>
            <a:pPr lvl="1"/>
            <a:r>
              <a:rPr lang="de-DE" sz="2000" dirty="0" err="1"/>
              <a:t>flow</a:t>
            </a:r>
            <a:r>
              <a:rPr lang="de-DE" sz="2000" dirty="0"/>
              <a:t>:		der aktuelle Flow</a:t>
            </a:r>
          </a:p>
          <a:p>
            <a:pPr lvl="1"/>
            <a:r>
              <a:rPr lang="de-DE" sz="2000" dirty="0"/>
              <a:t>global:		überall zugreifbar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9D2C7B-C65B-4C35-B0C3-51977AF7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5" y="3429000"/>
            <a:ext cx="3864947" cy="201622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A45BC6-C884-4410-B663-02BE0233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16" y="3465004"/>
            <a:ext cx="401923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67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35135-DD87-413D-AE42-528685F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Ergebnisflow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AD419-10A4-44DD-AD18-080895CE2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C836CE-267A-41B0-B71B-54839E4C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774"/>
            <a:ext cx="9144000" cy="35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086A5-EC8F-46CA-8E79-CB071FC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7F695-23DB-48C3-99B7-317211C4C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9C3BF7-7313-431D-BCC6-EC6C632B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1075"/>
            <a:ext cx="5688632" cy="5474544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1D221B0-883E-450F-9B7C-F635CFFA9392}"/>
              </a:ext>
            </a:extLst>
          </p:cNvPr>
          <p:cNvSpPr/>
          <p:nvPr/>
        </p:nvSpPr>
        <p:spPr>
          <a:xfrm>
            <a:off x="1104504" y="1628800"/>
            <a:ext cx="1080120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90E45542-3F92-4274-B8DF-8EF35E9FC5FA}"/>
              </a:ext>
            </a:extLst>
          </p:cNvPr>
          <p:cNvSpPr/>
          <p:nvPr/>
        </p:nvSpPr>
        <p:spPr>
          <a:xfrm>
            <a:off x="4427984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C577C229-4D65-4051-B610-2C2FD4C19647}"/>
              </a:ext>
            </a:extLst>
          </p:cNvPr>
          <p:cNvSpPr/>
          <p:nvPr/>
        </p:nvSpPr>
        <p:spPr>
          <a:xfrm>
            <a:off x="2195736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15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9FC9D-C275-43CB-A1A1-A69E206B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 – </a:t>
            </a:r>
            <a:r>
              <a:rPr lang="de-DE" dirty="0" err="1"/>
              <a:t>Inject-Node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99113-3E7E-43B9-ADFC-68B7F9340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599631" cy="4608165"/>
          </a:xfrm>
        </p:spPr>
        <p:txBody>
          <a:bodyPr/>
          <a:lstStyle/>
          <a:p>
            <a:r>
              <a:rPr lang="de-DE" sz="2000" dirty="0"/>
              <a:t>Input-</a:t>
            </a:r>
            <a:r>
              <a:rPr lang="de-DE" sz="2000" dirty="0" err="1"/>
              <a:t>Node</a:t>
            </a:r>
            <a:endParaRPr lang="de-DE" sz="2000" dirty="0"/>
          </a:p>
          <a:p>
            <a:r>
              <a:rPr lang="de-DE" sz="2000" dirty="0"/>
              <a:t>Injiziert Daten in Flow</a:t>
            </a:r>
          </a:p>
          <a:p>
            <a:r>
              <a:rPr lang="de-DE" sz="2000" dirty="0" err="1"/>
              <a:t>Enable</a:t>
            </a:r>
            <a:r>
              <a:rPr lang="de-DE" sz="2000" dirty="0"/>
              <a:t>/</a:t>
            </a:r>
            <a:r>
              <a:rPr lang="de-DE" sz="2000" dirty="0" err="1"/>
              <a:t>Disable</a:t>
            </a:r>
            <a:endParaRPr lang="de-DE" sz="2000" dirty="0"/>
          </a:p>
          <a:p>
            <a:pPr lvl="1"/>
            <a:r>
              <a:rPr lang="de-DE" sz="2000" dirty="0" err="1"/>
              <a:t>Repeatable</a:t>
            </a:r>
            <a:endParaRPr lang="de-DE" sz="2000" dirty="0"/>
          </a:p>
          <a:p>
            <a:r>
              <a:rPr lang="de-DE" sz="2000" dirty="0"/>
              <a:t>Beschreibung unter Info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9F0C5F-E410-4DEC-8DB9-FD618C44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7" y="1152828"/>
            <a:ext cx="4752530" cy="45523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0DFFAB-B4A0-46DA-AC18-97C3E562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29000"/>
            <a:ext cx="3744416" cy="2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39C6-EE7B-4C21-BF49-29DCAAD7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Debug-Node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154DE-6C9A-4007-A605-8B87C41F9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Beide Nodes verbinden</a:t>
            </a:r>
          </a:p>
          <a:p>
            <a:pPr lvl="1"/>
            <a:r>
              <a:rPr lang="de-DE" dirty="0"/>
              <a:t>Output des </a:t>
            </a:r>
            <a:r>
              <a:rPr lang="de-DE" dirty="0" err="1"/>
              <a:t>Notifiers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Input des </a:t>
            </a:r>
            <a:r>
              <a:rPr lang="de-DE" dirty="0" err="1">
                <a:sym typeface="Wingdings" panose="05000000000000000000" pitchFamily="2" charset="2"/>
              </a:rPr>
              <a:t>DebugNodes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B7FB63-238D-4445-8CF5-2C44BB39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7037040" cy="14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3E1C5-B106-4B2E-828B-22B5A5B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Deploy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Debug-Window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5C558-DDC3-40E7-950D-63ADB5EE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413123"/>
            <a:ext cx="4895775" cy="4608165"/>
          </a:xfrm>
        </p:spPr>
        <p:txBody>
          <a:bodyPr/>
          <a:lstStyle/>
          <a:p>
            <a:r>
              <a:rPr lang="de-DE" sz="2400" dirty="0"/>
              <a:t>Ausgabe der aktuellen Zeit im Unix-Format</a:t>
            </a:r>
          </a:p>
          <a:p>
            <a:r>
              <a:rPr lang="de-DE" sz="2400" dirty="0"/>
              <a:t>Formatwechsel durch Klicken im </a:t>
            </a:r>
            <a:r>
              <a:rPr lang="de-DE" sz="2400" dirty="0" err="1"/>
              <a:t>Debugwindow</a:t>
            </a:r>
            <a:endParaRPr lang="de-DE" sz="2400" dirty="0"/>
          </a:p>
          <a:p>
            <a:pPr lvl="1"/>
            <a:r>
              <a:rPr lang="de-DE" sz="2000" dirty="0"/>
              <a:t>Hex, </a:t>
            </a:r>
            <a:r>
              <a:rPr lang="de-DE" sz="2000" dirty="0" err="1"/>
              <a:t>DateTime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32D1A3-8A4B-4315-8DC5-913F406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06680"/>
            <a:ext cx="3486150" cy="4076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F9CEBEA-486C-4F4E-BE79-130C5344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5" y="4077072"/>
            <a:ext cx="46699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A575E-977F-4569-881F-124B08C5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Usersettings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9AB17A-C850-47C6-A7DD-F212BF993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6862A6-DDD4-4941-9236-5CBF217A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6786"/>
            <a:ext cx="372837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0B8E1-8948-47FF-8DD6-567E4C33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Sichern der </a:t>
            </a:r>
            <a:r>
              <a:rPr lang="de-DE" dirty="0" err="1"/>
              <a:t>Flows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E3CB6-8AC8-4B6C-8C6C-46D1DA64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Selektiv als Textdatei möglich</a:t>
            </a:r>
          </a:p>
          <a:p>
            <a:r>
              <a:rPr lang="de-DE" sz="2400" dirty="0"/>
              <a:t>Einfacher Austausch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9128C1-0F7D-4A7A-A8F2-7DBDD4E6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16832"/>
            <a:ext cx="4252571" cy="32000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3F5D75-0E93-4578-8903-6080E04D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9" y="4344368"/>
            <a:ext cx="4791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0403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472</Words>
  <Application>Microsoft Office PowerPoint</Application>
  <PresentationFormat>Bildschirmpräsentation (4:3)</PresentationFormat>
  <Paragraphs>118</Paragraphs>
  <Slides>36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36</vt:i4>
      </vt:variant>
    </vt:vector>
  </HeadingPairs>
  <TitlesOfParts>
    <vt:vector size="45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Mächtiges Tool für IoT</vt:lpstr>
      <vt:lpstr>Installation (im Seminar nicht erforderlich)</vt:lpstr>
      <vt:lpstr>Übersicht</vt:lpstr>
      <vt:lpstr>Erste Schritte – Inject-Node</vt:lpstr>
      <vt:lpstr>Zweiter Node Debug-Node</vt:lpstr>
      <vt:lpstr>Deploy  Debug-Window</vt:lpstr>
      <vt:lpstr>Usersettings</vt:lpstr>
      <vt:lpstr>Sichern der Flows</vt:lpstr>
      <vt:lpstr>Erster einfacher Flow</vt:lpstr>
      <vt:lpstr>Neuer Flow MqttBrokerTest</vt:lpstr>
      <vt:lpstr>Broker - Grundkonfiguration</vt:lpstr>
      <vt:lpstr>MQTT-Server konfigurieren</vt:lpstr>
      <vt:lpstr>Security-Tab</vt:lpstr>
      <vt:lpstr>Nach dem Deploy</vt:lpstr>
      <vt:lpstr>Inject-Node ohne Payload anlegen</vt:lpstr>
      <vt:lpstr>Subscriber-Node empfängt Nachrichten</vt:lpstr>
      <vt:lpstr>Ausgabe im Debug-Tab</vt:lpstr>
      <vt:lpstr>Funktionstest</vt:lpstr>
      <vt:lpstr>UI für SeminarThing erstellen</vt:lpstr>
      <vt:lpstr>Ziel</vt:lpstr>
      <vt:lpstr>DashBoard -Installation</vt:lpstr>
      <vt:lpstr>Tabs sind einzelne Bereiche im Dashboard</vt:lpstr>
      <vt:lpstr>SeminarThing „abhören“</vt:lpstr>
      <vt:lpstr>Anzeige für Temperatur und Luftfeuchtigkeit</vt:lpstr>
      <vt:lpstr>Einfache Filterfunktion</vt:lpstr>
      <vt:lpstr>Einfacher Konsolenlogger</vt:lpstr>
      <vt:lpstr>Control zur Anzeige konfigurieren</vt:lpstr>
      <vt:lpstr>RGB-Led ansteuern</vt:lpstr>
      <vt:lpstr>Test über Mqtt.Fx</vt:lpstr>
      <vt:lpstr>Konfiguration des ColorPickers</vt:lpstr>
      <vt:lpstr>Umkodieren über FunctionNode</vt:lpstr>
      <vt:lpstr>Publish zum Broker</vt:lpstr>
      <vt:lpstr>LED wird über PIR ein/ausgeschaltet</vt:lpstr>
      <vt:lpstr>Scope von Variablen</vt:lpstr>
      <vt:lpstr>Ergebnisflow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664</cp:revision>
  <dcterms:created xsi:type="dcterms:W3CDTF">2011-08-18T07:37:01Z</dcterms:created>
  <dcterms:modified xsi:type="dcterms:W3CDTF">2019-03-07T15:10:42Z</dcterms:modified>
</cp:coreProperties>
</file>