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64B4F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CBDBDF"/>
          </a:solidFill>
        </a:fill>
      </a:tcStyle>
    </a:wholeTbl>
    <a:band2H>
      <a:tcTxStyle b="def" i="def"/>
      <a:tcStyle>
        <a:tcBdr/>
        <a:fill>
          <a:solidFill>
            <a:srgbClr val="E7EEF0"/>
          </a:solidFill>
        </a:fill>
      </a:tcStyle>
    </a:band2H>
    <a:firstCol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381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381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CCE3EF"/>
          </a:solidFill>
        </a:fill>
      </a:tcStyle>
    </a:wholeTbl>
    <a:band2H>
      <a:tcTxStyle b="def" i="def"/>
      <a:tcStyle>
        <a:tcBdr/>
        <a:fill>
          <a:solidFill>
            <a:srgbClr val="E7F2F7"/>
          </a:solidFill>
        </a:fill>
      </a:tcStyle>
    </a:band2H>
    <a:firstCol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381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381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CCDBD2"/>
          </a:solidFill>
        </a:fill>
      </a:tcStyle>
    </a:wholeTbl>
    <a:band2H>
      <a:tcTxStyle b="def" i="def"/>
      <a:tcStyle>
        <a:tcBdr/>
        <a:fill>
          <a:solidFill>
            <a:srgbClr val="E7EEEA"/>
          </a:solidFill>
        </a:fill>
      </a:tcStyle>
    </a:band2H>
    <a:firstCol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381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381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4F3B39"/>
          </a:solidFill>
        </a:fill>
      </a:tcStyle>
    </a:band2H>
    <a:firstCol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64B4F"/>
        </a:fontRef>
        <a:srgbClr val="164B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3B39"/>
          </a:solidFill>
        </a:fill>
      </a:tcStyle>
    </a:lastRow>
    <a:fir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CACECF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firstCol>
    <a:la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38100" cap="flat">
              <a:solidFill>
                <a:srgbClr val="4F3B39"/>
              </a:solidFill>
              <a:prstDash val="solid"/>
              <a:round/>
            </a:ln>
          </a:top>
          <a:bottom>
            <a:ln w="127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lastRow>
    <a:firstRow>
      <a:tcTxStyle b="on" i="off">
        <a:fontRef idx="minor">
          <a:srgbClr val="4F3B39"/>
        </a:fontRef>
        <a:srgbClr val="4F3B39"/>
      </a:tcTxStyle>
      <a:tcStyle>
        <a:tcBdr>
          <a:left>
            <a:ln w="12700" cap="flat">
              <a:solidFill>
                <a:srgbClr val="4F3B39"/>
              </a:solidFill>
              <a:prstDash val="solid"/>
              <a:round/>
            </a:ln>
          </a:left>
          <a:right>
            <a:ln w="12700" cap="flat">
              <a:solidFill>
                <a:srgbClr val="4F3B39"/>
              </a:solidFill>
              <a:prstDash val="solid"/>
              <a:round/>
            </a:ln>
          </a:right>
          <a:top>
            <a:ln w="12700" cap="flat">
              <a:solidFill>
                <a:srgbClr val="4F3B39"/>
              </a:solidFill>
              <a:prstDash val="solid"/>
              <a:round/>
            </a:ln>
          </a:top>
          <a:bottom>
            <a:ln w="38100" cap="flat">
              <a:solidFill>
                <a:srgbClr val="4F3B39"/>
              </a:solidFill>
              <a:prstDash val="solid"/>
              <a:round/>
            </a:ln>
          </a:bottom>
          <a:insideH>
            <a:ln w="12700" cap="flat">
              <a:solidFill>
                <a:srgbClr val="4F3B39"/>
              </a:solidFill>
              <a:prstDash val="solid"/>
              <a:round/>
            </a:ln>
          </a:insideH>
          <a:insideV>
            <a:ln w="12700" cap="flat">
              <a:solidFill>
                <a:srgbClr val="4F3B39"/>
              </a:solidFill>
              <a:prstDash val="solid"/>
              <a:round/>
            </a:ln>
          </a:insideV>
        </a:tcBdr>
        <a:fill>
          <a:solidFill>
            <a:srgbClr val="164B4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solidFill>
            <a:srgbClr val="164B4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solidFill>
            <a:srgbClr val="164B4F">
              <a:alpha val="20000"/>
            </a:srgbClr>
          </a:solidFill>
        </a:fill>
      </a:tcStyle>
    </a:firstCol>
    <a:lastRow>
      <a:tcTxStyle b="on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50800" cap="flat">
              <a:solidFill>
                <a:srgbClr val="164B4F"/>
              </a:solidFill>
              <a:prstDash val="solid"/>
              <a:round/>
            </a:ln>
          </a:top>
          <a:bottom>
            <a:ln w="127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64B4F"/>
        </a:fontRef>
        <a:srgbClr val="164B4F"/>
      </a:tcTxStyle>
      <a:tcStyle>
        <a:tcBdr>
          <a:left>
            <a:ln w="12700" cap="flat">
              <a:solidFill>
                <a:srgbClr val="164B4F"/>
              </a:solidFill>
              <a:prstDash val="solid"/>
              <a:round/>
            </a:ln>
          </a:left>
          <a:right>
            <a:ln w="12700" cap="flat">
              <a:solidFill>
                <a:srgbClr val="164B4F"/>
              </a:solidFill>
              <a:prstDash val="solid"/>
              <a:round/>
            </a:ln>
          </a:right>
          <a:top>
            <a:ln w="12700" cap="flat">
              <a:solidFill>
                <a:srgbClr val="164B4F"/>
              </a:solidFill>
              <a:prstDash val="solid"/>
              <a:round/>
            </a:ln>
          </a:top>
          <a:bottom>
            <a:ln w="25400" cap="flat">
              <a:solidFill>
                <a:srgbClr val="164B4F"/>
              </a:solidFill>
              <a:prstDash val="solid"/>
              <a:round/>
            </a:ln>
          </a:bottom>
          <a:insideH>
            <a:ln w="12700" cap="flat">
              <a:solidFill>
                <a:srgbClr val="164B4F"/>
              </a:solidFill>
              <a:prstDash val="solid"/>
              <a:round/>
            </a:ln>
          </a:insideH>
          <a:insideV>
            <a:ln w="12700" cap="flat">
              <a:solidFill>
                <a:srgbClr val="164B4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1pPr>
    <a:lvl2pPr indent="2286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2pPr>
    <a:lvl3pPr indent="4572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3pPr>
    <a:lvl4pPr indent="6858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4pPr>
    <a:lvl5pPr indent="9144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5pPr>
    <a:lvl6pPr indent="11430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6pPr>
    <a:lvl7pPr indent="13716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7pPr>
    <a:lvl8pPr indent="16002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8pPr>
    <a:lvl9pPr indent="1828800" latinLnBrk="0">
      <a:defRPr sz="1200">
        <a:solidFill>
          <a:srgbClr val="164B4F"/>
        </a:solidFill>
        <a:latin typeface="+mj-lt"/>
        <a:ea typeface="+mj-ea"/>
        <a:cs typeface="+mj-cs"/>
        <a:sym typeface="Euphemi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293812" y="990600"/>
            <a:ext cx="8458202" cy="3200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93812" y="4267200"/>
            <a:ext cx="84582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0">
              <a:spcBef>
                <a:spcPts val="0"/>
              </a:spcBef>
              <a:buSzTx/>
              <a:buFontTx/>
              <a:buNone/>
            </a:lvl2pPr>
            <a:lvl3pPr marL="0" indent="0">
              <a:spcBef>
                <a:spcPts val="0"/>
              </a:spcBef>
              <a:buSzTx/>
              <a:buFontTx/>
              <a:buNone/>
            </a:lvl3pPr>
            <a:lvl4pPr marL="0" indent="0">
              <a:spcBef>
                <a:spcPts val="0"/>
              </a:spcBef>
              <a:buSzTx/>
              <a:buFontTx/>
              <a:buNone/>
            </a:lvl4pPr>
            <a:lvl5pPr marL="0" indent="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9752014" y="381000"/>
            <a:ext cx="1905000" cy="579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1293812" y="381000"/>
            <a:ext cx="8305802" cy="579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"/>
          <p:cNvSpPr/>
          <p:nvPr/>
        </p:nvSpPr>
        <p:spPr>
          <a:xfrm>
            <a:off x="836613" y="0"/>
            <a:ext cx="11352214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xfrm>
            <a:off x="1293812" y="1676400"/>
            <a:ext cx="9601201" cy="4495800"/>
          </a:xfrm>
          <a:prstGeom prst="rect">
            <a:avLst/>
          </a:prstGeom>
        </p:spPr>
        <p:txBody>
          <a:bodyPr lIns="45719" tIns="45719" rIns="45719" bIns="45719"/>
          <a:lstStyle>
            <a:lvl2pPr marL="548639" indent="-274319"/>
            <a:lvl3pPr marL="853439" indent="-30479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0635754" y="6410644"/>
            <a:ext cx="259530" cy="25654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93812" y="2057400"/>
            <a:ext cx="8458203" cy="2667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93812" y="4876800"/>
            <a:ext cx="8458203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0">
              <a:spcBef>
                <a:spcPts val="0"/>
              </a:spcBef>
              <a:buSzTx/>
              <a:buFontTx/>
              <a:buNone/>
            </a:lvl2pPr>
            <a:lvl3pPr marL="0" indent="0">
              <a:spcBef>
                <a:spcPts val="0"/>
              </a:spcBef>
              <a:buSzTx/>
              <a:buFontTx/>
              <a:buNone/>
            </a:lvl3pPr>
            <a:lvl4pPr marL="0" indent="0">
              <a:spcBef>
                <a:spcPts val="0"/>
              </a:spcBef>
              <a:buSzTx/>
              <a:buFontTx/>
              <a:buNone/>
            </a:lvl4pPr>
            <a:lvl5pPr marL="0" indent="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1293812" y="1676399"/>
            <a:ext cx="4701145" cy="76200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0">
              <a:spcBef>
                <a:spcPts val="0"/>
              </a:spcBef>
              <a:buSzTx/>
              <a:buFontTx/>
              <a:buNone/>
            </a:lvl2pPr>
            <a:lvl3pPr marL="0" indent="0">
              <a:spcBef>
                <a:spcPts val="0"/>
              </a:spcBef>
              <a:buSzTx/>
              <a:buFontTx/>
              <a:buNone/>
            </a:lvl3pPr>
            <a:lvl4pPr marL="0" indent="0">
              <a:spcBef>
                <a:spcPts val="0"/>
              </a:spcBef>
              <a:buSzTx/>
              <a:buFontTx/>
              <a:buNone/>
            </a:lvl4pPr>
            <a:lvl5pPr marL="0" indent="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91753" y="1676399"/>
            <a:ext cx="4703260" cy="7620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7770810" y="1676400"/>
            <a:ext cx="3810002" cy="2438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1293812" y="685800"/>
            <a:ext cx="6172202" cy="5486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7770810" y="4191000"/>
            <a:ext cx="3810002" cy="1524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7770810" y="1676400"/>
            <a:ext cx="3810003" cy="2438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idx="13"/>
          </p:nvPr>
        </p:nvSpPr>
        <p:spPr>
          <a:xfrm>
            <a:off x="1522412" y="0"/>
            <a:ext cx="594360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7770810" y="4191000"/>
            <a:ext cx="3810003" cy="1524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468971" y="6228081"/>
            <a:ext cx="259528" cy="2565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36612" y="0"/>
            <a:ext cx="11352216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93812" y="1676400"/>
            <a:ext cx="96012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635756" y="6410645"/>
            <a:ext cx="25952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1F696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9pPr>
    </p:titleStyle>
    <p:bodyStyle>
      <a:lvl1pPr marL="223838" marR="0" indent="-2286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1pPr>
      <a:lvl2pPr marL="548638" marR="0" indent="-274319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2pPr>
      <a:lvl3pPr marL="853438" marR="0" indent="-304799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3pPr>
      <a:lvl4pPr marL="116586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4pPr>
      <a:lvl5pPr marL="144018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5pPr>
      <a:lvl6pPr marL="171450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6pPr>
      <a:lvl7pPr marL="198882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7pPr>
      <a:lvl8pPr marL="2263138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8pPr>
      <a:lvl9pPr marL="253746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164B4F"/>
          </a:solidFill>
          <a:uFillTx/>
          <a:latin typeface="+mj-lt"/>
          <a:ea typeface="+mj-ea"/>
          <a:cs typeface="+mj-cs"/>
          <a:sym typeface="Euphem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uphem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"/>
          <p:cNvSpPr txBox="1"/>
          <p:nvPr>
            <p:ph type="title"/>
          </p:nvPr>
        </p:nvSpPr>
        <p:spPr>
          <a:xfrm>
            <a:off x="1289050" y="-482600"/>
            <a:ext cx="9601200" cy="1143000"/>
          </a:xfrm>
          <a:prstGeom prst="rect">
            <a:avLst/>
          </a:prstGeom>
        </p:spPr>
        <p:txBody>
          <a:bodyPr/>
          <a:lstStyle/>
          <a:p>
            <a:pPr/>
            <a:r>
              <a:t>Related Works / Literature Review</a:t>
            </a:r>
          </a:p>
        </p:txBody>
      </p:sp>
      <p:sp>
        <p:nvSpPr>
          <p:cNvPr id="124" name="During the 1800s Frederick Law Olmsted, one of the pioneers of American landscape architecture was already designing outdoor areas with the expectation of producing a psychological response"/>
          <p:cNvSpPr/>
          <p:nvPr/>
        </p:nvSpPr>
        <p:spPr>
          <a:xfrm>
            <a:off x="1141712" y="948856"/>
            <a:ext cx="7392195" cy="2498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6" y="0"/>
                </a:moveTo>
                <a:cubicBezTo>
                  <a:pt x="110" y="0"/>
                  <a:pt x="0" y="326"/>
                  <a:pt x="0" y="727"/>
                </a:cubicBezTo>
                <a:lnTo>
                  <a:pt x="0" y="13802"/>
                </a:lnTo>
                <a:cubicBezTo>
                  <a:pt x="0" y="14203"/>
                  <a:pt x="110" y="14529"/>
                  <a:pt x="246" y="14529"/>
                </a:cubicBezTo>
                <a:lnTo>
                  <a:pt x="1310" y="14529"/>
                </a:lnTo>
                <a:lnTo>
                  <a:pt x="1802" y="21600"/>
                </a:lnTo>
                <a:lnTo>
                  <a:pt x="2294" y="14529"/>
                </a:lnTo>
                <a:lnTo>
                  <a:pt x="21354" y="14529"/>
                </a:lnTo>
                <a:cubicBezTo>
                  <a:pt x="21490" y="14529"/>
                  <a:pt x="21600" y="14203"/>
                  <a:pt x="21600" y="13802"/>
                </a:cubicBezTo>
                <a:lnTo>
                  <a:pt x="21600" y="727"/>
                </a:lnTo>
                <a:cubicBezTo>
                  <a:pt x="21600" y="326"/>
                  <a:pt x="21490" y="0"/>
                  <a:pt x="21354" y="0"/>
                </a:cubicBezTo>
                <a:lnTo>
                  <a:pt x="246" y="0"/>
                </a:lnTo>
                <a:close/>
              </a:path>
            </a:pathLst>
          </a:custGeom>
          <a:gradFill>
            <a:gsLst>
              <a:gs pos="0">
                <a:srgbClr val="B2BFD1"/>
              </a:gs>
              <a:gs pos="50000">
                <a:srgbClr val="A6B5C8"/>
              </a:gs>
              <a:gs pos="100000">
                <a:srgbClr val="97AAC3"/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During the 1800s Frederick Law Olmsted, one of the pioneers of American landscape architecture was already designing outdoor areas with the expectation of producing a psychological response</a:t>
            </a:r>
          </a:p>
        </p:txBody>
      </p:sp>
      <p:sp>
        <p:nvSpPr>
          <p:cNvPr id="125" name="In 1995 Dr Kaplan to find an integrated theory of stress that permits a significant role for attention. The proposed framework differentiated the two components, stress and attention, since they both benefit from restorative nature experiences"/>
          <p:cNvSpPr/>
          <p:nvPr/>
        </p:nvSpPr>
        <p:spPr>
          <a:xfrm>
            <a:off x="1330823" y="3364706"/>
            <a:ext cx="8055373" cy="319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66" y="0"/>
                </a:moveTo>
                <a:lnTo>
                  <a:pt x="14908" y="6696"/>
                </a:lnTo>
                <a:lnTo>
                  <a:pt x="278" y="6696"/>
                </a:lnTo>
                <a:cubicBezTo>
                  <a:pt x="124" y="6696"/>
                  <a:pt x="0" y="7009"/>
                  <a:pt x="0" y="7396"/>
                </a:cubicBezTo>
                <a:lnTo>
                  <a:pt x="0" y="20900"/>
                </a:lnTo>
                <a:cubicBezTo>
                  <a:pt x="0" y="21287"/>
                  <a:pt x="124" y="21600"/>
                  <a:pt x="278" y="21600"/>
                </a:cubicBezTo>
                <a:lnTo>
                  <a:pt x="21321" y="21600"/>
                </a:lnTo>
                <a:cubicBezTo>
                  <a:pt x="21475" y="21600"/>
                  <a:pt x="21600" y="21287"/>
                  <a:pt x="21600" y="20900"/>
                </a:cubicBezTo>
                <a:lnTo>
                  <a:pt x="21600" y="7396"/>
                </a:lnTo>
                <a:cubicBezTo>
                  <a:pt x="21600" y="7009"/>
                  <a:pt x="21475" y="6696"/>
                  <a:pt x="21321" y="6696"/>
                </a:cubicBezTo>
                <a:lnTo>
                  <a:pt x="16023" y="6696"/>
                </a:lnTo>
                <a:lnTo>
                  <a:pt x="15466" y="0"/>
                </a:lnTo>
                <a:close/>
              </a:path>
            </a:pathLst>
          </a:custGeom>
          <a:gradFill>
            <a:gsLst>
              <a:gs pos="0">
                <a:srgbClr val="9CB09F"/>
              </a:gs>
              <a:gs pos="50000">
                <a:srgbClr val="8FA792"/>
              </a:gs>
              <a:gs pos="100000">
                <a:srgbClr val="7D9580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In 1995 Dr Kaplan to find an integrated theory of stress that permits a significant role for attention. The proposed framework differentiated the two components, stress and attention, since they both benefit from restorative nature experiences</a:t>
            </a:r>
          </a:p>
        </p:txBody>
      </p:sp>
      <p:sp>
        <p:nvSpPr>
          <p:cNvPr id="126" name="2008 Study by Berman"/>
          <p:cNvSpPr/>
          <p:nvPr/>
        </p:nvSpPr>
        <p:spPr>
          <a:xfrm>
            <a:off x="8782050" y="1438273"/>
            <a:ext cx="1817291" cy="1902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4" y="0"/>
                </a:moveTo>
                <a:cubicBezTo>
                  <a:pt x="347" y="0"/>
                  <a:pt x="0" y="331"/>
                  <a:pt x="0" y="739"/>
                </a:cubicBezTo>
                <a:lnTo>
                  <a:pt x="0" y="14031"/>
                </a:lnTo>
                <a:cubicBezTo>
                  <a:pt x="0" y="14438"/>
                  <a:pt x="347" y="14769"/>
                  <a:pt x="774" y="14769"/>
                </a:cubicBezTo>
                <a:lnTo>
                  <a:pt x="1613" y="14769"/>
                </a:lnTo>
                <a:lnTo>
                  <a:pt x="3161" y="21600"/>
                </a:lnTo>
                <a:lnTo>
                  <a:pt x="4708" y="14769"/>
                </a:lnTo>
                <a:lnTo>
                  <a:pt x="20826" y="14769"/>
                </a:lnTo>
                <a:cubicBezTo>
                  <a:pt x="21253" y="14769"/>
                  <a:pt x="21600" y="14438"/>
                  <a:pt x="21600" y="14031"/>
                </a:cubicBezTo>
                <a:lnTo>
                  <a:pt x="21600" y="739"/>
                </a:lnTo>
                <a:cubicBezTo>
                  <a:pt x="21600" y="331"/>
                  <a:pt x="21253" y="0"/>
                  <a:pt x="20826" y="0"/>
                </a:cubicBezTo>
                <a:lnTo>
                  <a:pt x="774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337E5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2008 Study by Berman</a:t>
            </a:r>
          </a:p>
        </p:txBody>
      </p:sp>
      <p:sp>
        <p:nvSpPr>
          <p:cNvPr id="127" name="2017 VR study by Anderson"/>
          <p:cNvSpPr/>
          <p:nvPr/>
        </p:nvSpPr>
        <p:spPr>
          <a:xfrm>
            <a:off x="9864725" y="3301998"/>
            <a:ext cx="1406525" cy="230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7" y="17585"/>
                </a:lnTo>
                <a:lnTo>
                  <a:pt x="2097" y="21004"/>
                </a:lnTo>
                <a:cubicBezTo>
                  <a:pt x="2097" y="21333"/>
                  <a:pt x="2533" y="21600"/>
                  <a:pt x="3072" y="21600"/>
                </a:cubicBezTo>
                <a:lnTo>
                  <a:pt x="20625" y="21600"/>
                </a:lnTo>
                <a:cubicBezTo>
                  <a:pt x="21163" y="21600"/>
                  <a:pt x="21600" y="21333"/>
                  <a:pt x="21600" y="21004"/>
                </a:cubicBezTo>
                <a:lnTo>
                  <a:pt x="21600" y="10279"/>
                </a:lnTo>
                <a:cubicBezTo>
                  <a:pt x="21600" y="9950"/>
                  <a:pt x="21163" y="9683"/>
                  <a:pt x="20625" y="9683"/>
                </a:cubicBezTo>
                <a:lnTo>
                  <a:pt x="4699" y="968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2017 VR study by Anderson</a:t>
            </a:r>
          </a:p>
        </p:txBody>
      </p:sp>
      <p:sp>
        <p:nvSpPr>
          <p:cNvPr id="128" name="Time"/>
          <p:cNvSpPr/>
          <p:nvPr/>
        </p:nvSpPr>
        <p:spPr>
          <a:xfrm>
            <a:off x="880866" y="2654300"/>
            <a:ext cx="10413604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8" indent="3657600">
              <a:defRPr>
                <a:latin typeface="+mj-lt"/>
                <a:ea typeface="+mj-ea"/>
                <a:cs typeface="+mj-cs"/>
                <a:sym typeface="Euphemia"/>
              </a:defRPr>
            </a:pPr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2"/>
          <p:cNvSpPr txBox="1"/>
          <p:nvPr>
            <p:ph type="title"/>
          </p:nvPr>
        </p:nvSpPr>
        <p:spPr>
          <a:xfrm>
            <a:off x="1103312" y="-4572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Related Works / Literature Review</a:t>
            </a:r>
          </a:p>
        </p:txBody>
      </p:sp>
      <p:sp>
        <p:nvSpPr>
          <p:cNvPr id="131" name="Pre Attention - Assessment"/>
          <p:cNvSpPr/>
          <p:nvPr/>
        </p:nvSpPr>
        <p:spPr>
          <a:xfrm>
            <a:off x="3114291" y="24272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Pre Attention - Assessment</a:t>
            </a:r>
          </a:p>
        </p:txBody>
      </p:sp>
      <p:sp>
        <p:nvSpPr>
          <p:cNvPr id="132" name="Nature/Urban Walk"/>
          <p:cNvSpPr/>
          <p:nvPr/>
        </p:nvSpPr>
        <p:spPr>
          <a:xfrm>
            <a:off x="5908767" y="2427239"/>
            <a:ext cx="1434357" cy="8518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Nature/Urban Walk</a:t>
            </a:r>
          </a:p>
        </p:txBody>
      </p:sp>
      <p:sp>
        <p:nvSpPr>
          <p:cNvPr id="133" name="Experiment 1"/>
          <p:cNvSpPr/>
          <p:nvPr/>
        </p:nvSpPr>
        <p:spPr>
          <a:xfrm>
            <a:off x="833451" y="2472656"/>
            <a:ext cx="1771353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Experiment 1</a:t>
            </a:r>
          </a:p>
        </p:txBody>
      </p:sp>
      <p:sp>
        <p:nvSpPr>
          <p:cNvPr id="134" name="Arrow"/>
          <p:cNvSpPr/>
          <p:nvPr/>
        </p:nvSpPr>
        <p:spPr>
          <a:xfrm>
            <a:off x="547912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35" name="Arrow"/>
          <p:cNvSpPr/>
          <p:nvPr/>
        </p:nvSpPr>
        <p:spPr>
          <a:xfrm>
            <a:off x="749207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36" name="Rounded Rectangle"/>
          <p:cNvSpPr/>
          <p:nvPr/>
        </p:nvSpPr>
        <p:spPr>
          <a:xfrm>
            <a:off x="2799743" y="26516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37" name="Rounded Rectangle"/>
          <p:cNvSpPr/>
          <p:nvPr/>
        </p:nvSpPr>
        <p:spPr>
          <a:xfrm>
            <a:off x="2799743" y="29183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38" name="Pre Attention - Assessment"/>
          <p:cNvSpPr/>
          <p:nvPr/>
        </p:nvSpPr>
        <p:spPr>
          <a:xfrm>
            <a:off x="3131793" y="36718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Pre Attention - Assessment</a:t>
            </a:r>
          </a:p>
        </p:txBody>
      </p:sp>
      <p:sp>
        <p:nvSpPr>
          <p:cNvPr id="139" name="Nature/Urban Photos"/>
          <p:cNvSpPr/>
          <p:nvPr/>
        </p:nvSpPr>
        <p:spPr>
          <a:xfrm>
            <a:off x="5926269" y="3671839"/>
            <a:ext cx="1434357" cy="1008411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Nature/Urban Photos</a:t>
            </a:r>
          </a:p>
        </p:txBody>
      </p:sp>
      <p:sp>
        <p:nvSpPr>
          <p:cNvPr id="140" name="Experiment 2"/>
          <p:cNvSpPr/>
          <p:nvPr/>
        </p:nvSpPr>
        <p:spPr>
          <a:xfrm>
            <a:off x="850952" y="3717256"/>
            <a:ext cx="1771354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Experiment 2</a:t>
            </a:r>
          </a:p>
        </p:txBody>
      </p:sp>
      <p:sp>
        <p:nvSpPr>
          <p:cNvPr id="141" name="Arrow"/>
          <p:cNvSpPr/>
          <p:nvPr/>
        </p:nvSpPr>
        <p:spPr>
          <a:xfrm>
            <a:off x="5496623" y="39710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2" name="Arrow"/>
          <p:cNvSpPr/>
          <p:nvPr/>
        </p:nvSpPr>
        <p:spPr>
          <a:xfrm>
            <a:off x="7509572" y="3971008"/>
            <a:ext cx="328862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3" name="Rounded Rectangle"/>
          <p:cNvSpPr/>
          <p:nvPr/>
        </p:nvSpPr>
        <p:spPr>
          <a:xfrm>
            <a:off x="2817245" y="38962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4" name="Rounded Rectangle"/>
          <p:cNvSpPr/>
          <p:nvPr/>
        </p:nvSpPr>
        <p:spPr>
          <a:xfrm>
            <a:off x="2817245" y="41629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5" name="The article: Cognitive Benefits of Interacting With Nature  by Dr. Berman conducted a study in 2008 validating attention restoration theory by comparing cognitive functions effects from urban and natural environments"/>
          <p:cNvSpPr/>
          <p:nvPr/>
        </p:nvSpPr>
        <p:spPr>
          <a:xfrm>
            <a:off x="1122154" y="826143"/>
            <a:ext cx="7942264" cy="1656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" y="0"/>
                </a:moveTo>
                <a:cubicBezTo>
                  <a:pt x="67" y="0"/>
                  <a:pt x="0" y="323"/>
                  <a:pt x="0" y="725"/>
                </a:cubicBezTo>
                <a:lnTo>
                  <a:pt x="0" y="14353"/>
                </a:lnTo>
                <a:cubicBezTo>
                  <a:pt x="0" y="14755"/>
                  <a:pt x="67" y="15078"/>
                  <a:pt x="151" y="15078"/>
                </a:cubicBezTo>
                <a:lnTo>
                  <a:pt x="346" y="15078"/>
                </a:lnTo>
                <a:lnTo>
                  <a:pt x="650" y="21600"/>
                </a:lnTo>
                <a:lnTo>
                  <a:pt x="953" y="15078"/>
                </a:lnTo>
                <a:lnTo>
                  <a:pt x="21449" y="15078"/>
                </a:lnTo>
                <a:cubicBezTo>
                  <a:pt x="21533" y="15078"/>
                  <a:pt x="21600" y="14755"/>
                  <a:pt x="21600" y="14353"/>
                </a:cubicBezTo>
                <a:lnTo>
                  <a:pt x="21600" y="725"/>
                </a:lnTo>
                <a:cubicBezTo>
                  <a:pt x="21600" y="323"/>
                  <a:pt x="21533" y="0"/>
                  <a:pt x="21449" y="0"/>
                </a:cubicBezTo>
                <a:lnTo>
                  <a:pt x="151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7372"/>
                  </a:scheme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article:</a:t>
            </a:r>
            <a:r>
              <a:rPr u="sng"/>
              <a:t> Cognitive Benefits of Interacting With Nature</a:t>
            </a:r>
            <a:r>
              <a:t>  by Dr. Berman conducted a study in 2008 validating attention restoration theory by comparing cognitive functions effects from urban and natural environments</a:t>
            </a:r>
          </a:p>
        </p:txBody>
      </p:sp>
      <p:sp>
        <p:nvSpPr>
          <p:cNvPr id="146" name="Arrow 7"/>
          <p:cNvSpPr/>
          <p:nvPr/>
        </p:nvSpPr>
        <p:spPr>
          <a:xfrm>
            <a:off x="10402454" y="2947939"/>
            <a:ext cx="978100" cy="125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7" name="Arrow 7"/>
          <p:cNvSpPr/>
          <p:nvPr/>
        </p:nvSpPr>
        <p:spPr>
          <a:xfrm>
            <a:off x="10446058" y="3951239"/>
            <a:ext cx="662293" cy="84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48" name="Post Attention -Assessment"/>
          <p:cNvSpPr/>
          <p:nvPr/>
        </p:nvSpPr>
        <p:spPr>
          <a:xfrm>
            <a:off x="7950437" y="24272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Post Attention -Assessment</a:t>
            </a:r>
          </a:p>
        </p:txBody>
      </p:sp>
      <p:sp>
        <p:nvSpPr>
          <p:cNvPr id="149" name="Post Attention -Assessment"/>
          <p:cNvSpPr/>
          <p:nvPr/>
        </p:nvSpPr>
        <p:spPr>
          <a:xfrm>
            <a:off x="7967938" y="36718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Post Attention -Assessment</a:t>
            </a:r>
          </a:p>
        </p:txBody>
      </p:sp>
      <p:sp>
        <p:nvSpPr>
          <p:cNvPr id="150" name="Both experiments concluded that directed attention mechanisms show improvement when interacting with nature instead of urban settings"/>
          <p:cNvSpPr/>
          <p:nvPr/>
        </p:nvSpPr>
        <p:spPr>
          <a:xfrm>
            <a:off x="6183053" y="4916439"/>
            <a:ext cx="6008936" cy="172281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Both experiments concluded that directed attention mechanisms show improvement when interacting with nature instead of urban settings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2"/>
          <p:cNvSpPr txBox="1"/>
          <p:nvPr>
            <p:ph type="title"/>
          </p:nvPr>
        </p:nvSpPr>
        <p:spPr>
          <a:xfrm>
            <a:off x="1103312" y="-457200"/>
            <a:ext cx="9601201" cy="1143000"/>
          </a:xfrm>
          <a:prstGeom prst="rect">
            <a:avLst/>
          </a:prstGeom>
        </p:spPr>
        <p:txBody>
          <a:bodyPr/>
          <a:lstStyle/>
          <a:p>
            <a:pPr/>
            <a:r>
              <a:t>Related Works / Literature Review</a:t>
            </a:r>
          </a:p>
        </p:txBody>
      </p:sp>
      <p:sp>
        <p:nvSpPr>
          <p:cNvPr id="153" name="Stressful task"/>
          <p:cNvSpPr/>
          <p:nvPr/>
        </p:nvSpPr>
        <p:spPr>
          <a:xfrm>
            <a:off x="3114291" y="24272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Stressful task</a:t>
            </a:r>
          </a:p>
        </p:txBody>
      </p:sp>
      <p:sp>
        <p:nvSpPr>
          <p:cNvPr id="154" name="Nature/Urban in VR"/>
          <p:cNvSpPr/>
          <p:nvPr/>
        </p:nvSpPr>
        <p:spPr>
          <a:xfrm>
            <a:off x="5908767" y="2427239"/>
            <a:ext cx="1434357" cy="8518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Nature/Urban in VR</a:t>
            </a:r>
          </a:p>
        </p:txBody>
      </p:sp>
      <p:sp>
        <p:nvSpPr>
          <p:cNvPr id="155" name="Experiment 1"/>
          <p:cNvSpPr/>
          <p:nvPr/>
        </p:nvSpPr>
        <p:spPr>
          <a:xfrm>
            <a:off x="833451" y="2472656"/>
            <a:ext cx="1771353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Experiment 1</a:t>
            </a:r>
          </a:p>
        </p:txBody>
      </p:sp>
      <p:sp>
        <p:nvSpPr>
          <p:cNvPr id="156" name="Arrow"/>
          <p:cNvSpPr/>
          <p:nvPr/>
        </p:nvSpPr>
        <p:spPr>
          <a:xfrm>
            <a:off x="547912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57" name="Arrow"/>
          <p:cNvSpPr/>
          <p:nvPr/>
        </p:nvSpPr>
        <p:spPr>
          <a:xfrm>
            <a:off x="7492071" y="27264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58" name="Rounded Rectangle"/>
          <p:cNvSpPr/>
          <p:nvPr/>
        </p:nvSpPr>
        <p:spPr>
          <a:xfrm>
            <a:off x="2799743" y="26516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59" name="Rounded Rectangle"/>
          <p:cNvSpPr/>
          <p:nvPr/>
        </p:nvSpPr>
        <p:spPr>
          <a:xfrm>
            <a:off x="2799743" y="29183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0" name="Stressful task"/>
          <p:cNvSpPr/>
          <p:nvPr/>
        </p:nvSpPr>
        <p:spPr>
          <a:xfrm>
            <a:off x="3131793" y="3671839"/>
            <a:ext cx="2206502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Stressful task</a:t>
            </a:r>
          </a:p>
        </p:txBody>
      </p:sp>
      <p:sp>
        <p:nvSpPr>
          <p:cNvPr id="161" name="Nature Scene of choice/ Urban in VR"/>
          <p:cNvSpPr/>
          <p:nvPr/>
        </p:nvSpPr>
        <p:spPr>
          <a:xfrm>
            <a:off x="5926269" y="3671839"/>
            <a:ext cx="1434357" cy="1410693"/>
          </a:xfrm>
          <a:prstGeom prst="rect">
            <a:avLst/>
          </a:prstGeom>
          <a:gradFill>
            <a:gsLst>
              <a:gs pos="0">
                <a:srgbClr val="579D78"/>
              </a:gs>
              <a:gs pos="50000">
                <a:srgbClr val="349466"/>
              </a:gs>
              <a:gs pos="100000">
                <a:srgbClr val="2A875B"/>
              </a:gs>
            </a:gsLst>
            <a:lin ang="5400000"/>
          </a:gradFill>
          <a:ln w="12700">
            <a:solidFill>
              <a:srgbClr val="146A75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Nature Scene of choice/ Urban in VR</a:t>
            </a:r>
          </a:p>
        </p:txBody>
      </p:sp>
      <p:sp>
        <p:nvSpPr>
          <p:cNvPr id="162" name="Experiment 2"/>
          <p:cNvSpPr/>
          <p:nvPr/>
        </p:nvSpPr>
        <p:spPr>
          <a:xfrm>
            <a:off x="850952" y="3717256"/>
            <a:ext cx="1771354" cy="761059"/>
          </a:xfrm>
          <a:prstGeom prst="rect">
            <a:avLst/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Experiment 2</a:t>
            </a:r>
          </a:p>
        </p:txBody>
      </p:sp>
      <p:sp>
        <p:nvSpPr>
          <p:cNvPr id="163" name="Arrow"/>
          <p:cNvSpPr/>
          <p:nvPr/>
        </p:nvSpPr>
        <p:spPr>
          <a:xfrm>
            <a:off x="5496623" y="3971008"/>
            <a:ext cx="328861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4" name="Arrow"/>
          <p:cNvSpPr/>
          <p:nvPr/>
        </p:nvSpPr>
        <p:spPr>
          <a:xfrm>
            <a:off x="7509572" y="3971008"/>
            <a:ext cx="328862" cy="253555"/>
          </a:xfrm>
          <a:prstGeom prst="rightArrow">
            <a:avLst>
              <a:gd name="adj1" fmla="val 32000"/>
              <a:gd name="adj2" fmla="val 83008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5" name="Rounded Rectangle"/>
          <p:cNvSpPr/>
          <p:nvPr/>
        </p:nvSpPr>
        <p:spPr>
          <a:xfrm>
            <a:off x="2817245" y="38962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6" name="Rounded Rectangle"/>
          <p:cNvSpPr/>
          <p:nvPr/>
        </p:nvSpPr>
        <p:spPr>
          <a:xfrm>
            <a:off x="2817245" y="4162997"/>
            <a:ext cx="156221" cy="136278"/>
          </a:xfrm>
          <a:prstGeom prst="roundRect">
            <a:avLst>
              <a:gd name="adj" fmla="val 17195"/>
            </a:avLst>
          </a:prstGeom>
          <a:solidFill>
            <a:srgbClr val="1B4852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7" name="An article: Relaxation with Immersive Natural Scenes using VR conducted in 2017 by Professor Anderson recorded the effects of nature exposure on stress, this time using a virtual environment"/>
          <p:cNvSpPr/>
          <p:nvPr/>
        </p:nvSpPr>
        <p:spPr>
          <a:xfrm>
            <a:off x="1122154" y="826143"/>
            <a:ext cx="10339389" cy="1924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" y="0"/>
                </a:moveTo>
                <a:cubicBezTo>
                  <a:pt x="62" y="0"/>
                  <a:pt x="0" y="332"/>
                  <a:pt x="0" y="744"/>
                </a:cubicBezTo>
                <a:lnTo>
                  <a:pt x="0" y="14168"/>
                </a:lnTo>
                <a:cubicBezTo>
                  <a:pt x="0" y="14580"/>
                  <a:pt x="62" y="14917"/>
                  <a:pt x="138" y="14917"/>
                </a:cubicBezTo>
                <a:lnTo>
                  <a:pt x="318" y="14917"/>
                </a:lnTo>
                <a:lnTo>
                  <a:pt x="595" y="21600"/>
                </a:lnTo>
                <a:lnTo>
                  <a:pt x="872" y="14917"/>
                </a:lnTo>
                <a:lnTo>
                  <a:pt x="21461" y="14917"/>
                </a:lnTo>
                <a:cubicBezTo>
                  <a:pt x="21537" y="14917"/>
                  <a:pt x="21600" y="14580"/>
                  <a:pt x="21600" y="14168"/>
                </a:cubicBezTo>
                <a:lnTo>
                  <a:pt x="21600" y="744"/>
                </a:lnTo>
                <a:cubicBezTo>
                  <a:pt x="21600" y="332"/>
                  <a:pt x="21537" y="0"/>
                  <a:pt x="21461" y="0"/>
                </a:cubicBezTo>
                <a:lnTo>
                  <a:pt x="138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Euphemia"/>
              </a:defRPr>
            </a:pPr>
            <a:r>
              <a:t>An article: </a:t>
            </a:r>
            <a:r>
              <a:rPr u="sng"/>
              <a:t>Relaxation with Immersive Natural Scenes using VR</a:t>
            </a:r>
            <a:r>
              <a:t> conducted in 2017 by Professor Anderson recorded the effects of nature exposure on stress, this time using a virtual environment</a:t>
            </a:r>
          </a:p>
        </p:txBody>
      </p:sp>
      <p:sp>
        <p:nvSpPr>
          <p:cNvPr id="168" name="Arrow 7"/>
          <p:cNvSpPr/>
          <p:nvPr/>
        </p:nvSpPr>
        <p:spPr>
          <a:xfrm>
            <a:off x="10402454" y="2947939"/>
            <a:ext cx="978100" cy="125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69" name="Arrow 7"/>
          <p:cNvSpPr/>
          <p:nvPr/>
        </p:nvSpPr>
        <p:spPr>
          <a:xfrm>
            <a:off x="10446058" y="3951239"/>
            <a:ext cx="662293" cy="847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21600"/>
                </a:moveTo>
                <a:lnTo>
                  <a:pt x="21600" y="13782"/>
                </a:lnTo>
                <a:lnTo>
                  <a:pt x="17473" y="13782"/>
                </a:lnTo>
                <a:cubicBezTo>
                  <a:pt x="17473" y="13740"/>
                  <a:pt x="17475" y="13696"/>
                  <a:pt x="17475" y="13654"/>
                </a:cubicBezTo>
                <a:cubicBezTo>
                  <a:pt x="17475" y="6113"/>
                  <a:pt x="9652" y="0"/>
                  <a:pt x="2" y="0"/>
                </a:cubicBezTo>
                <a:cubicBezTo>
                  <a:pt x="2" y="0"/>
                  <a:pt x="0" y="0"/>
                  <a:pt x="0" y="0"/>
                </a:cubicBezTo>
                <a:lnTo>
                  <a:pt x="0" y="5044"/>
                </a:lnTo>
                <a:cubicBezTo>
                  <a:pt x="0" y="5044"/>
                  <a:pt x="2" y="5044"/>
                  <a:pt x="2" y="5044"/>
                </a:cubicBezTo>
                <a:cubicBezTo>
                  <a:pt x="6088" y="5044"/>
                  <a:pt x="11022" y="8898"/>
                  <a:pt x="11022" y="13654"/>
                </a:cubicBezTo>
                <a:cubicBezTo>
                  <a:pt x="11022" y="13697"/>
                  <a:pt x="11018" y="13740"/>
                  <a:pt x="11018" y="13782"/>
                </a:cubicBezTo>
                <a:lnTo>
                  <a:pt x="6864" y="13782"/>
                </a:lnTo>
                <a:lnTo>
                  <a:pt x="1423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6A75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pPr>
          </a:p>
        </p:txBody>
      </p:sp>
      <p:sp>
        <p:nvSpPr>
          <p:cNvPr id="170" name="Measure stress while in VR"/>
          <p:cNvSpPr/>
          <p:nvPr/>
        </p:nvSpPr>
        <p:spPr>
          <a:xfrm>
            <a:off x="7950437" y="24272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Measure stress while in VR</a:t>
            </a:r>
          </a:p>
        </p:txBody>
      </p:sp>
      <p:sp>
        <p:nvSpPr>
          <p:cNvPr id="171" name="Measure Stress while in VR"/>
          <p:cNvSpPr/>
          <p:nvPr/>
        </p:nvSpPr>
        <p:spPr>
          <a:xfrm>
            <a:off x="7967938" y="3671839"/>
            <a:ext cx="2474169" cy="85189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6A7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Measure Stress while in VR</a:t>
            </a:r>
          </a:p>
        </p:txBody>
      </p:sp>
      <p:sp>
        <p:nvSpPr>
          <p:cNvPr id="172" name="The first experiment provided results as expected by reducing stress levels on the participants, while the second experiment only provided different results due to participants perception of stress"/>
          <p:cNvSpPr/>
          <p:nvPr/>
        </p:nvSpPr>
        <p:spPr>
          <a:xfrm>
            <a:off x="2284649" y="5212805"/>
            <a:ext cx="9716840" cy="1536926"/>
          </a:xfrm>
          <a:prstGeom prst="roundRect">
            <a:avLst>
              <a:gd name="adj" fmla="val 1681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3838" indent="-228600">
              <a:lnSpc>
                <a:spcPct val="90000"/>
              </a:lnSpc>
              <a:spcBef>
                <a:spcPts val="16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Euphemia"/>
              </a:defRPr>
            </a:lvl1pPr>
          </a:lstStyle>
          <a:p>
            <a:pPr/>
            <a:r>
              <a:t>The first experiment provided results as expected by reducing stress levels on the participants, while the second experiment only provided different results due to participants perception of stress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renity 16x9">
  <a:themeElements>
    <a:clrScheme name="Serenity 16x9">
      <a:dk1>
        <a:srgbClr val="164B4F"/>
      </a:dk1>
      <a:lt1>
        <a:srgbClr val="4F3B39"/>
      </a:lt1>
      <a:dk2>
        <a:srgbClr val="A7A7A7"/>
      </a:dk2>
      <a:lt2>
        <a:srgbClr val="535353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0000FF"/>
      </a:hlink>
      <a:folHlink>
        <a:srgbClr val="FF00FF"/>
      </a:folHlink>
    </a:clrScheme>
    <a:fontScheme name="Serenity 16x9">
      <a:majorFont>
        <a:latin typeface="Euphemia"/>
        <a:ea typeface="Euphemia"/>
        <a:cs typeface="Euphemia"/>
      </a:majorFont>
      <a:minorFont>
        <a:latin typeface="Helvetica"/>
        <a:ea typeface="Helvetica"/>
        <a:cs typeface="Helvetica"/>
      </a:minorFont>
    </a:fontScheme>
    <a:fmtScheme name="Serenity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3B3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erenity 16x9">
  <a:themeElements>
    <a:clrScheme name="Serenity 16x9">
      <a:dk1>
        <a:srgbClr val="164B4F"/>
      </a:dk1>
      <a:lt1>
        <a:srgbClr val="4F3B39"/>
      </a:lt1>
      <a:dk2>
        <a:srgbClr val="A7A7A7"/>
      </a:dk2>
      <a:lt2>
        <a:srgbClr val="535353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0000FF"/>
      </a:hlink>
      <a:folHlink>
        <a:srgbClr val="FF00FF"/>
      </a:folHlink>
    </a:clrScheme>
    <a:fontScheme name="Serenity 16x9">
      <a:majorFont>
        <a:latin typeface="Euphemia"/>
        <a:ea typeface="Euphemia"/>
        <a:cs typeface="Euphemia"/>
      </a:majorFont>
      <a:minorFont>
        <a:latin typeface="Helvetica"/>
        <a:ea typeface="Helvetica"/>
        <a:cs typeface="Helvetica"/>
      </a:minorFont>
    </a:fontScheme>
    <a:fmtScheme name="Serenity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3B3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64B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