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j-lt"/>
        <a:ea typeface="+mj-ea"/>
        <a:cs typeface="+mj-cs"/>
        <a:sym typeface="Euphem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DF"/>
          </a:solidFill>
        </a:fill>
      </a:tcStyle>
    </a:wholeTbl>
    <a:band2H>
      <a:tcTxStyle b="def" i="def"/>
      <a:tcStyle>
        <a:tcBdr/>
        <a:fill>
          <a:solidFill>
            <a:srgbClr val="E7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F"/>
          </a:solidFill>
        </a:fill>
      </a:tcStyle>
    </a:wholeTbl>
    <a:band2H>
      <a:tcTxStyle b="def" i="def"/>
      <a:tcStyle>
        <a:tcBdr/>
        <a:fill>
          <a:solidFill>
            <a:srgbClr val="E7F2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2"/>
          </a:solidFill>
        </a:fill>
      </a:tcStyle>
    </a:wholeTbl>
    <a:band2H>
      <a:tcTxStyle b="def" i="def"/>
      <a:tcStyle>
        <a:tcBdr/>
        <a:fill>
          <a:solidFill>
            <a:srgbClr val="E7EE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64B4F"/>
        </a:fontRef>
        <a:srgbClr val="164B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64B4F"/>
        </a:fontRef>
        <a:srgbClr val="164B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64B4F"/>
              </a:solidFill>
              <a:prstDash val="solid"/>
              <a:round/>
            </a:ln>
          </a:top>
          <a:bottom>
            <a:ln w="254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64B4F"/>
              </a:solidFill>
              <a:prstDash val="solid"/>
              <a:round/>
            </a:ln>
          </a:top>
          <a:bottom>
            <a:ln w="254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CF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64B4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64B4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64B4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12700" cap="flat">
              <a:solidFill>
                <a:srgbClr val="164B4F"/>
              </a:solidFill>
              <a:prstDash val="solid"/>
              <a:round/>
            </a:ln>
          </a:top>
          <a:bottom>
            <a:ln w="127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solidFill>
            <a:srgbClr val="164B4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12700" cap="flat">
              <a:solidFill>
                <a:srgbClr val="164B4F"/>
              </a:solidFill>
              <a:prstDash val="solid"/>
              <a:round/>
            </a:ln>
          </a:top>
          <a:bottom>
            <a:ln w="127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solidFill>
            <a:srgbClr val="164B4F">
              <a:alpha val="20000"/>
            </a:srgbClr>
          </a:solidFill>
        </a:fill>
      </a:tcStyle>
    </a:firstCol>
    <a:lastRow>
      <a:tcTxStyle b="on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50800" cap="flat">
              <a:solidFill>
                <a:srgbClr val="164B4F"/>
              </a:solidFill>
              <a:prstDash val="solid"/>
              <a:round/>
            </a:ln>
          </a:top>
          <a:bottom>
            <a:ln w="127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12700" cap="flat">
              <a:solidFill>
                <a:srgbClr val="164B4F"/>
              </a:solidFill>
              <a:prstDash val="solid"/>
              <a:round/>
            </a:ln>
          </a:top>
          <a:bottom>
            <a:ln w="254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1pPr>
    <a:lvl2pPr indent="2286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2pPr>
    <a:lvl3pPr indent="4572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3pPr>
    <a:lvl4pPr indent="6858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4pPr>
    <a:lvl5pPr indent="9144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5pPr>
    <a:lvl6pPr indent="11430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6pPr>
    <a:lvl7pPr indent="13716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7pPr>
    <a:lvl8pPr indent="16002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8pPr>
    <a:lvl9pPr indent="18288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93813" y="990600"/>
            <a:ext cx="8458201" cy="3200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93812" y="4267200"/>
            <a:ext cx="84582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457200">
              <a:spcBef>
                <a:spcPts val="0"/>
              </a:spcBef>
              <a:buSzTx/>
              <a:buFontTx/>
              <a:buNone/>
            </a:lvl2pPr>
            <a:lvl3pPr marL="0" indent="914400">
              <a:spcBef>
                <a:spcPts val="0"/>
              </a:spcBef>
              <a:buSzTx/>
              <a:buFontTx/>
              <a:buNone/>
            </a:lvl3pPr>
            <a:lvl4pPr marL="0" indent="1371600">
              <a:spcBef>
                <a:spcPts val="0"/>
              </a:spcBef>
              <a:buSzTx/>
              <a:buFontTx/>
              <a:buNone/>
            </a:lvl4pPr>
            <a:lvl5pPr marL="0" indent="182880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idx="1"/>
          </p:nvPr>
        </p:nvSpPr>
        <p:spPr>
          <a:xfrm>
            <a:off x="1293812" y="1676400"/>
            <a:ext cx="9601201" cy="4495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itle Text"/>
          <p:cNvSpPr txBox="1"/>
          <p:nvPr>
            <p:ph type="title"/>
          </p:nvPr>
        </p:nvSpPr>
        <p:spPr>
          <a:xfrm>
            <a:off x="9752014" y="381000"/>
            <a:ext cx="1904999" cy="579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293813" y="381000"/>
            <a:ext cx="8305801" cy="579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1293812" y="1676400"/>
            <a:ext cx="9601201" cy="4495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93812" y="2057400"/>
            <a:ext cx="8458202" cy="2667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293812" y="4876800"/>
            <a:ext cx="8458202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457200">
              <a:spcBef>
                <a:spcPts val="0"/>
              </a:spcBef>
              <a:buSzTx/>
              <a:buFontTx/>
              <a:buNone/>
            </a:lvl2pPr>
            <a:lvl3pPr marL="0" indent="914400">
              <a:spcBef>
                <a:spcPts val="0"/>
              </a:spcBef>
              <a:buSzTx/>
              <a:buFontTx/>
              <a:buNone/>
            </a:lvl3pPr>
            <a:lvl4pPr marL="0" indent="1371600">
              <a:spcBef>
                <a:spcPts val="0"/>
              </a:spcBef>
              <a:buSzTx/>
              <a:buFontTx/>
              <a:buNone/>
            </a:lvl4pPr>
            <a:lvl5pPr marL="0" indent="182880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293812" y="1676399"/>
            <a:ext cx="4701144" cy="7620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457200">
              <a:spcBef>
                <a:spcPts val="0"/>
              </a:spcBef>
              <a:buSzTx/>
              <a:buFontTx/>
              <a:buNone/>
            </a:lvl2pPr>
            <a:lvl3pPr marL="0" indent="914400">
              <a:spcBef>
                <a:spcPts val="0"/>
              </a:spcBef>
              <a:buSzTx/>
              <a:buFontTx/>
              <a:buNone/>
            </a:lvl3pPr>
            <a:lvl4pPr marL="0" indent="1371600">
              <a:spcBef>
                <a:spcPts val="0"/>
              </a:spcBef>
              <a:buSzTx/>
              <a:buFontTx/>
              <a:buNone/>
            </a:lvl4pPr>
            <a:lvl5pPr marL="0" indent="182880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6191753" y="1676399"/>
            <a:ext cx="4703260" cy="7620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7770810" y="1676400"/>
            <a:ext cx="3810001" cy="2438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1293812" y="685800"/>
            <a:ext cx="6172201" cy="5486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quarter" idx="13"/>
          </p:nvPr>
        </p:nvSpPr>
        <p:spPr>
          <a:xfrm>
            <a:off x="7770810" y="4191000"/>
            <a:ext cx="3810001" cy="1524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7770811" y="1676400"/>
            <a:ext cx="3810001" cy="2438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Picture Placeholder 2"/>
          <p:cNvSpPr/>
          <p:nvPr>
            <p:ph type="pic" idx="13"/>
          </p:nvPr>
        </p:nvSpPr>
        <p:spPr>
          <a:xfrm>
            <a:off x="1522412" y="0"/>
            <a:ext cx="594360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7770811" y="4191000"/>
            <a:ext cx="3810001" cy="1524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635754" y="6410644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1F696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9pPr>
    </p:titleStyle>
    <p:bodyStyle>
      <a:lvl1pPr marL="223838" marR="0" indent="-2286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1pPr>
      <a:lvl2pPr marL="548639" marR="0" indent="-274319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2pPr>
      <a:lvl3pPr marL="853439" marR="0" indent="-304799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3pPr>
      <a:lvl4pPr marL="116586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4pPr>
      <a:lvl5pPr marL="144018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5pPr>
      <a:lvl6pPr marL="171450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6pPr>
      <a:lvl7pPr marL="198882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7pPr>
      <a:lvl8pPr marL="2263139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8pPr>
      <a:lvl9pPr marL="253746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2"/>
          <p:cNvSpPr txBox="1"/>
          <p:nvPr>
            <p:ph type="title"/>
          </p:nvPr>
        </p:nvSpPr>
        <p:spPr>
          <a:xfrm>
            <a:off x="1103312" y="-4572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Related Works / Literature Review</a:t>
            </a:r>
          </a:p>
        </p:txBody>
      </p:sp>
      <p:sp>
        <p:nvSpPr>
          <p:cNvPr id="121" name="Pre Attention - Assessment"/>
          <p:cNvSpPr/>
          <p:nvPr/>
        </p:nvSpPr>
        <p:spPr>
          <a:xfrm>
            <a:off x="3114291" y="24272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Pre Attention - Assessment</a:t>
            </a:r>
          </a:p>
        </p:txBody>
      </p:sp>
      <p:sp>
        <p:nvSpPr>
          <p:cNvPr id="122" name="Nature/Urban Walk"/>
          <p:cNvSpPr/>
          <p:nvPr/>
        </p:nvSpPr>
        <p:spPr>
          <a:xfrm>
            <a:off x="5908767" y="2427239"/>
            <a:ext cx="1434357" cy="851893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Nature/Urban Walk</a:t>
            </a:r>
          </a:p>
        </p:txBody>
      </p:sp>
      <p:sp>
        <p:nvSpPr>
          <p:cNvPr id="123" name="Experiment 1"/>
          <p:cNvSpPr/>
          <p:nvPr/>
        </p:nvSpPr>
        <p:spPr>
          <a:xfrm>
            <a:off x="833451" y="2472656"/>
            <a:ext cx="1771353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Experiment 1</a:t>
            </a:r>
          </a:p>
        </p:txBody>
      </p:sp>
      <p:sp>
        <p:nvSpPr>
          <p:cNvPr id="124" name="Arrow"/>
          <p:cNvSpPr/>
          <p:nvPr/>
        </p:nvSpPr>
        <p:spPr>
          <a:xfrm>
            <a:off x="547912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25" name="Arrow"/>
          <p:cNvSpPr/>
          <p:nvPr/>
        </p:nvSpPr>
        <p:spPr>
          <a:xfrm>
            <a:off x="749207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26" name="Rounded Rectangle"/>
          <p:cNvSpPr/>
          <p:nvPr/>
        </p:nvSpPr>
        <p:spPr>
          <a:xfrm>
            <a:off x="2799743" y="26516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27" name="Rounded Rectangle"/>
          <p:cNvSpPr/>
          <p:nvPr/>
        </p:nvSpPr>
        <p:spPr>
          <a:xfrm>
            <a:off x="2799743" y="29183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28" name="Pre Attention - Assessment"/>
          <p:cNvSpPr/>
          <p:nvPr/>
        </p:nvSpPr>
        <p:spPr>
          <a:xfrm>
            <a:off x="3131793" y="36718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Pre Attention - Assessment</a:t>
            </a:r>
          </a:p>
        </p:txBody>
      </p:sp>
      <p:sp>
        <p:nvSpPr>
          <p:cNvPr id="129" name="Nature/Urban Photos"/>
          <p:cNvSpPr/>
          <p:nvPr/>
        </p:nvSpPr>
        <p:spPr>
          <a:xfrm>
            <a:off x="5926269" y="3671839"/>
            <a:ext cx="1434357" cy="1008411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Nature/Urban Photos</a:t>
            </a:r>
          </a:p>
        </p:txBody>
      </p:sp>
      <p:sp>
        <p:nvSpPr>
          <p:cNvPr id="130" name="Experiment 2"/>
          <p:cNvSpPr/>
          <p:nvPr/>
        </p:nvSpPr>
        <p:spPr>
          <a:xfrm>
            <a:off x="850952" y="3717256"/>
            <a:ext cx="1771354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Experiment 2</a:t>
            </a:r>
          </a:p>
        </p:txBody>
      </p:sp>
      <p:sp>
        <p:nvSpPr>
          <p:cNvPr id="131" name="Arrow"/>
          <p:cNvSpPr/>
          <p:nvPr/>
        </p:nvSpPr>
        <p:spPr>
          <a:xfrm>
            <a:off x="5496623" y="39710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32" name="Arrow"/>
          <p:cNvSpPr/>
          <p:nvPr/>
        </p:nvSpPr>
        <p:spPr>
          <a:xfrm>
            <a:off x="7509572" y="3971008"/>
            <a:ext cx="328862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2817245" y="38962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34" name="Rounded Rectangle"/>
          <p:cNvSpPr/>
          <p:nvPr/>
        </p:nvSpPr>
        <p:spPr>
          <a:xfrm>
            <a:off x="2817245" y="41629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35" name="Professor Berman conducted a study in 2008 validating attention restoration theory by comparing cognitive functions effects from urban and natural environments"/>
          <p:cNvSpPr/>
          <p:nvPr/>
        </p:nvSpPr>
        <p:spPr>
          <a:xfrm>
            <a:off x="1122154" y="826143"/>
            <a:ext cx="9048751" cy="1839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" y="0"/>
                </a:moveTo>
                <a:cubicBezTo>
                  <a:pt x="68" y="0"/>
                  <a:pt x="0" y="334"/>
                  <a:pt x="0" y="746"/>
                </a:cubicBezTo>
                <a:lnTo>
                  <a:pt x="0" y="14167"/>
                </a:lnTo>
                <a:cubicBezTo>
                  <a:pt x="0" y="14579"/>
                  <a:pt x="68" y="14913"/>
                  <a:pt x="152" y="14913"/>
                </a:cubicBezTo>
                <a:lnTo>
                  <a:pt x="347" y="14913"/>
                </a:lnTo>
                <a:lnTo>
                  <a:pt x="650" y="21600"/>
                </a:lnTo>
                <a:lnTo>
                  <a:pt x="953" y="14913"/>
                </a:lnTo>
                <a:lnTo>
                  <a:pt x="21448" y="14913"/>
                </a:lnTo>
                <a:cubicBezTo>
                  <a:pt x="21532" y="14913"/>
                  <a:pt x="21600" y="14579"/>
                  <a:pt x="21600" y="14167"/>
                </a:cubicBezTo>
                <a:lnTo>
                  <a:pt x="21600" y="746"/>
                </a:lnTo>
                <a:cubicBezTo>
                  <a:pt x="21600" y="334"/>
                  <a:pt x="21532" y="0"/>
                  <a:pt x="21448" y="0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Professor Berman conducted a study in 2008 validating attention restoration theory by comparing cognitive functions effects from urban and natural environments</a:t>
            </a:r>
          </a:p>
        </p:txBody>
      </p:sp>
      <p:sp>
        <p:nvSpPr>
          <p:cNvPr id="136" name="Arrow 7"/>
          <p:cNvSpPr/>
          <p:nvPr/>
        </p:nvSpPr>
        <p:spPr>
          <a:xfrm>
            <a:off x="10402454" y="2947939"/>
            <a:ext cx="978100" cy="125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Arrow 7"/>
          <p:cNvSpPr/>
          <p:nvPr/>
        </p:nvSpPr>
        <p:spPr>
          <a:xfrm>
            <a:off x="10446058" y="3951239"/>
            <a:ext cx="662293" cy="847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Post Attention -Assessment"/>
          <p:cNvSpPr/>
          <p:nvPr/>
        </p:nvSpPr>
        <p:spPr>
          <a:xfrm>
            <a:off x="7950437" y="24272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Post Attention -Assessment</a:t>
            </a:r>
          </a:p>
        </p:txBody>
      </p:sp>
      <p:sp>
        <p:nvSpPr>
          <p:cNvPr id="139" name="Post Attention -Assessment"/>
          <p:cNvSpPr/>
          <p:nvPr/>
        </p:nvSpPr>
        <p:spPr>
          <a:xfrm>
            <a:off x="7967938" y="36718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Post Attention -Assessment</a:t>
            </a:r>
          </a:p>
        </p:txBody>
      </p:sp>
      <p:sp>
        <p:nvSpPr>
          <p:cNvPr id="140" name="Both experiments concluded that directed attention mechanisms show improvement when interacting with nature instead of urban settings"/>
          <p:cNvSpPr/>
          <p:nvPr/>
        </p:nvSpPr>
        <p:spPr>
          <a:xfrm>
            <a:off x="6183053" y="4916439"/>
            <a:ext cx="6008936" cy="17228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Both experiments concluded that directed attention mechanisms show improvement when interacting with nature instead of urban 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2"/>
          <p:cNvSpPr txBox="1"/>
          <p:nvPr>
            <p:ph type="title"/>
          </p:nvPr>
        </p:nvSpPr>
        <p:spPr>
          <a:xfrm>
            <a:off x="1103312" y="-4572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Related Works / Literature Review</a:t>
            </a:r>
          </a:p>
        </p:txBody>
      </p:sp>
      <p:sp>
        <p:nvSpPr>
          <p:cNvPr id="143" name="Stressful task"/>
          <p:cNvSpPr/>
          <p:nvPr/>
        </p:nvSpPr>
        <p:spPr>
          <a:xfrm>
            <a:off x="3114291" y="24272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Stressful task</a:t>
            </a:r>
          </a:p>
        </p:txBody>
      </p:sp>
      <p:sp>
        <p:nvSpPr>
          <p:cNvPr id="144" name="Nature/Urban in VR"/>
          <p:cNvSpPr/>
          <p:nvPr/>
        </p:nvSpPr>
        <p:spPr>
          <a:xfrm>
            <a:off x="5908767" y="2427239"/>
            <a:ext cx="1434357" cy="851893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Nature/Urban in VR</a:t>
            </a:r>
          </a:p>
        </p:txBody>
      </p:sp>
      <p:sp>
        <p:nvSpPr>
          <p:cNvPr id="145" name="Experiment 1"/>
          <p:cNvSpPr/>
          <p:nvPr/>
        </p:nvSpPr>
        <p:spPr>
          <a:xfrm>
            <a:off x="833451" y="2472656"/>
            <a:ext cx="1771353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Experiment 1</a:t>
            </a:r>
          </a:p>
        </p:txBody>
      </p:sp>
      <p:sp>
        <p:nvSpPr>
          <p:cNvPr id="146" name="Arrow"/>
          <p:cNvSpPr/>
          <p:nvPr/>
        </p:nvSpPr>
        <p:spPr>
          <a:xfrm>
            <a:off x="547912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47" name="Arrow"/>
          <p:cNvSpPr/>
          <p:nvPr/>
        </p:nvSpPr>
        <p:spPr>
          <a:xfrm>
            <a:off x="749207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48" name="Rounded Rectangle"/>
          <p:cNvSpPr/>
          <p:nvPr/>
        </p:nvSpPr>
        <p:spPr>
          <a:xfrm>
            <a:off x="2799743" y="26516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49" name="Rounded Rectangle"/>
          <p:cNvSpPr/>
          <p:nvPr/>
        </p:nvSpPr>
        <p:spPr>
          <a:xfrm>
            <a:off x="2799743" y="29183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50" name="Stressful task"/>
          <p:cNvSpPr/>
          <p:nvPr/>
        </p:nvSpPr>
        <p:spPr>
          <a:xfrm>
            <a:off x="3131793" y="36718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Stressful task</a:t>
            </a:r>
          </a:p>
        </p:txBody>
      </p:sp>
      <p:sp>
        <p:nvSpPr>
          <p:cNvPr id="151" name="Nature Scene of choice/ Urban in VR"/>
          <p:cNvSpPr/>
          <p:nvPr/>
        </p:nvSpPr>
        <p:spPr>
          <a:xfrm>
            <a:off x="5926269" y="3671839"/>
            <a:ext cx="1434357" cy="1410693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Nature Scene of choice/ Urban in VR</a:t>
            </a:r>
          </a:p>
        </p:txBody>
      </p:sp>
      <p:sp>
        <p:nvSpPr>
          <p:cNvPr id="152" name="Experiment 2"/>
          <p:cNvSpPr/>
          <p:nvPr/>
        </p:nvSpPr>
        <p:spPr>
          <a:xfrm>
            <a:off x="850952" y="3717256"/>
            <a:ext cx="1771354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Experiment 2</a:t>
            </a:r>
          </a:p>
        </p:txBody>
      </p:sp>
      <p:sp>
        <p:nvSpPr>
          <p:cNvPr id="153" name="Arrow"/>
          <p:cNvSpPr/>
          <p:nvPr/>
        </p:nvSpPr>
        <p:spPr>
          <a:xfrm>
            <a:off x="5496623" y="39710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54" name="Arrow"/>
          <p:cNvSpPr/>
          <p:nvPr/>
        </p:nvSpPr>
        <p:spPr>
          <a:xfrm>
            <a:off x="7509572" y="3971008"/>
            <a:ext cx="328862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55" name="Rounded Rectangle"/>
          <p:cNvSpPr/>
          <p:nvPr/>
        </p:nvSpPr>
        <p:spPr>
          <a:xfrm>
            <a:off x="2817245" y="38962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56" name="Rounded Rectangle"/>
          <p:cNvSpPr/>
          <p:nvPr/>
        </p:nvSpPr>
        <p:spPr>
          <a:xfrm>
            <a:off x="2817245" y="41629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57" name="Another study conducted in 2017 by Professor Anderson recorded the effects of nature exposure on stress, this time using a virtual environment"/>
          <p:cNvSpPr/>
          <p:nvPr/>
        </p:nvSpPr>
        <p:spPr>
          <a:xfrm>
            <a:off x="1122154" y="826143"/>
            <a:ext cx="9048751" cy="1839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" y="0"/>
                </a:moveTo>
                <a:cubicBezTo>
                  <a:pt x="68" y="0"/>
                  <a:pt x="0" y="334"/>
                  <a:pt x="0" y="746"/>
                </a:cubicBezTo>
                <a:lnTo>
                  <a:pt x="0" y="14167"/>
                </a:lnTo>
                <a:cubicBezTo>
                  <a:pt x="0" y="14579"/>
                  <a:pt x="68" y="14913"/>
                  <a:pt x="152" y="14913"/>
                </a:cubicBezTo>
                <a:lnTo>
                  <a:pt x="347" y="14913"/>
                </a:lnTo>
                <a:lnTo>
                  <a:pt x="650" y="21600"/>
                </a:lnTo>
                <a:lnTo>
                  <a:pt x="953" y="14913"/>
                </a:lnTo>
                <a:lnTo>
                  <a:pt x="21448" y="14913"/>
                </a:lnTo>
                <a:cubicBezTo>
                  <a:pt x="21532" y="14913"/>
                  <a:pt x="21600" y="14579"/>
                  <a:pt x="21600" y="14167"/>
                </a:cubicBezTo>
                <a:lnTo>
                  <a:pt x="21600" y="746"/>
                </a:lnTo>
                <a:cubicBezTo>
                  <a:pt x="21600" y="334"/>
                  <a:pt x="21532" y="0"/>
                  <a:pt x="21448" y="0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Another study conducted in 2017 by Professor Anderson recorded the effects of nature exposure on stress, this time using a virtual environment</a:t>
            </a:r>
          </a:p>
        </p:txBody>
      </p:sp>
      <p:sp>
        <p:nvSpPr>
          <p:cNvPr id="158" name="Arrow 7"/>
          <p:cNvSpPr/>
          <p:nvPr/>
        </p:nvSpPr>
        <p:spPr>
          <a:xfrm>
            <a:off x="10402454" y="2947939"/>
            <a:ext cx="978100" cy="125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" name="Arrow 7"/>
          <p:cNvSpPr/>
          <p:nvPr/>
        </p:nvSpPr>
        <p:spPr>
          <a:xfrm>
            <a:off x="10446058" y="3951239"/>
            <a:ext cx="662293" cy="847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0" name="Measure stress while in VR"/>
          <p:cNvSpPr/>
          <p:nvPr/>
        </p:nvSpPr>
        <p:spPr>
          <a:xfrm>
            <a:off x="7950437" y="24272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Measure stress while in VR</a:t>
            </a:r>
          </a:p>
        </p:txBody>
      </p:sp>
      <p:sp>
        <p:nvSpPr>
          <p:cNvPr id="161" name="Measure Stress while in VR"/>
          <p:cNvSpPr/>
          <p:nvPr/>
        </p:nvSpPr>
        <p:spPr>
          <a:xfrm>
            <a:off x="7967938" y="36718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Measure Stress while in VR</a:t>
            </a:r>
          </a:p>
        </p:txBody>
      </p:sp>
      <p:sp>
        <p:nvSpPr>
          <p:cNvPr id="162" name="The first experiment provided results as expected by reducing stress levels on the participants, while the second experiment only provided different results due to participants perception of stress"/>
          <p:cNvSpPr/>
          <p:nvPr/>
        </p:nvSpPr>
        <p:spPr>
          <a:xfrm>
            <a:off x="2284649" y="5212805"/>
            <a:ext cx="9716840" cy="1536926"/>
          </a:xfrm>
          <a:prstGeom prst="roundRect">
            <a:avLst>
              <a:gd name="adj" fmla="val 1681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The first experiment provided results as expected by reducing stress levels on the participants, while the second experiment only provided different results due to participants perception of stress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renity 16x9">
  <a:themeElements>
    <a:clrScheme name="Serenity 16x9">
      <a:dk1>
        <a:srgbClr val="164B4F"/>
      </a:dk1>
      <a:lt1>
        <a:srgbClr val="4F3B39"/>
      </a:lt1>
      <a:dk2>
        <a:srgbClr val="A7A7A7"/>
      </a:dk2>
      <a:lt2>
        <a:srgbClr val="535353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0000FF"/>
      </a:hlink>
      <a:folHlink>
        <a:srgbClr val="FF00FF"/>
      </a:folHlink>
    </a:clrScheme>
    <a:fontScheme name="Serenity 16x9">
      <a:majorFont>
        <a:latin typeface="Euphemia"/>
        <a:ea typeface="Euphemia"/>
        <a:cs typeface="Euphemia"/>
      </a:majorFont>
      <a:minorFont>
        <a:latin typeface="Helvetica"/>
        <a:ea typeface="Helvetica"/>
        <a:cs typeface="Helvetica"/>
      </a:minorFont>
    </a:fontScheme>
    <a:fmtScheme name="Serenity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j-lt"/>
            <a:ea typeface="+mj-ea"/>
            <a:cs typeface="+mj-cs"/>
            <a:sym typeface="Euphem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j-lt"/>
            <a:ea typeface="+mj-ea"/>
            <a:cs typeface="+mj-cs"/>
            <a:sym typeface="Euphem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erenity 16x9">
  <a:themeElements>
    <a:clrScheme name="Serenity 16x9">
      <a:dk1>
        <a:srgbClr val="164B4F"/>
      </a:dk1>
      <a:lt1>
        <a:srgbClr val="4F3B39"/>
      </a:lt1>
      <a:dk2>
        <a:srgbClr val="A7A7A7"/>
      </a:dk2>
      <a:lt2>
        <a:srgbClr val="535353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0000FF"/>
      </a:hlink>
      <a:folHlink>
        <a:srgbClr val="FF00FF"/>
      </a:folHlink>
    </a:clrScheme>
    <a:fontScheme name="Serenity 16x9">
      <a:majorFont>
        <a:latin typeface="Euphemia"/>
        <a:ea typeface="Euphemia"/>
        <a:cs typeface="Euphemia"/>
      </a:majorFont>
      <a:minorFont>
        <a:latin typeface="Helvetica"/>
        <a:ea typeface="Helvetica"/>
        <a:cs typeface="Helvetica"/>
      </a:minorFont>
    </a:fontScheme>
    <a:fmtScheme name="Serenity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j-lt"/>
            <a:ea typeface="+mj-ea"/>
            <a:cs typeface="+mj-cs"/>
            <a:sym typeface="Euphem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j-lt"/>
            <a:ea typeface="+mj-ea"/>
            <a:cs typeface="+mj-cs"/>
            <a:sym typeface="Euphem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