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DE1F-64A5-4643-9AD9-311A2B3DAEF2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0BB1-BAF9-0C4D-BE70-ED4E329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BB1-BAF9-0C4D-BE70-ED4E329A8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8672" y="368551"/>
            <a:ext cx="10363200" cy="85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18672" y="1530926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606285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B81A40A-81BF-4248-A32F-77AAEDEFB22B}" type="datetime1">
              <a:rPr lang="en-US" smtClean="0"/>
              <a:t>4/5/18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9485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8685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9BEB1D7-6D42-4923-AA48-F5C9758826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8671" y="383850"/>
            <a:ext cx="10363200" cy="8507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18672" y="1534421"/>
            <a:ext cx="4876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717088" y="1549720"/>
            <a:ext cx="4876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06285" y="6341052"/>
            <a:ext cx="1828800" cy="365125"/>
          </a:xfrm>
        </p:spPr>
        <p:txBody>
          <a:bodyPr/>
          <a:lstStyle/>
          <a:p>
            <a:fld id="{2B29063C-91A5-4593-ABB1-5AF093B34D9D}" type="datetime1">
              <a:rPr lang="en-US" smtClean="0"/>
              <a:t>4/5/18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485" y="6381691"/>
            <a:ext cx="4114800" cy="365125"/>
          </a:xfrm>
        </p:spPr>
        <p:txBody>
          <a:bodyPr/>
          <a:lstStyle/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8685" y="6341052"/>
            <a:ext cx="1828800" cy="365125"/>
          </a:xfrm>
        </p:spPr>
        <p:txBody>
          <a:bodyPr/>
          <a:lstStyle/>
          <a:p>
            <a:fld id="{89BEB1D7-6D42-4923-AA48-F5C97588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46C9-6EEF-492D-AC76-12DB6DABCA5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3884-BB5E-4F94-BE88-12AB7C02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03644" y="368551"/>
            <a:ext cx="10363200" cy="85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8271" y="1546225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96083" y="1383917"/>
            <a:ext cx="10363200" cy="0"/>
          </a:xfrm>
          <a:prstGeom prst="line">
            <a:avLst/>
          </a:prstGeom>
          <a:ln w="12700" cmpd="sng">
            <a:solidFill>
              <a:srgbClr val="004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585884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F23001FA-6ECF-4C7B-9C2C-EBCB61AE800C}" type="datetime1">
              <a:rPr lang="en-US" smtClean="0"/>
              <a:t>4/5/18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29084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358284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9BEB1D7-6D42-4923-AA48-F5C9758826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724747" cy="6858000"/>
            <a:chOff x="0" y="0"/>
            <a:chExt cx="543560" cy="100584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457200" cy="10058400"/>
            </a:xfrm>
            <a:prstGeom prst="rect">
              <a:avLst/>
            </a:prstGeom>
            <a:solidFill>
              <a:srgbClr val="3C3C3C"/>
            </a:solidFill>
            <a:ln>
              <a:solidFill>
                <a:srgbClr val="3C3C3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52120" y="0"/>
              <a:ext cx="91440" cy="10058400"/>
            </a:xfrm>
            <a:prstGeom prst="rect">
              <a:avLst/>
            </a:prstGeom>
            <a:solidFill>
              <a:srgbClr val="A70E12"/>
            </a:solidFill>
            <a:ln>
              <a:solidFill>
                <a:srgbClr val="A70E1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038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Pretty much the coolest thing in the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3F460-E3BF-5548-981F-0A48B8B1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35" y="30480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are meant to move, be created, die.  Networking is shifting all the time</a:t>
            </a:r>
          </a:p>
          <a:p>
            <a:r>
              <a:rPr lang="en-US" dirty="0"/>
              <a:t>When pods need to communicate they must go through services</a:t>
            </a:r>
          </a:p>
          <a:p>
            <a:r>
              <a:rPr lang="en-US" dirty="0"/>
              <a:t>Pods can be load balanced through services</a:t>
            </a:r>
          </a:p>
          <a:p>
            <a:r>
              <a:rPr lang="en-US" dirty="0"/>
              <a:t>Services get their own IP addresses</a:t>
            </a:r>
          </a:p>
          <a:p>
            <a:r>
              <a:rPr lang="en-US" dirty="0"/>
              <a:t>Services also get a DNS entry served through </a:t>
            </a:r>
            <a:r>
              <a:rPr lang="en-US" dirty="0" err="1"/>
              <a:t>kube-dns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6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a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14732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2211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476335" y="-188342"/>
            <a:ext cx="12700" cy="52074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0125" y="1863306"/>
            <a:ext cx="1485182" cy="37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35502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2596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Pod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92341" y="4416724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Pod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72596" y="3157269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80560" y="3140107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2147321" y="3519579"/>
            <a:ext cx="725275" cy="897146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</p:cNvCxnSpPr>
          <p:nvPr/>
        </p:nvCxnSpPr>
        <p:spPr>
          <a:xfrm rot="16200000" flipH="1">
            <a:off x="4668628" y="1955321"/>
            <a:ext cx="1621764" cy="4025661"/>
          </a:xfrm>
          <a:prstGeom prst="bentConnector4">
            <a:avLst>
              <a:gd name="adj1" fmla="val -14096"/>
              <a:gd name="adj2" fmla="val 57379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4" idx="0"/>
          </p:cNvCxnSpPr>
          <p:nvPr/>
        </p:nvCxnSpPr>
        <p:spPr>
          <a:xfrm rot="5400000">
            <a:off x="3199262" y="4149306"/>
            <a:ext cx="534837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68483" y="3519578"/>
            <a:ext cx="122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load balanced to all pods in </a:t>
            </a:r>
            <a:r>
              <a:rPr lang="en-US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networking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9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Kubernetes doesn’t do it!!!</a:t>
            </a:r>
          </a:p>
          <a:p>
            <a:r>
              <a:rPr lang="en-US" dirty="0"/>
              <a:t>Kubernetes relies on networking (called container networking interfaces) and storage plugins</a:t>
            </a:r>
          </a:p>
          <a:p>
            <a:r>
              <a:rPr lang="en-US" dirty="0"/>
              <a:t>Kubernetes does a good job extracting away the details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200" y="3554082"/>
            <a:ext cx="4055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Some available CNI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Flannel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Calico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OpenVswitch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Contrail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NSX-T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0452" y="3554082"/>
            <a:ext cx="4554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Some available storage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CEPH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GlusterFS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Cloud provider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NFS</a:t>
            </a:r>
          </a:p>
        </p:txBody>
      </p:sp>
    </p:spTree>
    <p:extLst>
      <p:ext uri="{BB962C8B-B14F-4D97-AF65-F5344CB8AC3E}">
        <p14:creationId xmlns:p14="http://schemas.microsoft.com/office/powerpoint/2010/main" val="286308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303"/>
          </a:xfrm>
        </p:spPr>
        <p:txBody>
          <a:bodyPr/>
          <a:lstStyle/>
          <a:p>
            <a:r>
              <a:rPr lang="en-US" dirty="0"/>
              <a:t>Kubernetes pods live in their own world on the network and can communicate out, the outside world can’t communicate with containers inside of it.</a:t>
            </a:r>
          </a:p>
          <a:p>
            <a:r>
              <a:rPr lang="en-US" dirty="0"/>
              <a:t>Ingress provides external access to the rest of the world</a:t>
            </a:r>
          </a:p>
          <a:p>
            <a:r>
              <a:rPr lang="en-US" dirty="0"/>
              <a:t>Kubernetes again, doesn’t do this… you need a plugin</a:t>
            </a:r>
          </a:p>
          <a:p>
            <a:r>
              <a:rPr lang="en-US" dirty="0"/>
              <a:t>Often integrates with load balancers or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260485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providers</a:t>
            </a:r>
          </a:p>
          <a:p>
            <a:pPr lvl="1"/>
            <a:r>
              <a:rPr lang="en-US" dirty="0"/>
              <a:t>Google Kubernetes Engine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Amazon Elastic Container Service</a:t>
            </a:r>
          </a:p>
          <a:p>
            <a:r>
              <a:rPr lang="en-US" dirty="0" err="1"/>
              <a:t>Kubeadm</a:t>
            </a:r>
            <a:r>
              <a:rPr lang="en-US" dirty="0"/>
              <a:t> – Deploy your own Kubernetes Cluster</a:t>
            </a:r>
          </a:p>
          <a:p>
            <a:r>
              <a:rPr lang="en-US" dirty="0" err="1"/>
              <a:t>Minikube</a:t>
            </a:r>
            <a:r>
              <a:rPr lang="en-US" dirty="0"/>
              <a:t> – for small deployments on your local workstation</a:t>
            </a:r>
          </a:p>
          <a:p>
            <a:r>
              <a:rPr lang="en-US" dirty="0" err="1"/>
              <a:t>Openshift</a:t>
            </a:r>
            <a:r>
              <a:rPr lang="en-US" dirty="0"/>
              <a:t> – Kubernetes supported by Red Hat Offering</a:t>
            </a:r>
          </a:p>
          <a:p>
            <a:r>
              <a:rPr lang="en-US" dirty="0" err="1"/>
              <a:t>CoreOs</a:t>
            </a:r>
            <a:r>
              <a:rPr lang="en-US" dirty="0"/>
              <a:t> – Kubernetes supported, recently bought by Red Hat</a:t>
            </a:r>
          </a:p>
        </p:txBody>
      </p:sp>
    </p:spTree>
    <p:extLst>
      <p:ext uri="{BB962C8B-B14F-4D97-AF65-F5344CB8AC3E}">
        <p14:creationId xmlns:p14="http://schemas.microsoft.com/office/powerpoint/2010/main" val="185351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manage Kubernetes?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on a users workstation is how you mange the cluster</a:t>
            </a:r>
          </a:p>
          <a:p>
            <a:r>
              <a:rPr lang="en-US" dirty="0"/>
              <a:t>Uses SSL to communicate with the cluster</a:t>
            </a:r>
          </a:p>
          <a:p>
            <a:r>
              <a:rPr lang="en-US" dirty="0"/>
              <a:t>Configuration files are stored in ~/.</a:t>
            </a:r>
            <a:r>
              <a:rPr lang="en-US" dirty="0" err="1"/>
              <a:t>kube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48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kubectl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&lt;verb&gt; &lt;kind&gt; &lt;sometimes specific object&gt;</a:t>
            </a:r>
          </a:p>
          <a:p>
            <a:r>
              <a:rPr lang="en-US" dirty="0"/>
              <a:t>Verb - what you want to do</a:t>
            </a:r>
          </a:p>
          <a:p>
            <a:r>
              <a:rPr lang="en-US" dirty="0"/>
              <a:t>kind– all those object types I mentioned before</a:t>
            </a:r>
          </a:p>
          <a:p>
            <a:r>
              <a:rPr lang="en-US" dirty="0"/>
              <a:t>If you are referring to an object sometimes (like a specific pod) you need this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i="1" dirty="0" err="1"/>
              <a:t>kubectl</a:t>
            </a:r>
            <a:r>
              <a:rPr lang="en-US" i="1" dirty="0"/>
              <a:t> get pods </a:t>
            </a:r>
            <a:r>
              <a:rPr lang="en-US" dirty="0"/>
              <a:t>– displays all pods</a:t>
            </a:r>
          </a:p>
          <a:p>
            <a:pPr lvl="1"/>
            <a:r>
              <a:rPr lang="en-US" i="1" dirty="0" err="1"/>
              <a:t>kubectl</a:t>
            </a:r>
            <a:r>
              <a:rPr lang="en-US" i="1" dirty="0"/>
              <a:t> describe pod &lt;name of pod&gt; </a:t>
            </a:r>
            <a:r>
              <a:rPr lang="en-US" dirty="0"/>
              <a:t>- Gives all the details of a pod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you create everything in Kubernetes using yet another markup language (YAML) files</a:t>
            </a:r>
          </a:p>
          <a:p>
            <a:r>
              <a:rPr lang="en-US" dirty="0"/>
              <a:t>YAML is space sensitive use two spaces instead of tabs!!!!  </a:t>
            </a:r>
          </a:p>
          <a:p>
            <a:r>
              <a:rPr lang="en-US" dirty="0"/>
              <a:t>By using files, you are allowing your infrastructure to be version controlled!</a:t>
            </a:r>
          </a:p>
          <a:p>
            <a:r>
              <a:rPr lang="en-US" dirty="0"/>
              <a:t>Can add comments with the # sign</a:t>
            </a:r>
          </a:p>
          <a:p>
            <a:r>
              <a:rPr lang="en-US" i="1" dirty="0" err="1"/>
              <a:t>kubectl</a:t>
            </a:r>
            <a:r>
              <a:rPr lang="en-US" i="1" dirty="0"/>
              <a:t> apply –f &lt;apply the configurations of a YAML&gt;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438" cy="172845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apiVersion</a:t>
            </a:r>
            <a:r>
              <a:rPr lang="en-US" dirty="0"/>
              <a:t> – As the specifications change, so do the options.  To maintain backwards compatibility you specify version of the spec</a:t>
            </a:r>
          </a:p>
          <a:p>
            <a:r>
              <a:rPr lang="en-US" dirty="0"/>
              <a:t>Kind – what it is you are configuring</a:t>
            </a:r>
          </a:p>
          <a:p>
            <a:r>
              <a:rPr lang="en-US" dirty="0"/>
              <a:t>Metadata – Used to reference the object from other YAMLs</a:t>
            </a:r>
          </a:p>
          <a:p>
            <a:r>
              <a:rPr lang="en-US" dirty="0"/>
              <a:t>Spec- All the nitty gritty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0" y="3554083"/>
            <a:ext cx="7095684" cy="32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 – Bare metal or VM host hosting pods</a:t>
            </a:r>
          </a:p>
          <a:p>
            <a:r>
              <a:rPr lang="en-US" dirty="0"/>
              <a:t>Master – A special node that hosts all cluster management services</a:t>
            </a:r>
          </a:p>
          <a:p>
            <a:r>
              <a:rPr lang="en-US" dirty="0"/>
              <a:t>Minion - !Master</a:t>
            </a:r>
          </a:p>
          <a:p>
            <a:r>
              <a:rPr lang="en-US" dirty="0" err="1"/>
              <a:t>Kubelet</a:t>
            </a:r>
            <a:r>
              <a:rPr lang="en-US" dirty="0"/>
              <a:t> – Service which manages every node</a:t>
            </a:r>
          </a:p>
          <a:p>
            <a:r>
              <a:rPr lang="en-US" dirty="0"/>
              <a:t>Namespace – Allows for multiple tenants to use a single cluster.  You are using the default namespace unless you indicate otherwise.</a:t>
            </a:r>
          </a:p>
          <a:p>
            <a:r>
              <a:rPr lang="en-US" dirty="0" err="1"/>
              <a:t>Kube</a:t>
            </a:r>
            <a:r>
              <a:rPr lang="en-US" dirty="0"/>
              <a:t>-system – An important namespace that is used to manage the entire cluster and everything in it</a:t>
            </a:r>
          </a:p>
        </p:txBody>
      </p:sp>
    </p:spTree>
    <p:extLst>
      <p:ext uri="{BB962C8B-B14F-4D97-AF65-F5344CB8AC3E}">
        <p14:creationId xmlns:p14="http://schemas.microsoft.com/office/powerpoint/2010/main" val="16972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aims to deploy and run software more efficiently creating containers</a:t>
            </a:r>
          </a:p>
          <a:p>
            <a:r>
              <a:rPr lang="en-US" dirty="0"/>
              <a:t>Kubernetes deploys containers out to the infrastructure</a:t>
            </a:r>
          </a:p>
          <a:p>
            <a:pPr lvl="1"/>
            <a:r>
              <a:rPr lang="en-US" dirty="0"/>
              <a:t>Manages 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Serves as an abstraction to a lot of the underlying technology, I care less about how my packets get there just that they get there</a:t>
            </a:r>
          </a:p>
          <a:p>
            <a:r>
              <a:rPr lang="en-US" dirty="0"/>
              <a:t>Designed to be highly scalable, many of </a:t>
            </a:r>
            <a:r>
              <a:rPr lang="en-US" dirty="0" err="1"/>
              <a:t>Kubernete’s</a:t>
            </a:r>
            <a:r>
              <a:rPr lang="en-US" dirty="0"/>
              <a:t> concepts come from Borg which runs Google’s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9362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-system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pods –</a:t>
            </a:r>
            <a:r>
              <a:rPr lang="en-US" dirty="0" err="1"/>
              <a:t>namepace</a:t>
            </a:r>
            <a:r>
              <a:rPr lang="en-US" dirty="0"/>
              <a:t>=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  <a:p>
            <a:pPr marL="0" indent="0">
              <a:buNone/>
            </a:pPr>
            <a:r>
              <a:rPr lang="en-US" dirty="0"/>
              <a:t>Other than the </a:t>
            </a:r>
            <a:r>
              <a:rPr lang="en-US" dirty="0" err="1"/>
              <a:t>kubelet</a:t>
            </a:r>
            <a:r>
              <a:rPr lang="en-US" dirty="0"/>
              <a:t>, everything else is pods!</a:t>
            </a:r>
          </a:p>
          <a:p>
            <a:r>
              <a:rPr lang="en-US" dirty="0" err="1"/>
              <a:t>Kube-apiserver</a:t>
            </a:r>
            <a:r>
              <a:rPr lang="en-US" dirty="0"/>
              <a:t> – exposes the Kubernetes API</a:t>
            </a:r>
          </a:p>
          <a:p>
            <a:r>
              <a:rPr lang="en-US" dirty="0" err="1"/>
              <a:t>Etcd</a:t>
            </a:r>
            <a:r>
              <a:rPr lang="en-US" dirty="0"/>
              <a:t> – Provides coordination of settings across the entire cluster through key-value pairs</a:t>
            </a:r>
          </a:p>
          <a:p>
            <a:r>
              <a:rPr lang="en-US" dirty="0" err="1"/>
              <a:t>Kube</a:t>
            </a:r>
            <a:r>
              <a:rPr lang="en-US" dirty="0"/>
              <a:t>-scheduler – decides where pods will be placed when built</a:t>
            </a:r>
          </a:p>
          <a:p>
            <a:r>
              <a:rPr lang="en-US" dirty="0" err="1"/>
              <a:t>Kube</a:t>
            </a:r>
            <a:r>
              <a:rPr lang="en-US" dirty="0"/>
              <a:t>-controller-manager – manages nodes, replication, endpoints, service accounts</a:t>
            </a:r>
          </a:p>
          <a:p>
            <a:r>
              <a:rPr lang="en-US" dirty="0" err="1"/>
              <a:t>Kube</a:t>
            </a:r>
            <a:r>
              <a:rPr lang="en-US" dirty="0"/>
              <a:t>-proxy – handles networking with service </a:t>
            </a:r>
            <a:r>
              <a:rPr lang="en-US" dirty="0" err="1"/>
              <a:t>Ips</a:t>
            </a:r>
            <a:r>
              <a:rPr lang="en-US" dirty="0"/>
              <a:t> between pods and load balancing between pods</a:t>
            </a:r>
          </a:p>
          <a:p>
            <a:r>
              <a:rPr lang="en-US" dirty="0" err="1"/>
              <a:t>Kube</a:t>
            </a:r>
            <a:r>
              <a:rPr lang="en-US" dirty="0"/>
              <a:t>-DNS – provides DNS throughout the cluster so pods can find services</a:t>
            </a:r>
          </a:p>
          <a:p>
            <a:r>
              <a:rPr lang="en-US" dirty="0"/>
              <a:t>Web-UI (optional) – provides a GUI for command line adverse people</a:t>
            </a:r>
          </a:p>
        </p:txBody>
      </p:sp>
    </p:spTree>
    <p:extLst>
      <p:ext uri="{BB962C8B-B14F-4D97-AF65-F5344CB8AC3E}">
        <p14:creationId xmlns:p14="http://schemas.microsoft.com/office/powerpoint/2010/main" val="144490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single Centos VM</a:t>
            </a:r>
          </a:p>
          <a:p>
            <a:r>
              <a:rPr lang="en-US" dirty="0"/>
              <a:t>Install </a:t>
            </a:r>
            <a:r>
              <a:rPr lang="en-US" dirty="0" err="1"/>
              <a:t>Kubeadm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Deploy a single node cluster</a:t>
            </a:r>
          </a:p>
          <a:p>
            <a:r>
              <a:rPr lang="en-US" dirty="0"/>
              <a:t>Install Calico Networking</a:t>
            </a:r>
          </a:p>
          <a:p>
            <a:r>
              <a:rPr lang="en-US" dirty="0"/>
              <a:t>Install </a:t>
            </a:r>
            <a:r>
              <a:rPr lang="en-US" dirty="0" err="1"/>
              <a:t>Traefik</a:t>
            </a:r>
            <a:r>
              <a:rPr lang="en-US" dirty="0"/>
              <a:t> for Ingress</a:t>
            </a:r>
          </a:p>
          <a:p>
            <a:r>
              <a:rPr lang="en-US" dirty="0"/>
              <a:t>View components of a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88057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pods with containers we created earlier</a:t>
            </a:r>
          </a:p>
          <a:p>
            <a:r>
              <a:rPr lang="en-US" dirty="0"/>
              <a:t>Deploy services to allow pods to talk</a:t>
            </a:r>
          </a:p>
          <a:p>
            <a:r>
              <a:rPr lang="en-US" dirty="0"/>
              <a:t>Deploy Ingress to allow outside access</a:t>
            </a:r>
          </a:p>
          <a:p>
            <a:r>
              <a:rPr lang="en-US" dirty="0"/>
              <a:t>Perform a </a:t>
            </a:r>
            <a:r>
              <a:rPr lang="en-US"/>
              <a:t>rolling update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</a:t>
            </a:r>
            <a:r>
              <a:rPr lang="en-US" strike="sngStrike" dirty="0"/>
              <a:t>architecture</a:t>
            </a:r>
            <a:r>
              <a:rPr lang="en-US" dirty="0"/>
              <a:t> thinking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we first would scale architectures up first and then out only  if we needed to (add CPUs, memory,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Kubernetes promotes scaling out first</a:t>
            </a:r>
          </a:p>
          <a:p>
            <a:r>
              <a:rPr lang="en-US" dirty="0"/>
              <a:t>Aim to build applications which serve a very small and finite purpose and work together as part of a larger architecture (micro-services)</a:t>
            </a:r>
          </a:p>
          <a:p>
            <a:r>
              <a:rPr lang="en-US" dirty="0"/>
              <a:t>Design applications to be as “stateless” as possible, this means we don’t care if the application dies</a:t>
            </a:r>
          </a:p>
          <a:p>
            <a:r>
              <a:rPr lang="en-US" dirty="0"/>
              <a:t>Some applications need to be </a:t>
            </a:r>
            <a:r>
              <a:rPr lang="en-US" dirty="0" err="1"/>
              <a:t>stateful</a:t>
            </a:r>
            <a:r>
              <a:rPr lang="en-US" dirty="0"/>
              <a:t>, we have ways to deal with that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2421" y="2807368"/>
            <a:ext cx="2037346" cy="154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89093" y="70585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</a:t>
            </a:r>
            <a:r>
              <a:rPr lang="en-US" dirty="0"/>
              <a:t>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94219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03714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Cron</a:t>
            </a:r>
            <a:r>
              <a:rPr lang="en-US" dirty="0"/>
              <a:t> Job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56296" y="321644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Replication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55495" y="183682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55495" y="705852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6570" y="325291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56296" y="4347410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89093" y="4692315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8420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68093" y="5943599"/>
            <a:ext cx="15240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69766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41494" y="3842084"/>
            <a:ext cx="1371599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Container(s)</a:t>
            </a:r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3970420" y="5158596"/>
            <a:ext cx="1018673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46969" y="5627449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5827293" y="5317957"/>
            <a:ext cx="2800" cy="6256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13093" y="5158596"/>
            <a:ext cx="987192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" idx="1"/>
          </p:cNvCxnSpPr>
          <p:nvPr/>
        </p:nvCxnSpPr>
        <p:spPr>
          <a:xfrm>
            <a:off x="1740570" y="3565737"/>
            <a:ext cx="2991851" cy="11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6769767" y="3529263"/>
            <a:ext cx="24865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1"/>
          </p:cNvCxnSpPr>
          <p:nvPr/>
        </p:nvCxnSpPr>
        <p:spPr>
          <a:xfrm flipH="1" flipV="1">
            <a:off x="6769767" y="3910186"/>
            <a:ext cx="2486529" cy="7500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6769766" y="2338137"/>
            <a:ext cx="1324453" cy="5564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7" idx="1"/>
          </p:cNvCxnSpPr>
          <p:nvPr/>
        </p:nvCxnSpPr>
        <p:spPr>
          <a:xfrm>
            <a:off x="9618219" y="2338137"/>
            <a:ext cx="885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4" idx="0"/>
          </p:cNvCxnSpPr>
          <p:nvPr/>
        </p:nvCxnSpPr>
        <p:spPr>
          <a:xfrm>
            <a:off x="5751093" y="1331494"/>
            <a:ext cx="1" cy="14758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4379495" y="2149642"/>
            <a:ext cx="937688" cy="6608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0"/>
          </p:cNvCxnSpPr>
          <p:nvPr/>
        </p:nvCxnSpPr>
        <p:spPr>
          <a:xfrm>
            <a:off x="3617495" y="1331494"/>
            <a:ext cx="0" cy="5053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1"/>
          </p:cNvCxnSpPr>
          <p:nvPr/>
        </p:nvCxnSpPr>
        <p:spPr>
          <a:xfrm flipH="1" flipV="1">
            <a:off x="2970970" y="6007466"/>
            <a:ext cx="237450" cy="43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-1" y="284747"/>
            <a:ext cx="2093495" cy="6456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Won’t be covering in class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0" y="1018673"/>
            <a:ext cx="2093495" cy="6456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be covering in class</a:t>
            </a:r>
          </a:p>
        </p:txBody>
      </p:sp>
      <p:cxnSp>
        <p:nvCxnSpPr>
          <p:cNvPr id="67" name="Straight Arrow Connector 66"/>
          <p:cNvCxnSpPr>
            <a:stCxn id="4" idx="2"/>
          </p:cNvCxnSpPr>
          <p:nvPr/>
        </p:nvCxnSpPr>
        <p:spPr>
          <a:xfrm flipH="1">
            <a:off x="5747084" y="4347410"/>
            <a:ext cx="4010" cy="3443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976" y="3008026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network access to other pods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06689" y="2963045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Legacy.. Replaced with Deployment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26441" y="1287847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Deploys and manages a version of pods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08420" y="24411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Deploys multiple pods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63893" y="43010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storage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84673" y="4860523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long term storage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21222" y="5358198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configurations</a:t>
            </a:r>
          </a:p>
          <a:p>
            <a:r>
              <a:rPr lang="en-US" dirty="0"/>
              <a:t>To containers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30717" y="4959141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 way to distribute sensitive data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94219" y="4014524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external access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811464" y="772360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Daemonset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9" idx="2"/>
          </p:cNvCxnSpPr>
          <p:nvPr/>
        </p:nvCxnSpPr>
        <p:spPr>
          <a:xfrm flipH="1">
            <a:off x="6196770" y="1398002"/>
            <a:ext cx="1376694" cy="14089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18501" y="423488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642400" y="3821025"/>
            <a:ext cx="3058343" cy="6750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34652" y="4266446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58178" y="10043"/>
            <a:ext cx="467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Kinds</a:t>
            </a:r>
          </a:p>
        </p:txBody>
      </p:sp>
    </p:spTree>
    <p:extLst>
      <p:ext uri="{BB962C8B-B14F-4D97-AF65-F5344CB8AC3E}">
        <p14:creationId xmlns:p14="http://schemas.microsoft.com/office/powerpoint/2010/main" val="24688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86445" y="2859126"/>
            <a:ext cx="4446085" cy="297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53705" y="3183354"/>
            <a:ext cx="2993230" cy="835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Container(s)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5144" y="4769777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78837" y="4769776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Networking/</a:t>
            </a:r>
          </a:p>
          <a:p>
            <a:pPr algn="ctr"/>
            <a:r>
              <a:rPr lang="en-US" dirty="0"/>
              <a:t>Localhost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267" y="1794932"/>
            <a:ext cx="6021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Remember that containers only one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Here is how we can get around that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Containers are deployed inside of pods, pods can contain multiple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Share networking, storage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This can be used to deploy dependent containers that will be scaled out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Containers can communicate over localhost, cutting down on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4353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1585-72D8-1E4B-B638-B1EB1848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Sidecars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8E74F1-72D9-8840-BE2C-991D8B3B7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250" y="2342742"/>
            <a:ext cx="5460627" cy="24299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21B27-6888-D448-ABA1-F8E9DC5C9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containers which provide services to one another. </a:t>
            </a:r>
          </a:p>
          <a:p>
            <a:r>
              <a:rPr lang="en-US" dirty="0"/>
              <a:t>Can share volumes to provide data transfer</a:t>
            </a:r>
          </a:p>
          <a:p>
            <a:r>
              <a:rPr lang="en-US" dirty="0"/>
              <a:t>Provides modularity and simpler design of each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083-9019-7D45-B49A-340B674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A7D7-633B-C04D-A5C2-C5E8AF9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74A1-1AE1-9147-9C1D-58F5E3A9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832C-48C6-154A-801A-5263A6B5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Ambassadors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68480-1B99-C94F-A9DA-6C1409DAA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Proxy communication out to the rest of the world</a:t>
            </a:r>
          </a:p>
          <a:p>
            <a:r>
              <a:rPr lang="en-US" dirty="0"/>
              <a:t>Often will buffer data before the data is sent out to another service on the cluster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8E86-88A2-6645-B091-A60AD6FA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B3DB-5105-4741-8F33-06E2C31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5BD6-CF9C-F048-92A8-7B74E3D7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3CD59-5DA4-AA4E-911F-93953731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1" y="2631067"/>
            <a:ext cx="5019598" cy="20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1E59-7D09-174F-B5A3-7ECE8995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Adapters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A2D4-4B17-1D4C-82E9-1F947E8DC1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Often used for formatting data or buffering data before being picked up by another service</a:t>
            </a:r>
          </a:p>
          <a:p>
            <a:r>
              <a:rPr lang="en-US" dirty="0"/>
              <a:t>Can share data between containers with localhost or shared volumes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8630-E61A-8446-9431-5D085D5A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6CE5-9E64-3A48-9974-6DE0E3E1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D47F-2852-3D46-9C90-FC04934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7236B-FEC4-2E4A-BAB9-49B2327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22" y="2531339"/>
            <a:ext cx="5370161" cy="20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785" cy="4351338"/>
          </a:xfrm>
        </p:spPr>
        <p:txBody>
          <a:bodyPr/>
          <a:lstStyle/>
          <a:p>
            <a:r>
              <a:rPr lang="en-US" dirty="0"/>
              <a:t>Deployments are meant to deploy multiple version of the same set of Pods</a:t>
            </a:r>
          </a:p>
          <a:p>
            <a:r>
              <a:rPr lang="en-US" dirty="0"/>
              <a:t>When deploy new software, it will create a new </a:t>
            </a:r>
            <a:r>
              <a:rPr lang="en-US" dirty="0" err="1"/>
              <a:t>replicaset</a:t>
            </a:r>
            <a:r>
              <a:rPr lang="en-US" dirty="0"/>
              <a:t> as it sunsets the old </a:t>
            </a:r>
            <a:r>
              <a:rPr lang="en-US" dirty="0" err="1"/>
              <a:t>replicaset</a:t>
            </a:r>
            <a:r>
              <a:rPr lang="en-US" dirty="0"/>
              <a:t>.  This is to support roll back</a:t>
            </a:r>
          </a:p>
          <a:p>
            <a:r>
              <a:rPr lang="en-US" dirty="0" err="1"/>
              <a:t>Replicasets</a:t>
            </a:r>
            <a:r>
              <a:rPr lang="en-US" dirty="0"/>
              <a:t> then deploy one or more copies of pods across the cluster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09154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72660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76030" y="72943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 flipH="1">
            <a:off x="8834660" y="1355078"/>
            <a:ext cx="903370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7799491" y="3557109"/>
            <a:ext cx="1035169" cy="1631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4229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version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9738030" y="1355078"/>
            <a:ext cx="1118199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075556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834660" y="3557109"/>
            <a:ext cx="1227297" cy="16723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73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1180</Words>
  <Application>Microsoft Macintosh PowerPoint</Application>
  <PresentationFormat>Widescreen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Candara</vt:lpstr>
      <vt:lpstr>Times New Roman</vt:lpstr>
      <vt:lpstr>Custom Design</vt:lpstr>
      <vt:lpstr>Kubernetes</vt:lpstr>
      <vt:lpstr>What is it?</vt:lpstr>
      <vt:lpstr>Changes in architecture thinking</vt:lpstr>
      <vt:lpstr>PowerPoint Presentation</vt:lpstr>
      <vt:lpstr>What is a Pod?</vt:lpstr>
      <vt:lpstr>Pod design patterns - Sidecars</vt:lpstr>
      <vt:lpstr>Pod design patterns - Ambassadors</vt:lpstr>
      <vt:lpstr>Pod design patterns - Adapters</vt:lpstr>
      <vt:lpstr>What is a Deployment?</vt:lpstr>
      <vt:lpstr>What is a Service?</vt:lpstr>
      <vt:lpstr>Simplified view of a service</vt:lpstr>
      <vt:lpstr>Note about networking and storage</vt:lpstr>
      <vt:lpstr>Ingress</vt:lpstr>
      <vt:lpstr>How do I get Kubernetes?</vt:lpstr>
      <vt:lpstr>How do I manage Kubernetes? </vt:lpstr>
      <vt:lpstr>Structure of kubectl commands</vt:lpstr>
      <vt:lpstr>Understanding YAML</vt:lpstr>
      <vt:lpstr>Sample YAML</vt:lpstr>
      <vt:lpstr>Other terms to know</vt:lpstr>
      <vt:lpstr>Kube-system Pods</vt:lpstr>
      <vt:lpstr>Kubernetes Lab 1</vt:lpstr>
      <vt:lpstr>Kubernetes Lab 2</vt:lpstr>
    </vt:vector>
  </TitlesOfParts>
  <Company>U.S. Department of Defense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Lohin, Daniel D CTR (US)</dc:creator>
  <cp:lastModifiedBy>Daniel Lohin</cp:lastModifiedBy>
  <cp:revision>23</cp:revision>
  <dcterms:created xsi:type="dcterms:W3CDTF">2018-04-03T16:19:03Z</dcterms:created>
  <dcterms:modified xsi:type="dcterms:W3CDTF">2018-04-05T17:40:34Z</dcterms:modified>
</cp:coreProperties>
</file>