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84" r:id="rId2"/>
  </p:sldMasterIdLst>
  <p:notesMasterIdLst>
    <p:notesMasterId r:id="rId60"/>
  </p:notesMasterIdLst>
  <p:sldIdLst>
    <p:sldId id="256" r:id="rId3"/>
    <p:sldId id="257" r:id="rId4"/>
    <p:sldId id="258" r:id="rId5"/>
    <p:sldId id="268" r:id="rId6"/>
    <p:sldId id="274" r:id="rId7"/>
    <p:sldId id="273" r:id="rId8"/>
    <p:sldId id="275" r:id="rId9"/>
    <p:sldId id="279" r:id="rId10"/>
    <p:sldId id="277" r:id="rId11"/>
    <p:sldId id="280" r:id="rId12"/>
    <p:sldId id="276" r:id="rId13"/>
    <p:sldId id="272" r:id="rId14"/>
    <p:sldId id="281" r:id="rId15"/>
    <p:sldId id="313" r:id="rId16"/>
    <p:sldId id="289" r:id="rId17"/>
    <p:sldId id="261" r:id="rId18"/>
    <p:sldId id="271" r:id="rId19"/>
    <p:sldId id="266" r:id="rId20"/>
    <p:sldId id="284" r:id="rId21"/>
    <p:sldId id="290" r:id="rId22"/>
    <p:sldId id="259" r:id="rId23"/>
    <p:sldId id="330" r:id="rId24"/>
    <p:sldId id="329" r:id="rId25"/>
    <p:sldId id="326" r:id="rId26"/>
    <p:sldId id="314" r:id="rId27"/>
    <p:sldId id="316" r:id="rId28"/>
    <p:sldId id="315" r:id="rId29"/>
    <p:sldId id="318" r:id="rId30"/>
    <p:sldId id="319" r:id="rId31"/>
    <p:sldId id="324" r:id="rId32"/>
    <p:sldId id="321" r:id="rId33"/>
    <p:sldId id="328" r:id="rId34"/>
    <p:sldId id="288" r:id="rId35"/>
    <p:sldId id="282"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6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3" autoAdjust="0"/>
    <p:restoredTop sz="94660"/>
  </p:normalViewPr>
  <p:slideViewPr>
    <p:cSldViewPr snapToGrid="0">
      <p:cViewPr varScale="1">
        <p:scale>
          <a:sx n="58" d="100"/>
          <a:sy n="58" d="100"/>
        </p:scale>
        <p:origin x="24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7734A-E2E0-4F30-AB69-FBAF1AD307C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06B1B7E-BA7C-4D20-AE78-4BA7C78C1C3A}">
      <dgm:prSet phldrT="[Text]"/>
      <dgm:spPr/>
      <dgm:t>
        <a:bodyPr/>
        <a:lstStyle/>
        <a:p>
          <a:r>
            <a:rPr lang="en-US" dirty="0"/>
            <a:t>Dev</a:t>
          </a:r>
        </a:p>
      </dgm:t>
    </dgm:pt>
    <dgm:pt modelId="{F8086DAD-C351-4399-9EBB-9760E328C41E}" type="parTrans" cxnId="{6E78C30B-31EF-4852-848A-3FB3DBDA16F6}">
      <dgm:prSet/>
      <dgm:spPr/>
      <dgm:t>
        <a:bodyPr/>
        <a:lstStyle/>
        <a:p>
          <a:endParaRPr lang="en-US"/>
        </a:p>
      </dgm:t>
    </dgm:pt>
    <dgm:pt modelId="{29D00F95-4F66-4E31-A1AB-598E615FE7DA}" type="sibTrans" cxnId="{6E78C30B-31EF-4852-848A-3FB3DBDA16F6}">
      <dgm:prSet/>
      <dgm:spPr/>
      <dgm:t>
        <a:bodyPr/>
        <a:lstStyle/>
        <a:p>
          <a:endParaRPr lang="en-US"/>
        </a:p>
      </dgm:t>
    </dgm:pt>
    <dgm:pt modelId="{C188422E-F8E8-4EAC-8310-9465D0955BA4}">
      <dgm:prSet phldrT="[Text]"/>
      <dgm:spPr/>
      <dgm:t>
        <a:bodyPr/>
        <a:lstStyle/>
        <a:p>
          <a:r>
            <a:rPr lang="en-US" dirty="0"/>
            <a:t>Test</a:t>
          </a:r>
        </a:p>
      </dgm:t>
    </dgm:pt>
    <dgm:pt modelId="{33409606-3ADB-4E76-B233-E7E905E90BCA}" type="parTrans" cxnId="{13393ABC-6AA6-41AD-A631-5C6A81A09AA7}">
      <dgm:prSet/>
      <dgm:spPr/>
      <dgm:t>
        <a:bodyPr/>
        <a:lstStyle/>
        <a:p>
          <a:endParaRPr lang="en-US"/>
        </a:p>
      </dgm:t>
    </dgm:pt>
    <dgm:pt modelId="{DE83C5F9-B4A5-4BF4-A7C2-F1B0427FC8BA}" type="sibTrans" cxnId="{13393ABC-6AA6-41AD-A631-5C6A81A09AA7}">
      <dgm:prSet/>
      <dgm:spPr/>
      <dgm:t>
        <a:bodyPr/>
        <a:lstStyle/>
        <a:p>
          <a:endParaRPr lang="en-US"/>
        </a:p>
      </dgm:t>
    </dgm:pt>
    <dgm:pt modelId="{92F5B0BD-D875-4A55-9B90-6D00BAD4503D}">
      <dgm:prSet phldrT="[Text]"/>
      <dgm:spPr/>
      <dgm:t>
        <a:bodyPr/>
        <a:lstStyle/>
        <a:p>
          <a:r>
            <a:rPr lang="en-US" dirty="0"/>
            <a:t>Prod</a:t>
          </a:r>
        </a:p>
      </dgm:t>
    </dgm:pt>
    <dgm:pt modelId="{3D7F3EA9-C2CE-47E6-A1BD-290E071DB6E4}" type="parTrans" cxnId="{FADFCE9D-76C0-4F6E-8565-5124A02727AF}">
      <dgm:prSet/>
      <dgm:spPr/>
      <dgm:t>
        <a:bodyPr/>
        <a:lstStyle/>
        <a:p>
          <a:endParaRPr lang="en-US"/>
        </a:p>
      </dgm:t>
    </dgm:pt>
    <dgm:pt modelId="{15D059B4-5450-4ED3-806B-C7D06AD98ABB}" type="sibTrans" cxnId="{FADFCE9D-76C0-4F6E-8565-5124A02727AF}">
      <dgm:prSet/>
      <dgm:spPr/>
      <dgm:t>
        <a:bodyPr/>
        <a:lstStyle/>
        <a:p>
          <a:endParaRPr lang="en-US"/>
        </a:p>
      </dgm:t>
    </dgm:pt>
    <dgm:pt modelId="{7DE3DAAD-7AD4-4DEB-99CD-603B8C3F9C08}" type="pres">
      <dgm:prSet presAssocID="{5907734A-E2E0-4F30-AB69-FBAF1AD307CE}" presName="Name0" presStyleCnt="0">
        <dgm:presLayoutVars>
          <dgm:chPref val="3"/>
          <dgm:dir/>
          <dgm:animLvl val="lvl"/>
          <dgm:resizeHandles/>
        </dgm:presLayoutVars>
      </dgm:prSet>
      <dgm:spPr/>
    </dgm:pt>
    <dgm:pt modelId="{A40656F2-4775-4C08-91FA-5602D46CA1C5}" type="pres">
      <dgm:prSet presAssocID="{006B1B7E-BA7C-4D20-AE78-4BA7C78C1C3A}" presName="horFlow" presStyleCnt="0"/>
      <dgm:spPr/>
    </dgm:pt>
    <dgm:pt modelId="{305E3CC9-BDDB-4A06-AB98-D1B2AC3FF60B}" type="pres">
      <dgm:prSet presAssocID="{006B1B7E-BA7C-4D20-AE78-4BA7C78C1C3A}" presName="bigChev" presStyleLbl="node1" presStyleIdx="0" presStyleCnt="1" custScaleX="100393" custLinFactX="-35823" custLinFactNeighborX="-100000" custLinFactNeighborY="-5"/>
      <dgm:spPr/>
    </dgm:pt>
    <dgm:pt modelId="{68E3254F-FDF4-43FA-A6C3-19EE8736AC75}" type="pres">
      <dgm:prSet presAssocID="{33409606-3ADB-4E76-B233-E7E905E90BCA}" presName="parTrans" presStyleCnt="0"/>
      <dgm:spPr/>
    </dgm:pt>
    <dgm:pt modelId="{D7F88ED8-0663-46D9-8DD8-1A5FB77D7056}" type="pres">
      <dgm:prSet presAssocID="{C188422E-F8E8-4EAC-8310-9465D0955BA4}" presName="node" presStyleLbl="alignAccFollowNode1" presStyleIdx="0" presStyleCnt="2">
        <dgm:presLayoutVars>
          <dgm:bulletEnabled val="1"/>
        </dgm:presLayoutVars>
      </dgm:prSet>
      <dgm:spPr/>
    </dgm:pt>
    <dgm:pt modelId="{4BCFFFA0-FB29-4C23-9B93-6BBD362EA381}" type="pres">
      <dgm:prSet presAssocID="{DE83C5F9-B4A5-4BF4-A7C2-F1B0427FC8BA}" presName="sibTrans" presStyleCnt="0"/>
      <dgm:spPr/>
    </dgm:pt>
    <dgm:pt modelId="{63E04A4C-7CAB-4A32-AFCE-494B27F256D8}" type="pres">
      <dgm:prSet presAssocID="{92F5B0BD-D875-4A55-9B90-6D00BAD4503D}" presName="node" presStyleLbl="alignAccFollowNode1" presStyleIdx="1" presStyleCnt="2" custLinFactX="43271" custLinFactNeighborX="100000" custLinFactNeighborY="1126">
        <dgm:presLayoutVars>
          <dgm:bulletEnabled val="1"/>
        </dgm:presLayoutVars>
      </dgm:prSet>
      <dgm:spPr/>
    </dgm:pt>
  </dgm:ptLst>
  <dgm:cxnLst>
    <dgm:cxn modelId="{6E78C30B-31EF-4852-848A-3FB3DBDA16F6}" srcId="{5907734A-E2E0-4F30-AB69-FBAF1AD307CE}" destId="{006B1B7E-BA7C-4D20-AE78-4BA7C78C1C3A}" srcOrd="0" destOrd="0" parTransId="{F8086DAD-C351-4399-9EBB-9760E328C41E}" sibTransId="{29D00F95-4F66-4E31-A1AB-598E615FE7DA}"/>
    <dgm:cxn modelId="{5996EA19-1D70-4D60-90DB-7568BDE5EBA5}" type="presOf" srcId="{92F5B0BD-D875-4A55-9B90-6D00BAD4503D}" destId="{63E04A4C-7CAB-4A32-AFCE-494B27F256D8}" srcOrd="0" destOrd="0" presId="urn:microsoft.com/office/officeart/2005/8/layout/lProcess3"/>
    <dgm:cxn modelId="{E1FF671A-359E-40C3-8B73-61C5D0A4C4B8}" type="presOf" srcId="{5907734A-E2E0-4F30-AB69-FBAF1AD307CE}" destId="{7DE3DAAD-7AD4-4DEB-99CD-603B8C3F9C08}" srcOrd="0" destOrd="0" presId="urn:microsoft.com/office/officeart/2005/8/layout/lProcess3"/>
    <dgm:cxn modelId="{93162576-756C-4FB9-A9CF-33786F8B29ED}" type="presOf" srcId="{C188422E-F8E8-4EAC-8310-9465D0955BA4}" destId="{D7F88ED8-0663-46D9-8DD8-1A5FB77D7056}" srcOrd="0" destOrd="0" presId="urn:microsoft.com/office/officeart/2005/8/layout/lProcess3"/>
    <dgm:cxn modelId="{FADFCE9D-76C0-4F6E-8565-5124A02727AF}" srcId="{006B1B7E-BA7C-4D20-AE78-4BA7C78C1C3A}" destId="{92F5B0BD-D875-4A55-9B90-6D00BAD4503D}" srcOrd="1" destOrd="0" parTransId="{3D7F3EA9-C2CE-47E6-A1BD-290E071DB6E4}" sibTransId="{15D059B4-5450-4ED3-806B-C7D06AD98ABB}"/>
    <dgm:cxn modelId="{F1EC2CAA-FAD4-40FA-9529-26AB21881577}" type="presOf" srcId="{006B1B7E-BA7C-4D20-AE78-4BA7C78C1C3A}" destId="{305E3CC9-BDDB-4A06-AB98-D1B2AC3FF60B}" srcOrd="0" destOrd="0" presId="urn:microsoft.com/office/officeart/2005/8/layout/lProcess3"/>
    <dgm:cxn modelId="{13393ABC-6AA6-41AD-A631-5C6A81A09AA7}" srcId="{006B1B7E-BA7C-4D20-AE78-4BA7C78C1C3A}" destId="{C188422E-F8E8-4EAC-8310-9465D0955BA4}" srcOrd="0" destOrd="0" parTransId="{33409606-3ADB-4E76-B233-E7E905E90BCA}" sibTransId="{DE83C5F9-B4A5-4BF4-A7C2-F1B0427FC8BA}"/>
    <dgm:cxn modelId="{E6B34931-0198-4D7B-8274-10383B13F901}" type="presParOf" srcId="{7DE3DAAD-7AD4-4DEB-99CD-603B8C3F9C08}" destId="{A40656F2-4775-4C08-91FA-5602D46CA1C5}" srcOrd="0" destOrd="0" presId="urn:microsoft.com/office/officeart/2005/8/layout/lProcess3"/>
    <dgm:cxn modelId="{59A74E8F-F909-423F-A0D5-4252F668EC91}" type="presParOf" srcId="{A40656F2-4775-4C08-91FA-5602D46CA1C5}" destId="{305E3CC9-BDDB-4A06-AB98-D1B2AC3FF60B}" srcOrd="0" destOrd="0" presId="urn:microsoft.com/office/officeart/2005/8/layout/lProcess3"/>
    <dgm:cxn modelId="{F39A624F-3579-4332-8216-502A4A5F1AEE}" type="presParOf" srcId="{A40656F2-4775-4C08-91FA-5602D46CA1C5}" destId="{68E3254F-FDF4-43FA-A6C3-19EE8736AC75}" srcOrd="1" destOrd="0" presId="urn:microsoft.com/office/officeart/2005/8/layout/lProcess3"/>
    <dgm:cxn modelId="{2C069595-C984-48EF-AA8E-9C9D73ABBFD1}" type="presParOf" srcId="{A40656F2-4775-4C08-91FA-5602D46CA1C5}" destId="{D7F88ED8-0663-46D9-8DD8-1A5FB77D7056}" srcOrd="2" destOrd="0" presId="urn:microsoft.com/office/officeart/2005/8/layout/lProcess3"/>
    <dgm:cxn modelId="{246A22ED-7C6D-4945-9DF3-656BB45544E6}" type="presParOf" srcId="{A40656F2-4775-4C08-91FA-5602D46CA1C5}" destId="{4BCFFFA0-FB29-4C23-9B93-6BBD362EA381}" srcOrd="3" destOrd="0" presId="urn:microsoft.com/office/officeart/2005/8/layout/lProcess3"/>
    <dgm:cxn modelId="{E7EE7E70-971C-4A6A-AEF5-5E7A0E5826AC}" type="presParOf" srcId="{A40656F2-4775-4C08-91FA-5602D46CA1C5}" destId="{63E04A4C-7CAB-4A32-AFCE-494B27F256D8}"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E3CC9-BDDB-4A06-AB98-D1B2AC3FF60B}">
      <dsp:nvSpPr>
        <dsp:cNvPr id="0" name=""/>
        <dsp:cNvSpPr/>
      </dsp:nvSpPr>
      <dsp:spPr>
        <a:xfrm>
          <a:off x="0" y="0"/>
          <a:ext cx="3031362" cy="12077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marL="0" lvl="0" indent="0" algn="ctr" defTabSz="2889250">
            <a:lnSpc>
              <a:spcPct val="90000"/>
            </a:lnSpc>
            <a:spcBef>
              <a:spcPct val="0"/>
            </a:spcBef>
            <a:spcAft>
              <a:spcPct val="35000"/>
            </a:spcAft>
            <a:buNone/>
          </a:pPr>
          <a:r>
            <a:rPr lang="en-US" sz="6500" kern="1200" dirty="0"/>
            <a:t>Dev</a:t>
          </a:r>
        </a:p>
      </dsp:txBody>
      <dsp:txXfrm>
        <a:off x="603899" y="0"/>
        <a:ext cx="1823564" cy="1207798"/>
      </dsp:txXfrm>
    </dsp:sp>
    <dsp:sp modelId="{D7F88ED8-0663-46D9-8DD8-1A5FB77D7056}">
      <dsp:nvSpPr>
        <dsp:cNvPr id="0" name=""/>
        <dsp:cNvSpPr/>
      </dsp:nvSpPr>
      <dsp:spPr>
        <a:xfrm>
          <a:off x="4074131" y="102719"/>
          <a:ext cx="2506181" cy="1002472"/>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930" tIns="37465" rIns="0" bIns="37465" numCol="1" spcCol="1270" anchor="ctr" anchorCtr="0">
          <a:noAutofit/>
        </a:bodyPr>
        <a:lstStyle/>
        <a:p>
          <a:pPr marL="0" lvl="0" indent="0" algn="ctr" defTabSz="2622550">
            <a:lnSpc>
              <a:spcPct val="90000"/>
            </a:lnSpc>
            <a:spcBef>
              <a:spcPct val="0"/>
            </a:spcBef>
            <a:spcAft>
              <a:spcPct val="35000"/>
            </a:spcAft>
            <a:buNone/>
          </a:pPr>
          <a:r>
            <a:rPr lang="en-US" sz="5900" kern="1200" dirty="0"/>
            <a:t>Test</a:t>
          </a:r>
        </a:p>
      </dsp:txBody>
      <dsp:txXfrm>
        <a:off x="4575367" y="102719"/>
        <a:ext cx="1503709" cy="1002472"/>
      </dsp:txXfrm>
    </dsp:sp>
    <dsp:sp modelId="{63E04A4C-7CAB-4A32-AFCE-494B27F256D8}">
      <dsp:nvSpPr>
        <dsp:cNvPr id="0" name=""/>
        <dsp:cNvSpPr/>
      </dsp:nvSpPr>
      <dsp:spPr>
        <a:xfrm>
          <a:off x="7664750" y="114007"/>
          <a:ext cx="2506181" cy="1002472"/>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930" tIns="37465" rIns="0" bIns="37465" numCol="1" spcCol="1270" anchor="ctr" anchorCtr="0">
          <a:noAutofit/>
        </a:bodyPr>
        <a:lstStyle/>
        <a:p>
          <a:pPr marL="0" lvl="0" indent="0" algn="ctr" defTabSz="2622550">
            <a:lnSpc>
              <a:spcPct val="90000"/>
            </a:lnSpc>
            <a:spcBef>
              <a:spcPct val="0"/>
            </a:spcBef>
            <a:spcAft>
              <a:spcPct val="35000"/>
            </a:spcAft>
            <a:buNone/>
          </a:pPr>
          <a:r>
            <a:rPr lang="en-US" sz="5900" kern="1200" dirty="0"/>
            <a:t>Prod</a:t>
          </a:r>
        </a:p>
      </dsp:txBody>
      <dsp:txXfrm>
        <a:off x="8165986" y="114007"/>
        <a:ext cx="1503709" cy="100247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26F5AC-02CA-4693-A18C-30327A90DD60}" type="datetimeFigureOut">
              <a:rPr lang="en-US" smtClean="0"/>
              <a:t>4/12/18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9E8DD-8CAA-4D31-BBA2-CE47185E48FC}" type="slidenum">
              <a:rPr lang="en-US" smtClean="0"/>
              <a:t>‹#›</a:t>
            </a:fld>
            <a:endParaRPr lang="en-US"/>
          </a:p>
        </p:txBody>
      </p:sp>
    </p:spTree>
    <p:extLst>
      <p:ext uri="{BB962C8B-B14F-4D97-AF65-F5344CB8AC3E}">
        <p14:creationId xmlns:p14="http://schemas.microsoft.com/office/powerpoint/2010/main" val="2789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D80BB1-BAF9-0C4D-BE70-ED4E329A83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534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218672" y="368551"/>
            <a:ext cx="10363200" cy="850734"/>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p:cNvSpPr>
            <a:spLocks noGrp="1"/>
          </p:cNvSpPr>
          <p:nvPr>
            <p:ph idx="1"/>
          </p:nvPr>
        </p:nvSpPr>
        <p:spPr>
          <a:xfrm>
            <a:off x="1218672" y="1530926"/>
            <a:ext cx="10363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1606285" y="6356352"/>
            <a:ext cx="18288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557CB2F9-3058-4DCC-896A-2C2AE13B080C}" type="datetime1">
              <a:rPr lang="en-US" smtClean="0"/>
              <a:t>4/12/18</a:t>
            </a:fld>
            <a:endParaRPr lang="en-US"/>
          </a:p>
        </p:txBody>
      </p:sp>
      <p:sp>
        <p:nvSpPr>
          <p:cNvPr id="11" name="Footer Placeholder 4"/>
          <p:cNvSpPr>
            <a:spLocks noGrp="1"/>
          </p:cNvSpPr>
          <p:nvPr>
            <p:ph type="ftr" sz="quarter" idx="3"/>
          </p:nvPr>
        </p:nvSpPr>
        <p:spPr>
          <a:xfrm>
            <a:off x="4349485"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r>
              <a:rPr lang="en-US"/>
              <a:t>Sealing Technologies, Inc. www.sealingtech.com 7134 Columbia Gateway Dr. Suite 160 Columbia, MD 21046</a:t>
            </a:r>
            <a:endParaRPr lang="en-US" dirty="0"/>
          </a:p>
        </p:txBody>
      </p:sp>
      <p:sp>
        <p:nvSpPr>
          <p:cNvPr id="12" name="Slide Number Placeholder 5"/>
          <p:cNvSpPr>
            <a:spLocks noGrp="1"/>
          </p:cNvSpPr>
          <p:nvPr>
            <p:ph type="sldNum" sz="quarter" idx="4"/>
          </p:nvPr>
        </p:nvSpPr>
        <p:spPr>
          <a:xfrm>
            <a:off x="9378685" y="6356352"/>
            <a:ext cx="18288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89BEB1D7-6D42-4923-AA48-F5C97588263B}" type="slidenum">
              <a:rPr lang="en-US" smtClean="0"/>
              <a:pPr/>
              <a:t>‹#›</a:t>
            </a:fld>
            <a:endParaRPr lang="en-US"/>
          </a:p>
        </p:txBody>
      </p:sp>
    </p:spTree>
    <p:extLst>
      <p:ext uri="{BB962C8B-B14F-4D97-AF65-F5344CB8AC3E}">
        <p14:creationId xmlns:p14="http://schemas.microsoft.com/office/powerpoint/2010/main" val="99501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1218671" y="383850"/>
            <a:ext cx="10363200" cy="850734"/>
          </a:xfrm>
          <a:prstGeom prst="rect">
            <a:avLst/>
          </a:prstGeom>
        </p:spPr>
        <p:txBody>
          <a:bodyPr/>
          <a:lstStyle/>
          <a:p>
            <a:r>
              <a:rPr lang="en-US" dirty="0"/>
              <a:t>Click to edit Master title style</a:t>
            </a:r>
          </a:p>
        </p:txBody>
      </p:sp>
      <p:sp>
        <p:nvSpPr>
          <p:cNvPr id="9" name="Content Placeholder 2"/>
          <p:cNvSpPr>
            <a:spLocks noGrp="1"/>
          </p:cNvSpPr>
          <p:nvPr>
            <p:ph sz="half" idx="1"/>
          </p:nvPr>
        </p:nvSpPr>
        <p:spPr>
          <a:xfrm>
            <a:off x="1218672" y="1534421"/>
            <a:ext cx="48768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half" idx="2"/>
          </p:nvPr>
        </p:nvSpPr>
        <p:spPr>
          <a:xfrm>
            <a:off x="6717088" y="1549720"/>
            <a:ext cx="48768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4"/>
          <p:cNvSpPr>
            <a:spLocks noGrp="1"/>
          </p:cNvSpPr>
          <p:nvPr>
            <p:ph type="dt" sz="half" idx="10"/>
          </p:nvPr>
        </p:nvSpPr>
        <p:spPr>
          <a:xfrm>
            <a:off x="1606285" y="6341052"/>
            <a:ext cx="1828800" cy="365125"/>
          </a:xfrm>
        </p:spPr>
        <p:txBody>
          <a:bodyPr/>
          <a:lstStyle/>
          <a:p>
            <a:fld id="{6AE02C8D-3F97-4FA2-A60E-EEF627998D3F}" type="datetime1">
              <a:rPr lang="en-US" smtClean="0"/>
              <a:t>4/12/18</a:t>
            </a:fld>
            <a:endParaRPr lang="en-US"/>
          </a:p>
        </p:txBody>
      </p:sp>
      <p:sp>
        <p:nvSpPr>
          <p:cNvPr id="12" name="Footer Placeholder 5"/>
          <p:cNvSpPr>
            <a:spLocks noGrp="1"/>
          </p:cNvSpPr>
          <p:nvPr>
            <p:ph type="ftr" sz="quarter" idx="11"/>
          </p:nvPr>
        </p:nvSpPr>
        <p:spPr>
          <a:xfrm>
            <a:off x="4349485" y="6381691"/>
            <a:ext cx="4114800" cy="365125"/>
          </a:xfrm>
        </p:spPr>
        <p:txBody>
          <a:bodyPr/>
          <a:lstStyle/>
          <a:p>
            <a:r>
              <a:rPr lang="en-US"/>
              <a:t>Sealing Technologies, Inc. www.sealingtech.com 7134 Columbia Gateway Dr. Suite 160 Columbia, MD 21046</a:t>
            </a:r>
            <a:endParaRPr lang="en-US" dirty="0"/>
          </a:p>
        </p:txBody>
      </p:sp>
      <p:sp>
        <p:nvSpPr>
          <p:cNvPr id="13" name="Slide Number Placeholder 6"/>
          <p:cNvSpPr>
            <a:spLocks noGrp="1"/>
          </p:cNvSpPr>
          <p:nvPr>
            <p:ph type="sldNum" sz="quarter" idx="12"/>
          </p:nvPr>
        </p:nvSpPr>
        <p:spPr>
          <a:xfrm>
            <a:off x="9378685" y="6341052"/>
            <a:ext cx="1828800" cy="365125"/>
          </a:xfrm>
        </p:spPr>
        <p:txBody>
          <a:bodyPr/>
          <a:lstStyle/>
          <a:p>
            <a:fld id="{89BEB1D7-6D42-4923-AA48-F5C97588263B}" type="slidenum">
              <a:rPr lang="en-US" smtClean="0"/>
              <a:t>‹#›</a:t>
            </a:fld>
            <a:endParaRPr lang="en-US"/>
          </a:p>
        </p:txBody>
      </p:sp>
    </p:spTree>
    <p:extLst>
      <p:ext uri="{BB962C8B-B14F-4D97-AF65-F5344CB8AC3E}">
        <p14:creationId xmlns:p14="http://schemas.microsoft.com/office/powerpoint/2010/main" val="56190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2A23022-E527-4D2C-A17A-BA627F655E69}" type="datetime1">
              <a:rPr lang="en-US" smtClean="0"/>
              <a:t>4/12/18</a:t>
            </a:fld>
            <a:endParaRPr lang="en-US"/>
          </a:p>
        </p:txBody>
      </p:sp>
      <p:sp>
        <p:nvSpPr>
          <p:cNvPr id="5" name="Footer Placeholder 4"/>
          <p:cNvSpPr>
            <a:spLocks noGrp="1"/>
          </p:cNvSpPr>
          <p:nvPr>
            <p:ph type="ftr" sz="quarter" idx="11"/>
          </p:nvPr>
        </p:nvSpPr>
        <p:spPr/>
        <p:txBody>
          <a:bodyPr/>
          <a:lstStyle/>
          <a:p>
            <a:r>
              <a:rPr lang="en-US"/>
              <a:t>Sealing Technologies, Inc. www.sealingtech.com 7134 Columbia Gateway Dr. Suite 160 Columbia, MD 21046</a:t>
            </a:r>
          </a:p>
        </p:txBody>
      </p:sp>
      <p:sp>
        <p:nvSpPr>
          <p:cNvPr id="6" name="Slide Number Placeholder 5"/>
          <p:cNvSpPr>
            <a:spLocks noGrp="1"/>
          </p:cNvSpPr>
          <p:nvPr>
            <p:ph type="sldNum" sz="quarter" idx="12"/>
          </p:nvPr>
        </p:nvSpPr>
        <p:spPr/>
        <p:txBody>
          <a:bodyPr/>
          <a:lstStyle/>
          <a:p>
            <a:fld id="{DACE3884-BB5E-4F94-BE88-12AB7C022895}" type="slidenum">
              <a:rPr lang="en-US" smtClean="0"/>
              <a:t>‹#›</a:t>
            </a:fld>
            <a:endParaRPr lang="en-US"/>
          </a:p>
        </p:txBody>
      </p:sp>
    </p:spTree>
    <p:extLst>
      <p:ext uri="{BB962C8B-B14F-4D97-AF65-F5344CB8AC3E}">
        <p14:creationId xmlns:p14="http://schemas.microsoft.com/office/powerpoint/2010/main" val="282603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F0142F-8518-4241-A736-17BDEF3B313F}" type="datetime1">
              <a:rPr lang="en-US" smtClean="0"/>
              <a:t>4/12/18</a:t>
            </a:fld>
            <a:endParaRPr lang="en-US"/>
          </a:p>
        </p:txBody>
      </p:sp>
      <p:sp>
        <p:nvSpPr>
          <p:cNvPr id="5" name="Footer Placeholder 4"/>
          <p:cNvSpPr>
            <a:spLocks noGrp="1"/>
          </p:cNvSpPr>
          <p:nvPr>
            <p:ph type="ftr" sz="quarter" idx="11"/>
          </p:nvPr>
        </p:nvSpPr>
        <p:spPr/>
        <p:txBody>
          <a:bodyPr/>
          <a:lstStyle/>
          <a:p>
            <a:r>
              <a:rPr lang="en-US"/>
              <a:t>Sealing Technologies, Inc. www.sealingtech.com 7134 Columbia Gateway Dr. Suite 160 Columbia, MD 21046</a:t>
            </a:r>
          </a:p>
        </p:txBody>
      </p:sp>
      <p:sp>
        <p:nvSpPr>
          <p:cNvPr id="6" name="Slide Number Placeholder 5"/>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277077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63E35B-02BF-475B-A71D-019EC517FEE8}" type="datetime1">
              <a:rPr lang="en-US" smtClean="0"/>
              <a:t>4/12/18</a:t>
            </a:fld>
            <a:endParaRPr lang="en-US"/>
          </a:p>
        </p:txBody>
      </p:sp>
      <p:sp>
        <p:nvSpPr>
          <p:cNvPr id="6" name="Footer Placeholder 5"/>
          <p:cNvSpPr>
            <a:spLocks noGrp="1"/>
          </p:cNvSpPr>
          <p:nvPr>
            <p:ph type="ftr" sz="quarter" idx="11"/>
          </p:nvPr>
        </p:nvSpPr>
        <p:spPr/>
        <p:txBody>
          <a:bodyPr/>
          <a:lstStyle/>
          <a:p>
            <a:r>
              <a:rPr lang="en-US"/>
              <a:t>Sealing Technologies, Inc. www.sealingtech.com 7134 Columbia Gateway Dr. Suite 160 Columbia, MD 21046</a:t>
            </a:r>
          </a:p>
        </p:txBody>
      </p:sp>
      <p:sp>
        <p:nvSpPr>
          <p:cNvPr id="7" name="Slide Number Placeholder 6"/>
          <p:cNvSpPr>
            <a:spLocks noGrp="1"/>
          </p:cNvSpPr>
          <p:nvPr>
            <p:ph type="sldNum" sz="quarter" idx="12"/>
          </p:nvPr>
        </p:nvSpPr>
        <p:spPr/>
        <p:txBody>
          <a:bodyPr/>
          <a:lstStyle/>
          <a:p>
            <a:fld id="{0E828AC7-A11D-457F-9724-B37764FA9CF7}" type="slidenum">
              <a:rPr lang="en-US" smtClean="0"/>
              <a:t>‹#›</a:t>
            </a:fld>
            <a:endParaRPr lang="en-US"/>
          </a:p>
        </p:txBody>
      </p:sp>
    </p:spTree>
    <p:extLst>
      <p:ext uri="{BB962C8B-B14F-4D97-AF65-F5344CB8AC3E}">
        <p14:creationId xmlns:p14="http://schemas.microsoft.com/office/powerpoint/2010/main" val="263876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218672" y="368551"/>
            <a:ext cx="10363200" cy="850734"/>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p:cNvSpPr>
            <a:spLocks noGrp="1"/>
          </p:cNvSpPr>
          <p:nvPr>
            <p:ph idx="1"/>
          </p:nvPr>
        </p:nvSpPr>
        <p:spPr>
          <a:xfrm>
            <a:off x="1218672" y="1530926"/>
            <a:ext cx="10363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1606285" y="6356352"/>
            <a:ext cx="18288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7B81A40A-81BF-4248-A32F-77AAEDEFB22B}" type="datetime1">
              <a:rPr lang="en-US" smtClean="0"/>
              <a:t>4/12/18</a:t>
            </a:fld>
            <a:endParaRPr lang="en-US"/>
          </a:p>
        </p:txBody>
      </p:sp>
      <p:sp>
        <p:nvSpPr>
          <p:cNvPr id="11" name="Footer Placeholder 4"/>
          <p:cNvSpPr>
            <a:spLocks noGrp="1"/>
          </p:cNvSpPr>
          <p:nvPr>
            <p:ph type="ftr" sz="quarter" idx="3"/>
          </p:nvPr>
        </p:nvSpPr>
        <p:spPr>
          <a:xfrm>
            <a:off x="4349485"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r>
              <a:rPr lang="en-US" dirty="0"/>
              <a:t>Sealing Technologies, Inc.	</a:t>
            </a:r>
            <a:r>
              <a:rPr lang="en-US" dirty="0" err="1"/>
              <a:t>www.sealingtech.org</a:t>
            </a:r>
            <a:endParaRPr lang="en-US" dirty="0"/>
          </a:p>
          <a:p>
            <a:r>
              <a:rPr lang="en-US" dirty="0"/>
              <a:t>7226 Lee Deforest Dr. Suite 204 Columbia, MD 21046</a:t>
            </a:r>
          </a:p>
        </p:txBody>
      </p:sp>
      <p:sp>
        <p:nvSpPr>
          <p:cNvPr id="12" name="Slide Number Placeholder 5"/>
          <p:cNvSpPr>
            <a:spLocks noGrp="1"/>
          </p:cNvSpPr>
          <p:nvPr>
            <p:ph type="sldNum" sz="quarter" idx="4"/>
          </p:nvPr>
        </p:nvSpPr>
        <p:spPr>
          <a:xfrm>
            <a:off x="9378685" y="6356352"/>
            <a:ext cx="18288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89BEB1D7-6D42-4923-AA48-F5C97588263B}" type="slidenum">
              <a:rPr lang="en-US" smtClean="0"/>
              <a:pPr/>
              <a:t>‹#›</a:t>
            </a:fld>
            <a:endParaRPr lang="en-US"/>
          </a:p>
        </p:txBody>
      </p:sp>
    </p:spTree>
    <p:extLst>
      <p:ext uri="{BB962C8B-B14F-4D97-AF65-F5344CB8AC3E}">
        <p14:creationId xmlns:p14="http://schemas.microsoft.com/office/powerpoint/2010/main" val="6596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1218671" y="383850"/>
            <a:ext cx="10363200" cy="850734"/>
          </a:xfrm>
          <a:prstGeom prst="rect">
            <a:avLst/>
          </a:prstGeom>
        </p:spPr>
        <p:txBody>
          <a:bodyPr/>
          <a:lstStyle/>
          <a:p>
            <a:r>
              <a:rPr lang="en-US" dirty="0"/>
              <a:t>Click to edit Master title style</a:t>
            </a:r>
          </a:p>
        </p:txBody>
      </p:sp>
      <p:sp>
        <p:nvSpPr>
          <p:cNvPr id="9" name="Content Placeholder 2"/>
          <p:cNvSpPr>
            <a:spLocks noGrp="1"/>
          </p:cNvSpPr>
          <p:nvPr>
            <p:ph sz="half" idx="1"/>
          </p:nvPr>
        </p:nvSpPr>
        <p:spPr>
          <a:xfrm>
            <a:off x="1218672" y="1534421"/>
            <a:ext cx="48768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half" idx="2"/>
          </p:nvPr>
        </p:nvSpPr>
        <p:spPr>
          <a:xfrm>
            <a:off x="6717088" y="1549720"/>
            <a:ext cx="48768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4"/>
          <p:cNvSpPr>
            <a:spLocks noGrp="1"/>
          </p:cNvSpPr>
          <p:nvPr>
            <p:ph type="dt" sz="half" idx="10"/>
          </p:nvPr>
        </p:nvSpPr>
        <p:spPr>
          <a:xfrm>
            <a:off x="1606285" y="6341052"/>
            <a:ext cx="1828800" cy="365125"/>
          </a:xfrm>
        </p:spPr>
        <p:txBody>
          <a:bodyPr/>
          <a:lstStyle/>
          <a:p>
            <a:fld id="{2B29063C-91A5-4593-ABB1-5AF093B34D9D}" type="datetime1">
              <a:rPr lang="en-US" smtClean="0"/>
              <a:t>4/12/18</a:t>
            </a:fld>
            <a:endParaRPr lang="en-US"/>
          </a:p>
        </p:txBody>
      </p:sp>
      <p:sp>
        <p:nvSpPr>
          <p:cNvPr id="12" name="Footer Placeholder 5"/>
          <p:cNvSpPr>
            <a:spLocks noGrp="1"/>
          </p:cNvSpPr>
          <p:nvPr>
            <p:ph type="ftr" sz="quarter" idx="11"/>
          </p:nvPr>
        </p:nvSpPr>
        <p:spPr>
          <a:xfrm>
            <a:off x="4349485" y="6381691"/>
            <a:ext cx="4114800" cy="365125"/>
          </a:xfrm>
        </p:spPr>
        <p:txBody>
          <a:bodyPr/>
          <a:lstStyle/>
          <a:p>
            <a:r>
              <a:rPr lang="en-US" dirty="0"/>
              <a:t>Sealing Technologies, Inc.	</a:t>
            </a:r>
            <a:r>
              <a:rPr lang="en-US" dirty="0" err="1"/>
              <a:t>www.sealingtech.org</a:t>
            </a:r>
            <a:endParaRPr lang="en-US" dirty="0"/>
          </a:p>
          <a:p>
            <a:r>
              <a:rPr lang="en-US" dirty="0"/>
              <a:t>7226 Lee Deforest Dr. Suite 204 Columbia, MD 21046</a:t>
            </a:r>
          </a:p>
        </p:txBody>
      </p:sp>
      <p:sp>
        <p:nvSpPr>
          <p:cNvPr id="13" name="Slide Number Placeholder 6"/>
          <p:cNvSpPr>
            <a:spLocks noGrp="1"/>
          </p:cNvSpPr>
          <p:nvPr>
            <p:ph type="sldNum" sz="quarter" idx="12"/>
          </p:nvPr>
        </p:nvSpPr>
        <p:spPr>
          <a:xfrm>
            <a:off x="9378685" y="6341052"/>
            <a:ext cx="1828800" cy="365125"/>
          </a:xfrm>
        </p:spPr>
        <p:txBody>
          <a:bodyPr/>
          <a:lstStyle/>
          <a:p>
            <a:fld id="{89BEB1D7-6D42-4923-AA48-F5C97588263B}" type="slidenum">
              <a:rPr lang="en-US" smtClean="0"/>
              <a:t>‹#›</a:t>
            </a:fld>
            <a:endParaRPr lang="en-US"/>
          </a:p>
        </p:txBody>
      </p:sp>
    </p:spTree>
    <p:extLst>
      <p:ext uri="{BB962C8B-B14F-4D97-AF65-F5344CB8AC3E}">
        <p14:creationId xmlns:p14="http://schemas.microsoft.com/office/powerpoint/2010/main" val="133274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16A46C9-6EEF-492D-AC76-12DB6DABCA5A}"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E3884-BB5E-4F94-BE88-12AB7C022895}" type="slidenum">
              <a:rPr lang="en-US" smtClean="0"/>
              <a:t>‹#›</a:t>
            </a:fld>
            <a:endParaRPr lang="en-US"/>
          </a:p>
        </p:txBody>
      </p:sp>
    </p:spTree>
    <p:extLst>
      <p:ext uri="{BB962C8B-B14F-4D97-AF65-F5344CB8AC3E}">
        <p14:creationId xmlns:p14="http://schemas.microsoft.com/office/powerpoint/2010/main" val="11531209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203644" y="368551"/>
            <a:ext cx="10363200" cy="850734"/>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p:cNvSpPr>
            <a:spLocks noGrp="1"/>
          </p:cNvSpPr>
          <p:nvPr>
            <p:ph type="body" idx="1"/>
          </p:nvPr>
        </p:nvSpPr>
        <p:spPr>
          <a:xfrm>
            <a:off x="1198271" y="1546225"/>
            <a:ext cx="10363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p:cNvCxnSpPr/>
          <p:nvPr userDrawn="1"/>
        </p:nvCxnSpPr>
        <p:spPr>
          <a:xfrm>
            <a:off x="1196083" y="1383917"/>
            <a:ext cx="10363200" cy="0"/>
          </a:xfrm>
          <a:prstGeom prst="line">
            <a:avLst/>
          </a:prstGeom>
          <a:ln w="12700" cmpd="sng">
            <a:solidFill>
              <a:srgbClr val="004C6C"/>
            </a:solidFill>
          </a:ln>
        </p:spPr>
        <p:style>
          <a:lnRef idx="1">
            <a:schemeClr val="accent1"/>
          </a:lnRef>
          <a:fillRef idx="0">
            <a:schemeClr val="accent1"/>
          </a:fillRef>
          <a:effectRef idx="0">
            <a:schemeClr val="accent1"/>
          </a:effectRef>
          <a:fontRef idx="minor">
            <a:schemeClr val="tx1"/>
          </a:fontRef>
        </p:style>
      </p:cxnSp>
      <p:sp>
        <p:nvSpPr>
          <p:cNvPr id="13" name="Date Placeholder 3"/>
          <p:cNvSpPr>
            <a:spLocks noGrp="1"/>
          </p:cNvSpPr>
          <p:nvPr userDrawn="1">
            <p:ph type="dt" sz="half" idx="2"/>
          </p:nvPr>
        </p:nvSpPr>
        <p:spPr>
          <a:xfrm>
            <a:off x="1585884" y="6356352"/>
            <a:ext cx="18288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AECE9526-B769-4486-BF8F-29E1EADD6EA4}" type="datetime1">
              <a:rPr lang="en-US" smtClean="0"/>
              <a:t>4/12/18</a:t>
            </a:fld>
            <a:endParaRPr lang="en-US"/>
          </a:p>
        </p:txBody>
      </p:sp>
      <p:sp>
        <p:nvSpPr>
          <p:cNvPr id="14" name="Footer Placeholder 4"/>
          <p:cNvSpPr>
            <a:spLocks noGrp="1"/>
          </p:cNvSpPr>
          <p:nvPr userDrawn="1">
            <p:ph type="ftr" sz="quarter" idx="3"/>
          </p:nvPr>
        </p:nvSpPr>
        <p:spPr>
          <a:xfrm>
            <a:off x="4329084"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r>
              <a:rPr lang="en-US"/>
              <a:t>Sealing Technologies, Inc. www.sealingtech.com 7134 Columbia Gateway Dr. Suite 160 Columbia, MD 21046</a:t>
            </a:r>
            <a:endParaRPr lang="en-US" dirty="0"/>
          </a:p>
        </p:txBody>
      </p:sp>
      <p:sp>
        <p:nvSpPr>
          <p:cNvPr id="15" name="Slide Number Placeholder 5"/>
          <p:cNvSpPr>
            <a:spLocks noGrp="1"/>
          </p:cNvSpPr>
          <p:nvPr userDrawn="1">
            <p:ph type="sldNum" sz="quarter" idx="4"/>
          </p:nvPr>
        </p:nvSpPr>
        <p:spPr>
          <a:xfrm>
            <a:off x="9358284" y="6356352"/>
            <a:ext cx="18288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89BEB1D7-6D42-4923-AA48-F5C97588263B}" type="slidenum">
              <a:rPr lang="en-US" smtClean="0"/>
              <a:pPr/>
              <a:t>‹#›</a:t>
            </a:fld>
            <a:endParaRPr lang="en-US"/>
          </a:p>
        </p:txBody>
      </p:sp>
      <p:grpSp>
        <p:nvGrpSpPr>
          <p:cNvPr id="16" name="Group 15"/>
          <p:cNvGrpSpPr/>
          <p:nvPr userDrawn="1"/>
        </p:nvGrpSpPr>
        <p:grpSpPr>
          <a:xfrm>
            <a:off x="0" y="0"/>
            <a:ext cx="724747" cy="6858000"/>
            <a:chOff x="0" y="0"/>
            <a:chExt cx="543560" cy="10058400"/>
          </a:xfrm>
        </p:grpSpPr>
        <p:sp>
          <p:nvSpPr>
            <p:cNvPr id="17" name="Rectangle 16"/>
            <p:cNvSpPr/>
            <p:nvPr userDrawn="1"/>
          </p:nvSpPr>
          <p:spPr>
            <a:xfrm>
              <a:off x="0" y="0"/>
              <a:ext cx="457200" cy="10058400"/>
            </a:xfrm>
            <a:prstGeom prst="rect">
              <a:avLst/>
            </a:prstGeom>
            <a:solidFill>
              <a:srgbClr val="3C3C3C"/>
            </a:solidFill>
            <a:ln>
              <a:solidFill>
                <a:srgbClr val="3C3C3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800"/>
            </a:p>
          </p:txBody>
        </p:sp>
        <p:sp>
          <p:nvSpPr>
            <p:cNvPr id="18" name="Rectangle 17"/>
            <p:cNvSpPr/>
            <p:nvPr userDrawn="1"/>
          </p:nvSpPr>
          <p:spPr>
            <a:xfrm>
              <a:off x="452120" y="0"/>
              <a:ext cx="91440" cy="10058400"/>
            </a:xfrm>
            <a:prstGeom prst="rect">
              <a:avLst/>
            </a:prstGeom>
            <a:solidFill>
              <a:srgbClr val="A70E12"/>
            </a:solidFill>
            <a:ln>
              <a:solidFill>
                <a:srgbClr val="A70E1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800"/>
            </a:p>
          </p:txBody>
        </p:sp>
      </p:grpSp>
    </p:spTree>
    <p:extLst>
      <p:ext uri="{BB962C8B-B14F-4D97-AF65-F5344CB8AC3E}">
        <p14:creationId xmlns:p14="http://schemas.microsoft.com/office/powerpoint/2010/main" val="19481197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hdr="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65000"/>
            </a:schemeClr>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6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6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6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6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1203644" y="368551"/>
            <a:ext cx="10363200" cy="850734"/>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p:cNvSpPr>
            <a:spLocks noGrp="1"/>
          </p:cNvSpPr>
          <p:nvPr>
            <p:ph type="body" idx="1"/>
          </p:nvPr>
        </p:nvSpPr>
        <p:spPr>
          <a:xfrm>
            <a:off x="1198271" y="1546225"/>
            <a:ext cx="10363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p:cNvCxnSpPr/>
          <p:nvPr userDrawn="1"/>
        </p:nvCxnSpPr>
        <p:spPr>
          <a:xfrm>
            <a:off x="1196083" y="1383917"/>
            <a:ext cx="10363200" cy="0"/>
          </a:xfrm>
          <a:prstGeom prst="line">
            <a:avLst/>
          </a:prstGeom>
          <a:ln w="12700" cmpd="sng">
            <a:solidFill>
              <a:srgbClr val="004C6C"/>
            </a:solidFill>
          </a:ln>
        </p:spPr>
        <p:style>
          <a:lnRef idx="1">
            <a:schemeClr val="accent1"/>
          </a:lnRef>
          <a:fillRef idx="0">
            <a:schemeClr val="accent1"/>
          </a:fillRef>
          <a:effectRef idx="0">
            <a:schemeClr val="accent1"/>
          </a:effectRef>
          <a:fontRef idx="minor">
            <a:schemeClr val="tx1"/>
          </a:fontRef>
        </p:style>
      </p:cxnSp>
      <p:sp>
        <p:nvSpPr>
          <p:cNvPr id="13" name="Date Placeholder 3"/>
          <p:cNvSpPr>
            <a:spLocks noGrp="1"/>
          </p:cNvSpPr>
          <p:nvPr userDrawn="1">
            <p:ph type="dt" sz="half" idx="2"/>
          </p:nvPr>
        </p:nvSpPr>
        <p:spPr>
          <a:xfrm>
            <a:off x="1585884" y="6356352"/>
            <a:ext cx="18288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F23001FA-6ECF-4C7B-9C2C-EBCB61AE800C}" type="datetime1">
              <a:rPr lang="en-US" smtClean="0"/>
              <a:t>4/12/18</a:t>
            </a:fld>
            <a:endParaRPr lang="en-US"/>
          </a:p>
        </p:txBody>
      </p:sp>
      <p:sp>
        <p:nvSpPr>
          <p:cNvPr id="14" name="Footer Placeholder 4"/>
          <p:cNvSpPr>
            <a:spLocks noGrp="1"/>
          </p:cNvSpPr>
          <p:nvPr userDrawn="1">
            <p:ph type="ftr" sz="quarter" idx="3"/>
          </p:nvPr>
        </p:nvSpPr>
        <p:spPr>
          <a:xfrm>
            <a:off x="4329084"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r>
              <a:rPr lang="en-US" dirty="0"/>
              <a:t>Sealing Technologies, Inc.	</a:t>
            </a:r>
            <a:r>
              <a:rPr lang="en-US" dirty="0" err="1"/>
              <a:t>www.sealingtech.org</a:t>
            </a:r>
            <a:endParaRPr lang="en-US" dirty="0"/>
          </a:p>
          <a:p>
            <a:r>
              <a:rPr lang="en-US" dirty="0"/>
              <a:t>7226 Lee Deforest Dr. Suite 204 Columbia, MD 21046</a:t>
            </a:r>
          </a:p>
        </p:txBody>
      </p:sp>
      <p:sp>
        <p:nvSpPr>
          <p:cNvPr id="15" name="Slide Number Placeholder 5"/>
          <p:cNvSpPr>
            <a:spLocks noGrp="1"/>
          </p:cNvSpPr>
          <p:nvPr userDrawn="1">
            <p:ph type="sldNum" sz="quarter" idx="4"/>
          </p:nvPr>
        </p:nvSpPr>
        <p:spPr>
          <a:xfrm>
            <a:off x="9358284" y="6356352"/>
            <a:ext cx="18288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89BEB1D7-6D42-4923-AA48-F5C97588263B}" type="slidenum">
              <a:rPr lang="en-US" smtClean="0"/>
              <a:pPr/>
              <a:t>‹#›</a:t>
            </a:fld>
            <a:endParaRPr lang="en-US"/>
          </a:p>
        </p:txBody>
      </p:sp>
      <p:grpSp>
        <p:nvGrpSpPr>
          <p:cNvPr id="16" name="Group 15"/>
          <p:cNvGrpSpPr/>
          <p:nvPr userDrawn="1"/>
        </p:nvGrpSpPr>
        <p:grpSpPr>
          <a:xfrm>
            <a:off x="0" y="0"/>
            <a:ext cx="724747" cy="6858000"/>
            <a:chOff x="0" y="0"/>
            <a:chExt cx="543560" cy="10058400"/>
          </a:xfrm>
        </p:grpSpPr>
        <p:sp>
          <p:nvSpPr>
            <p:cNvPr id="17" name="Rectangle 16"/>
            <p:cNvSpPr/>
            <p:nvPr userDrawn="1"/>
          </p:nvSpPr>
          <p:spPr>
            <a:xfrm>
              <a:off x="0" y="0"/>
              <a:ext cx="457200" cy="10058400"/>
            </a:xfrm>
            <a:prstGeom prst="rect">
              <a:avLst/>
            </a:prstGeom>
            <a:solidFill>
              <a:srgbClr val="3C3C3C"/>
            </a:solidFill>
            <a:ln>
              <a:solidFill>
                <a:srgbClr val="3C3C3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800"/>
            </a:p>
          </p:txBody>
        </p:sp>
        <p:sp>
          <p:nvSpPr>
            <p:cNvPr id="18" name="Rectangle 17"/>
            <p:cNvSpPr/>
            <p:nvPr userDrawn="1"/>
          </p:nvSpPr>
          <p:spPr>
            <a:xfrm>
              <a:off x="452120" y="0"/>
              <a:ext cx="91440" cy="10058400"/>
            </a:xfrm>
            <a:prstGeom prst="rect">
              <a:avLst/>
            </a:prstGeom>
            <a:solidFill>
              <a:srgbClr val="A70E12"/>
            </a:solidFill>
            <a:ln>
              <a:solidFill>
                <a:srgbClr val="A70E1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800"/>
            </a:p>
          </p:txBody>
        </p:sp>
      </p:grpSp>
    </p:spTree>
    <p:extLst>
      <p:ext uri="{BB962C8B-B14F-4D97-AF65-F5344CB8AC3E}">
        <p14:creationId xmlns:p14="http://schemas.microsoft.com/office/powerpoint/2010/main" val="13650726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hf hdr="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65000"/>
            </a:schemeClr>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6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6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6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6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NUL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sealingtech/kubernetes_training"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https://github.com/docker" TargetMode="External"/><Relationship Id="rId1" Type="http://schemas.openxmlformats.org/officeDocument/2006/relationships/slideLayout" Target="../slideLayouts/slideLayout1.xml"/><Relationship Id="rId4" Type="http://schemas.openxmlformats.org/officeDocument/2006/relationships/hyperlink" Target="https://www.docker.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7F12DD7A-D664-4DE9-BB41-6CAD0CEA83E0}"/>
              </a:ext>
            </a:extLst>
          </p:cNvPr>
          <p:cNvPicPr>
            <a:picLocks noChangeAspect="1"/>
          </p:cNvPicPr>
          <p:nvPr/>
        </p:nvPicPr>
        <p:blipFill>
          <a:blip r:embed="rId2"/>
          <a:stretch>
            <a:fillRect/>
          </a:stretch>
        </p:blipFill>
        <p:spPr>
          <a:xfrm>
            <a:off x="824619" y="1"/>
            <a:ext cx="2975939" cy="2650836"/>
          </a:xfrm>
          <a:prstGeom prst="rect">
            <a:avLst/>
          </a:prstGeom>
        </p:spPr>
      </p:pic>
      <p:sp>
        <p:nvSpPr>
          <p:cNvPr id="2" name="Title 1">
            <a:extLst>
              <a:ext uri="{FF2B5EF4-FFF2-40B4-BE49-F238E27FC236}">
                <a16:creationId xmlns:a16="http://schemas.microsoft.com/office/drawing/2014/main" id="{80A0F6CB-3EEE-457E-9B47-F1B8F074D97F}"/>
              </a:ext>
            </a:extLst>
          </p:cNvPr>
          <p:cNvSpPr>
            <a:spLocks noGrp="1"/>
          </p:cNvSpPr>
          <p:nvPr>
            <p:ph type="ctrTitle"/>
          </p:nvPr>
        </p:nvSpPr>
        <p:spPr>
          <a:xfrm>
            <a:off x="1524000" y="1256147"/>
            <a:ext cx="9144000" cy="2387600"/>
          </a:xfrm>
        </p:spPr>
        <p:txBody>
          <a:bodyPr>
            <a:normAutofit/>
          </a:bodyPr>
          <a:lstStyle/>
          <a:p>
            <a:r>
              <a:rPr lang="en-US" dirty="0"/>
              <a:t>Sealingtech Lunch and Learn: </a:t>
            </a:r>
            <a:br>
              <a:rPr lang="en-US" dirty="0"/>
            </a:br>
            <a:r>
              <a:rPr lang="en-US" dirty="0"/>
              <a:t>Docker &amp; Kubernetes </a:t>
            </a:r>
          </a:p>
        </p:txBody>
      </p:sp>
      <p:sp>
        <p:nvSpPr>
          <p:cNvPr id="4" name="Subtitle 3">
            <a:extLst>
              <a:ext uri="{FF2B5EF4-FFF2-40B4-BE49-F238E27FC236}">
                <a16:creationId xmlns:a16="http://schemas.microsoft.com/office/drawing/2014/main" id="{C4AAACE8-A347-42A2-89BA-D4EF4704EB06}"/>
              </a:ext>
            </a:extLst>
          </p:cNvPr>
          <p:cNvSpPr>
            <a:spLocks noGrp="1"/>
          </p:cNvSpPr>
          <p:nvPr>
            <p:ph type="subTitle" idx="1"/>
          </p:nvPr>
        </p:nvSpPr>
        <p:spPr>
          <a:xfrm>
            <a:off x="1524000" y="3800763"/>
            <a:ext cx="9144000" cy="1655762"/>
          </a:xfrm>
        </p:spPr>
        <p:txBody>
          <a:bodyPr/>
          <a:lstStyle/>
          <a:p>
            <a:r>
              <a:rPr lang="en-US" dirty="0"/>
              <a:t>Markus Mabson</a:t>
            </a:r>
          </a:p>
          <a:p>
            <a:r>
              <a:rPr lang="en-US" dirty="0"/>
              <a:t>Daniel </a:t>
            </a:r>
            <a:r>
              <a:rPr lang="en-US" dirty="0" err="1"/>
              <a:t>Lohin</a:t>
            </a:r>
            <a:r>
              <a:rPr lang="en-US" dirty="0"/>
              <a:t> </a:t>
            </a:r>
          </a:p>
        </p:txBody>
      </p:sp>
      <p:pic>
        <p:nvPicPr>
          <p:cNvPr id="7" name="Picture 6">
            <a:extLst>
              <a:ext uri="{FF2B5EF4-FFF2-40B4-BE49-F238E27FC236}">
                <a16:creationId xmlns:a16="http://schemas.microsoft.com/office/drawing/2014/main" id="{4EA8638E-4EE2-437E-8480-E4A601841280}"/>
              </a:ext>
            </a:extLst>
          </p:cNvPr>
          <p:cNvPicPr>
            <a:picLocks noChangeAspect="1"/>
          </p:cNvPicPr>
          <p:nvPr/>
        </p:nvPicPr>
        <p:blipFill>
          <a:blip r:embed="rId2"/>
          <a:stretch>
            <a:fillRect/>
          </a:stretch>
        </p:blipFill>
        <p:spPr>
          <a:xfrm>
            <a:off x="9354635" y="27713"/>
            <a:ext cx="2299853" cy="2299853"/>
          </a:xfrm>
          <a:prstGeom prst="rect">
            <a:avLst/>
          </a:prstGeom>
        </p:spPr>
      </p:pic>
      <p:sp>
        <p:nvSpPr>
          <p:cNvPr id="8" name="Date Placeholder 7">
            <a:extLst>
              <a:ext uri="{FF2B5EF4-FFF2-40B4-BE49-F238E27FC236}">
                <a16:creationId xmlns:a16="http://schemas.microsoft.com/office/drawing/2014/main" id="{7F15B45B-C942-4803-AC78-9EC49C31C1E3}"/>
              </a:ext>
            </a:extLst>
          </p:cNvPr>
          <p:cNvSpPr>
            <a:spLocks noGrp="1"/>
          </p:cNvSpPr>
          <p:nvPr>
            <p:ph type="dt" sz="half" idx="10"/>
          </p:nvPr>
        </p:nvSpPr>
        <p:spPr/>
        <p:txBody>
          <a:bodyPr/>
          <a:lstStyle/>
          <a:p>
            <a:fld id="{FEE24E93-48A7-43C1-94B9-8F8586799909}" type="datetime1">
              <a:rPr lang="en-US" smtClean="0"/>
              <a:t>4/12/18</a:t>
            </a:fld>
            <a:endParaRPr lang="en-US"/>
          </a:p>
        </p:txBody>
      </p:sp>
      <p:sp>
        <p:nvSpPr>
          <p:cNvPr id="9" name="Footer Placeholder 8">
            <a:extLst>
              <a:ext uri="{FF2B5EF4-FFF2-40B4-BE49-F238E27FC236}">
                <a16:creationId xmlns:a16="http://schemas.microsoft.com/office/drawing/2014/main" id="{211EE3E5-EA9A-4B2F-996E-F88C255F39C1}"/>
              </a:ext>
            </a:extLst>
          </p:cNvPr>
          <p:cNvSpPr>
            <a:spLocks noGrp="1"/>
          </p:cNvSpPr>
          <p:nvPr>
            <p:ph type="ftr" sz="quarter" idx="11"/>
          </p:nvPr>
        </p:nvSpPr>
        <p:spPr/>
        <p:txBody>
          <a:bodyPr/>
          <a:lstStyle/>
          <a:p>
            <a:r>
              <a:rPr lang="en-US"/>
              <a:t>Sealing Technologies, Inc. www.sealingtech.com 7134 Columbia Gateway Dr. Suite 160 Columbia, MD 21046</a:t>
            </a:r>
          </a:p>
        </p:txBody>
      </p:sp>
      <p:sp>
        <p:nvSpPr>
          <p:cNvPr id="10" name="Slide Number Placeholder 9">
            <a:extLst>
              <a:ext uri="{FF2B5EF4-FFF2-40B4-BE49-F238E27FC236}">
                <a16:creationId xmlns:a16="http://schemas.microsoft.com/office/drawing/2014/main" id="{1D60BFEA-760D-43AA-B2F0-07D8F3402F05}"/>
              </a:ext>
            </a:extLst>
          </p:cNvPr>
          <p:cNvSpPr>
            <a:spLocks noGrp="1"/>
          </p:cNvSpPr>
          <p:nvPr>
            <p:ph type="sldNum" sz="quarter" idx="12"/>
          </p:nvPr>
        </p:nvSpPr>
        <p:spPr/>
        <p:txBody>
          <a:bodyPr/>
          <a:lstStyle/>
          <a:p>
            <a:fld id="{DACE3884-BB5E-4F94-BE88-12AB7C022895}" type="slidenum">
              <a:rPr lang="en-US" smtClean="0"/>
              <a:t>1</a:t>
            </a:fld>
            <a:endParaRPr lang="en-US"/>
          </a:p>
        </p:txBody>
      </p:sp>
    </p:spTree>
    <p:extLst>
      <p:ext uri="{BB962C8B-B14F-4D97-AF65-F5344CB8AC3E}">
        <p14:creationId xmlns:p14="http://schemas.microsoft.com/office/powerpoint/2010/main" val="387874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77800"/>
            <a:ext cx="10018713" cy="1210733"/>
          </a:xfrm>
        </p:spPr>
        <p:txBody>
          <a:bodyPr/>
          <a:lstStyle/>
          <a:p>
            <a:r>
              <a:rPr lang="en-US" dirty="0" err="1"/>
              <a:t>Devops</a:t>
            </a:r>
            <a:r>
              <a:rPr lang="en-US" dirty="0"/>
              <a:t> process with Kubernetes</a:t>
            </a:r>
          </a:p>
        </p:txBody>
      </p:sp>
      <p:graphicFrame>
        <p:nvGraphicFramePr>
          <p:cNvPr id="5" name="Diagram 4"/>
          <p:cNvGraphicFramePr/>
          <p:nvPr>
            <p:extLst>
              <p:ext uri="{D42A27DB-BD31-4B8C-83A1-F6EECF244321}">
                <p14:modId xmlns:p14="http://schemas.microsoft.com/office/powerpoint/2010/main" val="2201883696"/>
              </p:ext>
            </p:extLst>
          </p:nvPr>
        </p:nvGraphicFramePr>
        <p:xfrm>
          <a:off x="1332090" y="1388533"/>
          <a:ext cx="10170932" cy="1207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253067" y="2833511"/>
            <a:ext cx="277706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Build applications (if necessary)</a:t>
            </a:r>
          </a:p>
          <a:p>
            <a:pPr marL="285750" indent="-285750">
              <a:buFont typeface="Arial" panose="020B0604020202020204" pitchFamily="34" charset="0"/>
              <a:buChar char="•"/>
            </a:pPr>
            <a:r>
              <a:rPr lang="en-US" dirty="0"/>
              <a:t>Build Docker containers and push to repository</a:t>
            </a:r>
          </a:p>
          <a:p>
            <a:pPr marL="285750" indent="-285750">
              <a:buFont typeface="Arial" panose="020B0604020202020204" pitchFamily="34" charset="0"/>
              <a:buChar char="•"/>
            </a:pPr>
            <a:r>
              <a:rPr lang="en-US" dirty="0"/>
              <a:t>Build Kubernetes </a:t>
            </a:r>
            <a:r>
              <a:rPr lang="en-US" dirty="0" err="1"/>
              <a:t>Yaml</a:t>
            </a:r>
            <a:r>
              <a:rPr lang="en-US" dirty="0"/>
              <a:t> files</a:t>
            </a:r>
          </a:p>
          <a:p>
            <a:pPr marL="285750" indent="-285750">
              <a:buFont typeface="Arial" panose="020B0604020202020204" pitchFamily="34" charset="0"/>
              <a:buChar char="•"/>
            </a:pPr>
            <a:r>
              <a:rPr lang="en-US" dirty="0"/>
              <a:t>Deploy to development area of cluster</a:t>
            </a:r>
          </a:p>
          <a:p>
            <a:pPr marL="285750" indent="-285750">
              <a:buFont typeface="Arial" panose="020B0604020202020204" pitchFamily="34" charset="0"/>
              <a:buChar char="•"/>
            </a:pPr>
            <a:r>
              <a:rPr lang="en-US" dirty="0"/>
              <a:t>Automated testing</a:t>
            </a:r>
          </a:p>
          <a:p>
            <a:pPr marL="285750" indent="-285750">
              <a:buFont typeface="Arial" panose="020B0604020202020204" pitchFamily="34" charset="0"/>
              <a:buChar char="•"/>
            </a:pPr>
            <a:r>
              <a:rPr lang="en-US" dirty="0"/>
              <a:t>Preliminary testing</a:t>
            </a:r>
          </a:p>
          <a:p>
            <a:pPr marL="285750" indent="-285750">
              <a:buFont typeface="Arial" panose="020B0604020202020204" pitchFamily="34" charset="0"/>
              <a:buChar char="•"/>
            </a:pPr>
            <a:endParaRPr lang="en-US" dirty="0"/>
          </a:p>
        </p:txBody>
      </p:sp>
      <p:sp>
        <p:nvSpPr>
          <p:cNvPr id="8" name="TextBox 7"/>
          <p:cNvSpPr txBox="1"/>
          <p:nvPr/>
        </p:nvSpPr>
        <p:spPr>
          <a:xfrm>
            <a:off x="5198534" y="2833511"/>
            <a:ext cx="277706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Deploy Kubernetes YAMLs into test area of cluster</a:t>
            </a:r>
          </a:p>
          <a:p>
            <a:pPr marL="285750" indent="-285750">
              <a:buFont typeface="Arial" panose="020B0604020202020204" pitchFamily="34" charset="0"/>
              <a:buChar char="•"/>
            </a:pPr>
            <a:r>
              <a:rPr lang="en-US" dirty="0"/>
              <a:t>Test product</a:t>
            </a:r>
          </a:p>
        </p:txBody>
      </p:sp>
      <p:sp>
        <p:nvSpPr>
          <p:cNvPr id="9" name="TextBox 8"/>
          <p:cNvSpPr txBox="1"/>
          <p:nvPr/>
        </p:nvSpPr>
        <p:spPr>
          <a:xfrm>
            <a:off x="8884357" y="2833511"/>
            <a:ext cx="2777066"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Deploy Kubernetes YAMLs into production area of cluster</a:t>
            </a:r>
          </a:p>
        </p:txBody>
      </p:sp>
      <p:pic>
        <p:nvPicPr>
          <p:cNvPr id="3076" name="Picture 4" descr="Image result for github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49467" y="5201819"/>
            <a:ext cx="1371599" cy="137159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jenki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69817" y="3916561"/>
            <a:ext cx="1851249" cy="11255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337778" y="5788166"/>
            <a:ext cx="3093157" cy="369332"/>
          </a:xfrm>
          <a:prstGeom prst="rect">
            <a:avLst/>
          </a:prstGeom>
          <a:noFill/>
        </p:spPr>
        <p:txBody>
          <a:bodyPr wrap="square" rtlCol="0">
            <a:spAutoFit/>
          </a:bodyPr>
          <a:lstStyle/>
          <a:p>
            <a:r>
              <a:rPr lang="en-US" dirty="0"/>
              <a:t>Version management and CM</a:t>
            </a:r>
          </a:p>
        </p:txBody>
      </p:sp>
      <p:sp>
        <p:nvSpPr>
          <p:cNvPr id="14" name="TextBox 13"/>
          <p:cNvSpPr txBox="1"/>
          <p:nvPr/>
        </p:nvSpPr>
        <p:spPr>
          <a:xfrm>
            <a:off x="7061200" y="4357005"/>
            <a:ext cx="3093157" cy="369332"/>
          </a:xfrm>
          <a:prstGeom prst="rect">
            <a:avLst/>
          </a:prstGeom>
          <a:noFill/>
        </p:spPr>
        <p:txBody>
          <a:bodyPr wrap="square" rtlCol="0">
            <a:spAutoFit/>
          </a:bodyPr>
          <a:lstStyle/>
          <a:p>
            <a:r>
              <a:rPr lang="en-US" dirty="0"/>
              <a:t>Automated build and testing</a:t>
            </a:r>
          </a:p>
        </p:txBody>
      </p:sp>
      <p:sp>
        <p:nvSpPr>
          <p:cNvPr id="4" name="Date Placeholder 3">
            <a:extLst>
              <a:ext uri="{FF2B5EF4-FFF2-40B4-BE49-F238E27FC236}">
                <a16:creationId xmlns:a16="http://schemas.microsoft.com/office/drawing/2014/main" id="{E05246A0-2CEA-47E1-8255-E4DAB197E9A3}"/>
              </a:ext>
            </a:extLst>
          </p:cNvPr>
          <p:cNvSpPr>
            <a:spLocks noGrp="1"/>
          </p:cNvSpPr>
          <p:nvPr>
            <p:ph type="dt" sz="half" idx="2"/>
          </p:nvPr>
        </p:nvSpPr>
        <p:spPr/>
        <p:txBody>
          <a:bodyPr/>
          <a:lstStyle/>
          <a:p>
            <a:fld id="{02B1F621-9C04-4CE6-A711-1354BBC2A131}" type="datetime1">
              <a:rPr lang="en-US" smtClean="0"/>
              <a:t>4/12/18</a:t>
            </a:fld>
            <a:endParaRPr lang="en-US"/>
          </a:p>
        </p:txBody>
      </p:sp>
      <p:sp>
        <p:nvSpPr>
          <p:cNvPr id="7" name="Footer Placeholder 6">
            <a:extLst>
              <a:ext uri="{FF2B5EF4-FFF2-40B4-BE49-F238E27FC236}">
                <a16:creationId xmlns:a16="http://schemas.microsoft.com/office/drawing/2014/main" id="{33F03B94-F68E-45FF-A530-A4CEDDC9339C}"/>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11" name="Slide Number Placeholder 10">
            <a:extLst>
              <a:ext uri="{FF2B5EF4-FFF2-40B4-BE49-F238E27FC236}">
                <a16:creationId xmlns:a16="http://schemas.microsoft.com/office/drawing/2014/main" id="{2AAE2D71-0486-4766-BC92-15FE856E5E5E}"/>
              </a:ext>
            </a:extLst>
          </p:cNvPr>
          <p:cNvSpPr>
            <a:spLocks noGrp="1"/>
          </p:cNvSpPr>
          <p:nvPr>
            <p:ph type="sldNum" sz="quarter" idx="4"/>
          </p:nvPr>
        </p:nvSpPr>
        <p:spPr/>
        <p:txBody>
          <a:bodyPr/>
          <a:lstStyle/>
          <a:p>
            <a:fld id="{89BEB1D7-6D42-4923-AA48-F5C97588263B}" type="slidenum">
              <a:rPr lang="en-US" smtClean="0"/>
              <a:pPr/>
              <a:t>10</a:t>
            </a:fld>
            <a:endParaRPr lang="en-US"/>
          </a:p>
        </p:txBody>
      </p:sp>
    </p:spTree>
    <p:extLst>
      <p:ext uri="{BB962C8B-B14F-4D97-AF65-F5344CB8AC3E}">
        <p14:creationId xmlns:p14="http://schemas.microsoft.com/office/powerpoint/2010/main" val="285250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73AA-047F-674E-AEDE-8FF1453D6423}"/>
              </a:ext>
            </a:extLst>
          </p:cNvPr>
          <p:cNvSpPr>
            <a:spLocks noGrp="1"/>
          </p:cNvSpPr>
          <p:nvPr>
            <p:ph type="title"/>
          </p:nvPr>
        </p:nvSpPr>
        <p:spPr>
          <a:xfrm>
            <a:off x="1484310" y="550333"/>
            <a:ext cx="10018713" cy="1109133"/>
          </a:xfrm>
        </p:spPr>
        <p:txBody>
          <a:bodyPr/>
          <a:lstStyle/>
          <a:p>
            <a:r>
              <a:rPr lang="en-US" dirty="0"/>
              <a:t>What does this solve?</a:t>
            </a:r>
          </a:p>
        </p:txBody>
      </p:sp>
      <p:sp>
        <p:nvSpPr>
          <p:cNvPr id="3" name="Content Placeholder 2">
            <a:extLst>
              <a:ext uri="{FF2B5EF4-FFF2-40B4-BE49-F238E27FC236}">
                <a16:creationId xmlns:a16="http://schemas.microsoft.com/office/drawing/2014/main" id="{A8DE9A5F-20A3-794D-B75C-3B36751BD776}"/>
              </a:ext>
            </a:extLst>
          </p:cNvPr>
          <p:cNvSpPr>
            <a:spLocks noGrp="1"/>
          </p:cNvSpPr>
          <p:nvPr>
            <p:ph idx="1"/>
          </p:nvPr>
        </p:nvSpPr>
        <p:spPr>
          <a:xfrm>
            <a:off x="1484310" y="1794933"/>
            <a:ext cx="10018713" cy="3996267"/>
          </a:xfrm>
        </p:spPr>
        <p:txBody>
          <a:bodyPr>
            <a:normAutofit fontScale="92500" lnSpcReduction="10000"/>
          </a:bodyPr>
          <a:lstStyle/>
          <a:p>
            <a:r>
              <a:rPr lang="en-US" dirty="0"/>
              <a:t>Configuration management – Think of how many times in your IT career you decided that it was best to start over with a server?</a:t>
            </a:r>
          </a:p>
          <a:p>
            <a:r>
              <a:rPr lang="en-US" dirty="0"/>
              <a:t>Upgrade path craziness and testing – oh you went from 1.11 to 1.13, we didn’t test that why didn’t you install 1.12</a:t>
            </a:r>
          </a:p>
          <a:p>
            <a:r>
              <a:rPr lang="en-US" dirty="0"/>
              <a:t>Documentation hell – mounds of documentation that can be unclear, as well as operator error</a:t>
            </a:r>
          </a:p>
          <a:p>
            <a:r>
              <a:rPr lang="en-US" dirty="0"/>
              <a:t>Makes development, testing and production a highly repeatable operation – how many times did you find a bug in production because they were using some other piece of hardware or software that wasn’t in testing.</a:t>
            </a:r>
          </a:p>
        </p:txBody>
      </p:sp>
      <p:sp>
        <p:nvSpPr>
          <p:cNvPr id="4" name="Date Placeholder 3">
            <a:extLst>
              <a:ext uri="{FF2B5EF4-FFF2-40B4-BE49-F238E27FC236}">
                <a16:creationId xmlns:a16="http://schemas.microsoft.com/office/drawing/2014/main" id="{A9C79798-E8F4-4E7F-BF31-910FFC85DA99}"/>
              </a:ext>
            </a:extLst>
          </p:cNvPr>
          <p:cNvSpPr>
            <a:spLocks noGrp="1"/>
          </p:cNvSpPr>
          <p:nvPr>
            <p:ph type="dt" sz="half" idx="2"/>
          </p:nvPr>
        </p:nvSpPr>
        <p:spPr/>
        <p:txBody>
          <a:bodyPr/>
          <a:lstStyle/>
          <a:p>
            <a:fld id="{1FBF71DF-981C-48FE-982C-E36C61766E24}" type="datetime1">
              <a:rPr lang="en-US" smtClean="0"/>
              <a:t>4/12/18</a:t>
            </a:fld>
            <a:endParaRPr lang="en-US"/>
          </a:p>
        </p:txBody>
      </p:sp>
      <p:sp>
        <p:nvSpPr>
          <p:cNvPr id="5" name="Footer Placeholder 4">
            <a:extLst>
              <a:ext uri="{FF2B5EF4-FFF2-40B4-BE49-F238E27FC236}">
                <a16:creationId xmlns:a16="http://schemas.microsoft.com/office/drawing/2014/main" id="{3F01D19F-4135-4B05-BD34-D205A77770D3}"/>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6" name="Slide Number Placeholder 5">
            <a:extLst>
              <a:ext uri="{FF2B5EF4-FFF2-40B4-BE49-F238E27FC236}">
                <a16:creationId xmlns:a16="http://schemas.microsoft.com/office/drawing/2014/main" id="{ABABBE50-3B32-4C5E-9026-A8917C9B92A7}"/>
              </a:ext>
            </a:extLst>
          </p:cNvPr>
          <p:cNvSpPr>
            <a:spLocks noGrp="1"/>
          </p:cNvSpPr>
          <p:nvPr>
            <p:ph type="sldNum" sz="quarter" idx="4"/>
          </p:nvPr>
        </p:nvSpPr>
        <p:spPr/>
        <p:txBody>
          <a:bodyPr/>
          <a:lstStyle/>
          <a:p>
            <a:fld id="{89BEB1D7-6D42-4923-AA48-F5C97588263B}" type="slidenum">
              <a:rPr lang="en-US" smtClean="0"/>
              <a:pPr/>
              <a:t>11</a:t>
            </a:fld>
            <a:endParaRPr lang="en-US"/>
          </a:p>
        </p:txBody>
      </p:sp>
    </p:spTree>
    <p:extLst>
      <p:ext uri="{BB962C8B-B14F-4D97-AF65-F5344CB8AC3E}">
        <p14:creationId xmlns:p14="http://schemas.microsoft.com/office/powerpoint/2010/main" val="330187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978B-2C86-4A09-BA4F-40D84FFA1E36}"/>
              </a:ext>
            </a:extLst>
          </p:cNvPr>
          <p:cNvSpPr>
            <a:spLocks noGrp="1"/>
          </p:cNvSpPr>
          <p:nvPr>
            <p:ph type="title"/>
          </p:nvPr>
        </p:nvSpPr>
        <p:spPr/>
        <p:txBody>
          <a:bodyPr/>
          <a:lstStyle/>
          <a:p>
            <a:r>
              <a:rPr lang="en-US" dirty="0"/>
              <a:t>Supported Platforms </a:t>
            </a:r>
          </a:p>
        </p:txBody>
      </p:sp>
      <p:pic>
        <p:nvPicPr>
          <p:cNvPr id="3" name="Picture 2"/>
          <p:cNvPicPr>
            <a:picLocks noChangeAspect="1"/>
          </p:cNvPicPr>
          <p:nvPr/>
        </p:nvPicPr>
        <p:blipFill>
          <a:blip r:embed="rId2"/>
          <a:stretch>
            <a:fillRect/>
          </a:stretch>
        </p:blipFill>
        <p:spPr>
          <a:xfrm>
            <a:off x="8392709" y="4840147"/>
            <a:ext cx="1035181" cy="1035181"/>
          </a:xfrm>
          <a:prstGeom prst="rect">
            <a:avLst/>
          </a:prstGeom>
        </p:spPr>
      </p:pic>
      <p:pic>
        <p:nvPicPr>
          <p:cNvPr id="4" name="Picture 3"/>
          <p:cNvPicPr>
            <a:picLocks noChangeAspect="1"/>
          </p:cNvPicPr>
          <p:nvPr/>
        </p:nvPicPr>
        <p:blipFill>
          <a:blip r:embed="rId2"/>
          <a:stretch>
            <a:fillRect/>
          </a:stretch>
        </p:blipFill>
        <p:spPr>
          <a:xfrm>
            <a:off x="8348831" y="2466160"/>
            <a:ext cx="1504141" cy="790887"/>
          </a:xfrm>
          <a:prstGeom prst="rect">
            <a:avLst/>
          </a:prstGeom>
        </p:spPr>
      </p:pic>
      <p:pic>
        <p:nvPicPr>
          <p:cNvPr id="1026" name="Picture 2" descr="Image result for deb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366" y="3941923"/>
            <a:ext cx="1358139" cy="179644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Ap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2910718" y="2204448"/>
            <a:ext cx="1075828" cy="1314312"/>
          </a:xfrm>
          <a:prstGeom prst="rect">
            <a:avLst/>
          </a:prstGeom>
        </p:spPr>
      </p:pic>
      <p:pic>
        <p:nvPicPr>
          <p:cNvPr id="9" name="Picture 8"/>
          <p:cNvPicPr>
            <a:picLocks noChangeAspect="1"/>
          </p:cNvPicPr>
          <p:nvPr/>
        </p:nvPicPr>
        <p:blipFill>
          <a:blip r:embed="rId2"/>
          <a:stretch>
            <a:fillRect/>
          </a:stretch>
        </p:blipFill>
        <p:spPr>
          <a:xfrm>
            <a:off x="4246851" y="4840147"/>
            <a:ext cx="2198055" cy="747910"/>
          </a:xfrm>
          <a:prstGeom prst="rect">
            <a:avLst/>
          </a:prstGeom>
        </p:spPr>
      </p:pic>
      <p:pic>
        <p:nvPicPr>
          <p:cNvPr id="10" name="Picture 9"/>
          <p:cNvPicPr>
            <a:picLocks noChangeAspect="1"/>
          </p:cNvPicPr>
          <p:nvPr/>
        </p:nvPicPr>
        <p:blipFill>
          <a:blip r:embed="rId2"/>
          <a:stretch>
            <a:fillRect/>
          </a:stretch>
        </p:blipFill>
        <p:spPr>
          <a:xfrm>
            <a:off x="5093083" y="2588211"/>
            <a:ext cx="2149211" cy="802294"/>
          </a:xfrm>
          <a:prstGeom prst="rect">
            <a:avLst/>
          </a:prstGeom>
        </p:spPr>
      </p:pic>
      <p:pic>
        <p:nvPicPr>
          <p:cNvPr id="11" name="Picture 10"/>
          <p:cNvPicPr>
            <a:picLocks noChangeAspect="1"/>
          </p:cNvPicPr>
          <p:nvPr/>
        </p:nvPicPr>
        <p:blipFill>
          <a:blip r:embed="rId2"/>
          <a:stretch>
            <a:fillRect/>
          </a:stretch>
        </p:blipFill>
        <p:spPr>
          <a:xfrm>
            <a:off x="8834443" y="3643084"/>
            <a:ext cx="1982542" cy="597678"/>
          </a:xfrm>
          <a:prstGeom prst="rect">
            <a:avLst/>
          </a:prstGeom>
        </p:spPr>
      </p:pic>
      <p:sp>
        <p:nvSpPr>
          <p:cNvPr id="6" name="Date Placeholder 5">
            <a:extLst>
              <a:ext uri="{FF2B5EF4-FFF2-40B4-BE49-F238E27FC236}">
                <a16:creationId xmlns:a16="http://schemas.microsoft.com/office/drawing/2014/main" id="{758C5ADB-EAF3-40BE-A15A-1996595F129C}"/>
              </a:ext>
            </a:extLst>
          </p:cNvPr>
          <p:cNvSpPr>
            <a:spLocks noGrp="1"/>
          </p:cNvSpPr>
          <p:nvPr>
            <p:ph type="dt" sz="half" idx="2"/>
          </p:nvPr>
        </p:nvSpPr>
        <p:spPr/>
        <p:txBody>
          <a:bodyPr/>
          <a:lstStyle/>
          <a:p>
            <a:fld id="{C69C79CF-D8BC-44C7-B694-C21D049C418B}" type="datetime1">
              <a:rPr lang="en-US" smtClean="0"/>
              <a:t>4/12/18</a:t>
            </a:fld>
            <a:endParaRPr lang="en-US"/>
          </a:p>
        </p:txBody>
      </p:sp>
      <p:sp>
        <p:nvSpPr>
          <p:cNvPr id="7" name="Footer Placeholder 6">
            <a:extLst>
              <a:ext uri="{FF2B5EF4-FFF2-40B4-BE49-F238E27FC236}">
                <a16:creationId xmlns:a16="http://schemas.microsoft.com/office/drawing/2014/main" id="{D841121D-C64C-4373-9864-7C2770439B54}"/>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12" name="Slide Number Placeholder 11">
            <a:extLst>
              <a:ext uri="{FF2B5EF4-FFF2-40B4-BE49-F238E27FC236}">
                <a16:creationId xmlns:a16="http://schemas.microsoft.com/office/drawing/2014/main" id="{F75AF13E-EB4C-4C48-AEED-6F21FDBE3A6F}"/>
              </a:ext>
            </a:extLst>
          </p:cNvPr>
          <p:cNvSpPr>
            <a:spLocks noGrp="1"/>
          </p:cNvSpPr>
          <p:nvPr>
            <p:ph type="sldNum" sz="quarter" idx="4"/>
          </p:nvPr>
        </p:nvSpPr>
        <p:spPr/>
        <p:txBody>
          <a:bodyPr/>
          <a:lstStyle/>
          <a:p>
            <a:fld id="{89BEB1D7-6D42-4923-AA48-F5C97588263B}" type="slidenum">
              <a:rPr lang="en-US" smtClean="0"/>
              <a:pPr/>
              <a:t>12</a:t>
            </a:fld>
            <a:endParaRPr lang="en-US"/>
          </a:p>
        </p:txBody>
      </p:sp>
    </p:spTree>
    <p:extLst>
      <p:ext uri="{BB962C8B-B14F-4D97-AF65-F5344CB8AC3E}">
        <p14:creationId xmlns:p14="http://schemas.microsoft.com/office/powerpoint/2010/main" val="308106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a:t>
            </a:r>
          </a:p>
        </p:txBody>
      </p:sp>
      <p:sp>
        <p:nvSpPr>
          <p:cNvPr id="3" name="Content Placeholder 2"/>
          <p:cNvSpPr>
            <a:spLocks noGrp="1"/>
          </p:cNvSpPr>
          <p:nvPr>
            <p:ph idx="1"/>
          </p:nvPr>
        </p:nvSpPr>
        <p:spPr/>
        <p:txBody>
          <a:bodyPr/>
          <a:lstStyle/>
          <a:p>
            <a:r>
              <a:rPr lang="en-US" dirty="0"/>
              <a:t>Everyone!  </a:t>
            </a:r>
          </a:p>
          <a:p>
            <a:pPr lvl="1"/>
            <a:r>
              <a:rPr lang="en-US" dirty="0"/>
              <a:t>Work is front loaded as much on dev as possible</a:t>
            </a:r>
          </a:p>
          <a:p>
            <a:pPr lvl="1"/>
            <a:r>
              <a:rPr lang="en-US" dirty="0"/>
              <a:t>By the time it makes it to operations, deployment should simply be pressing a button</a:t>
            </a:r>
          </a:p>
          <a:p>
            <a:pPr lvl="1"/>
            <a:r>
              <a:rPr lang="en-US" dirty="0"/>
              <a:t>Operations can now focus on maintaining and monitoring the cluster and less time on deploying applications and figuring out how to make them work</a:t>
            </a:r>
          </a:p>
          <a:p>
            <a:pPr lvl="1"/>
            <a:endParaRPr lang="en-US" dirty="0"/>
          </a:p>
        </p:txBody>
      </p:sp>
      <p:sp>
        <p:nvSpPr>
          <p:cNvPr id="4" name="Date Placeholder 3">
            <a:extLst>
              <a:ext uri="{FF2B5EF4-FFF2-40B4-BE49-F238E27FC236}">
                <a16:creationId xmlns:a16="http://schemas.microsoft.com/office/drawing/2014/main" id="{9BAA028E-1D1A-4DA7-8844-4F55CC137521}"/>
              </a:ext>
            </a:extLst>
          </p:cNvPr>
          <p:cNvSpPr>
            <a:spLocks noGrp="1"/>
          </p:cNvSpPr>
          <p:nvPr>
            <p:ph type="dt" sz="half" idx="2"/>
          </p:nvPr>
        </p:nvSpPr>
        <p:spPr/>
        <p:txBody>
          <a:bodyPr/>
          <a:lstStyle/>
          <a:p>
            <a:fld id="{6E737543-8922-4B07-ABED-840FD560AAA5}" type="datetime1">
              <a:rPr lang="en-US" smtClean="0"/>
              <a:t>4/12/18</a:t>
            </a:fld>
            <a:endParaRPr lang="en-US"/>
          </a:p>
        </p:txBody>
      </p:sp>
      <p:sp>
        <p:nvSpPr>
          <p:cNvPr id="5" name="Footer Placeholder 4">
            <a:extLst>
              <a:ext uri="{FF2B5EF4-FFF2-40B4-BE49-F238E27FC236}">
                <a16:creationId xmlns:a16="http://schemas.microsoft.com/office/drawing/2014/main" id="{179EBFBF-5AAE-4876-82FA-46ED58ADB851}"/>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6" name="Slide Number Placeholder 5">
            <a:extLst>
              <a:ext uri="{FF2B5EF4-FFF2-40B4-BE49-F238E27FC236}">
                <a16:creationId xmlns:a16="http://schemas.microsoft.com/office/drawing/2014/main" id="{B8BF323A-96E8-40E9-89BD-47FF0BEF6B3E}"/>
              </a:ext>
            </a:extLst>
          </p:cNvPr>
          <p:cNvSpPr>
            <a:spLocks noGrp="1"/>
          </p:cNvSpPr>
          <p:nvPr>
            <p:ph type="sldNum" sz="quarter" idx="4"/>
          </p:nvPr>
        </p:nvSpPr>
        <p:spPr/>
        <p:txBody>
          <a:bodyPr/>
          <a:lstStyle/>
          <a:p>
            <a:fld id="{89BEB1D7-6D42-4923-AA48-F5C97588263B}" type="slidenum">
              <a:rPr lang="en-US" smtClean="0"/>
              <a:pPr/>
              <a:t>13</a:t>
            </a:fld>
            <a:endParaRPr lang="en-US"/>
          </a:p>
        </p:txBody>
      </p:sp>
    </p:spTree>
    <p:extLst>
      <p:ext uri="{BB962C8B-B14F-4D97-AF65-F5344CB8AC3E}">
        <p14:creationId xmlns:p14="http://schemas.microsoft.com/office/powerpoint/2010/main" val="246242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Docker </a:t>
            </a:r>
          </a:p>
        </p:txBody>
      </p:sp>
      <p:sp>
        <p:nvSpPr>
          <p:cNvPr id="3" name="Subtitle 2"/>
          <p:cNvSpPr>
            <a:spLocks noGrp="1"/>
          </p:cNvSpPr>
          <p:nvPr>
            <p:ph type="subTitle" idx="1"/>
          </p:nvPr>
        </p:nvSpPr>
        <p:spPr/>
        <p:txBody>
          <a:bodyPr/>
          <a:lstStyle/>
          <a:p>
            <a:r>
              <a:rPr lang="en-US" dirty="0"/>
              <a:t>Containerize ALL the things </a:t>
            </a:r>
          </a:p>
        </p:txBody>
      </p:sp>
      <p:pic>
        <p:nvPicPr>
          <p:cNvPr id="5" name="Picture 4">
            <a:extLst>
              <a:ext uri="{FF2B5EF4-FFF2-40B4-BE49-F238E27FC236}">
                <a16:creationId xmlns:a16="http://schemas.microsoft.com/office/drawing/2014/main" id="{D3E1A03B-9E43-4C8A-BAC8-CE5776979E49}"/>
              </a:ext>
            </a:extLst>
          </p:cNvPr>
          <p:cNvPicPr>
            <a:picLocks noChangeAspect="1"/>
          </p:cNvPicPr>
          <p:nvPr/>
        </p:nvPicPr>
        <p:blipFill>
          <a:blip r:embed="rId2"/>
          <a:stretch>
            <a:fillRect/>
          </a:stretch>
        </p:blipFill>
        <p:spPr>
          <a:xfrm>
            <a:off x="8127492" y="261140"/>
            <a:ext cx="3749365" cy="3340898"/>
          </a:xfrm>
          <a:prstGeom prst="rect">
            <a:avLst/>
          </a:prstGeom>
        </p:spPr>
      </p:pic>
    </p:spTree>
    <p:extLst>
      <p:ext uri="{BB962C8B-B14F-4D97-AF65-F5344CB8AC3E}">
        <p14:creationId xmlns:p14="http://schemas.microsoft.com/office/powerpoint/2010/main" val="151078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0F7380-55C9-4355-96CD-670337D940F4}"/>
              </a:ext>
            </a:extLst>
          </p:cNvPr>
          <p:cNvSpPr>
            <a:spLocks noGrp="1"/>
          </p:cNvSpPr>
          <p:nvPr>
            <p:ph type="title"/>
          </p:nvPr>
        </p:nvSpPr>
        <p:spPr/>
        <p:txBody>
          <a:bodyPr/>
          <a:lstStyle/>
          <a:p>
            <a:r>
              <a:rPr lang="en-US" dirty="0"/>
              <a:t>Docker basics </a:t>
            </a:r>
          </a:p>
        </p:txBody>
      </p:sp>
      <p:sp>
        <p:nvSpPr>
          <p:cNvPr id="9" name="Content Placeholder 8">
            <a:extLst>
              <a:ext uri="{FF2B5EF4-FFF2-40B4-BE49-F238E27FC236}">
                <a16:creationId xmlns:a16="http://schemas.microsoft.com/office/drawing/2014/main" id="{E13D933C-0BFD-4908-A1A7-19C219E6CDC5}"/>
              </a:ext>
            </a:extLst>
          </p:cNvPr>
          <p:cNvSpPr>
            <a:spLocks noGrp="1"/>
          </p:cNvSpPr>
          <p:nvPr>
            <p:ph idx="1"/>
          </p:nvPr>
        </p:nvSpPr>
        <p:spPr/>
        <p:txBody>
          <a:bodyPr>
            <a:normAutofit/>
          </a:bodyPr>
          <a:lstStyle/>
          <a:p>
            <a:r>
              <a:rPr lang="en-US" dirty="0"/>
              <a:t>Image – The basis of a docker container, content at rest. </a:t>
            </a:r>
          </a:p>
          <a:p>
            <a:r>
              <a:rPr lang="en-US" dirty="0"/>
              <a:t>Container – An instance of an image. </a:t>
            </a:r>
          </a:p>
          <a:p>
            <a:r>
              <a:rPr lang="en-US" dirty="0" err="1"/>
              <a:t>Dockerfile</a:t>
            </a:r>
            <a:r>
              <a:rPr lang="en-US" dirty="0"/>
              <a:t> – Text document that holds instructions to create an image </a:t>
            </a:r>
          </a:p>
          <a:p>
            <a:r>
              <a:rPr lang="en-US" dirty="0"/>
              <a:t>Engine – Executes commands for containers. </a:t>
            </a:r>
          </a:p>
          <a:p>
            <a:r>
              <a:rPr lang="en-US" dirty="0"/>
              <a:t>Registry – Centralized storage location, that can manage and distribute docker images </a:t>
            </a:r>
          </a:p>
          <a:p>
            <a:r>
              <a:rPr lang="en-US" dirty="0"/>
              <a:t>Control plane-  Management plane for container as well as cluster orchestration </a:t>
            </a:r>
          </a:p>
          <a:p>
            <a:pPr marL="0" indent="0">
              <a:buNone/>
            </a:pPr>
            <a:endParaRPr lang="en-US" dirty="0"/>
          </a:p>
        </p:txBody>
      </p:sp>
      <p:sp>
        <p:nvSpPr>
          <p:cNvPr id="5" name="Date Placeholder 4">
            <a:extLst>
              <a:ext uri="{FF2B5EF4-FFF2-40B4-BE49-F238E27FC236}">
                <a16:creationId xmlns:a16="http://schemas.microsoft.com/office/drawing/2014/main" id="{7962378E-CF59-454A-BEBD-4ED665287CB2}"/>
              </a:ext>
            </a:extLst>
          </p:cNvPr>
          <p:cNvSpPr>
            <a:spLocks noGrp="1"/>
          </p:cNvSpPr>
          <p:nvPr>
            <p:ph type="dt" sz="half" idx="2"/>
          </p:nvPr>
        </p:nvSpPr>
        <p:spPr/>
        <p:txBody>
          <a:bodyPr/>
          <a:lstStyle/>
          <a:p>
            <a:fld id="{EFA2A63C-EB76-4AF7-BB68-572F889A5E9F}" type="datetime1">
              <a:rPr lang="en-US" smtClean="0"/>
              <a:t>4/12/18</a:t>
            </a:fld>
            <a:endParaRPr lang="en-US"/>
          </a:p>
        </p:txBody>
      </p:sp>
      <p:sp>
        <p:nvSpPr>
          <p:cNvPr id="6" name="Footer Placeholder 5">
            <a:extLst>
              <a:ext uri="{FF2B5EF4-FFF2-40B4-BE49-F238E27FC236}">
                <a16:creationId xmlns:a16="http://schemas.microsoft.com/office/drawing/2014/main" id="{1160B938-92F3-49A8-9147-539FCEF6EB35}"/>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11BA4955-9F47-45A7-805E-1162C0FAC722}"/>
              </a:ext>
            </a:extLst>
          </p:cNvPr>
          <p:cNvSpPr>
            <a:spLocks noGrp="1"/>
          </p:cNvSpPr>
          <p:nvPr>
            <p:ph type="sldNum" sz="quarter" idx="4"/>
          </p:nvPr>
        </p:nvSpPr>
        <p:spPr/>
        <p:txBody>
          <a:bodyPr/>
          <a:lstStyle/>
          <a:p>
            <a:fld id="{89BEB1D7-6D42-4923-AA48-F5C97588263B}" type="slidenum">
              <a:rPr lang="en-US" smtClean="0"/>
              <a:t>15</a:t>
            </a:fld>
            <a:endParaRPr lang="en-US"/>
          </a:p>
        </p:txBody>
      </p:sp>
    </p:spTree>
    <p:extLst>
      <p:ext uri="{BB962C8B-B14F-4D97-AF65-F5344CB8AC3E}">
        <p14:creationId xmlns:p14="http://schemas.microsoft.com/office/powerpoint/2010/main" val="340988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59C7-8DB8-40E6-8355-77AD9AFF271E}"/>
              </a:ext>
            </a:extLst>
          </p:cNvPr>
          <p:cNvSpPr>
            <a:spLocks noGrp="1"/>
          </p:cNvSpPr>
          <p:nvPr>
            <p:ph type="title"/>
          </p:nvPr>
        </p:nvSpPr>
        <p:spPr>
          <a:xfrm>
            <a:off x="1430970" y="121920"/>
            <a:ext cx="10018713" cy="1752599"/>
          </a:xfrm>
        </p:spPr>
        <p:txBody>
          <a:bodyPr/>
          <a:lstStyle/>
          <a:p>
            <a:r>
              <a:rPr lang="en-US" dirty="0"/>
              <a:t>A Container? </a:t>
            </a:r>
          </a:p>
        </p:txBody>
      </p:sp>
      <p:pic>
        <p:nvPicPr>
          <p:cNvPr id="6" name="Content Placeholder 5">
            <a:extLst>
              <a:ext uri="{FF2B5EF4-FFF2-40B4-BE49-F238E27FC236}">
                <a16:creationId xmlns:a16="http://schemas.microsoft.com/office/drawing/2014/main" id="{84D1A69F-8125-4284-B362-C290F311823F}"/>
              </a:ext>
            </a:extLst>
          </p:cNvPr>
          <p:cNvPicPr>
            <a:picLocks noGrp="1" noChangeAspect="1"/>
          </p:cNvPicPr>
          <p:nvPr>
            <p:ph sz="half" idx="1"/>
          </p:nvPr>
        </p:nvPicPr>
        <p:blipFill>
          <a:blip r:embed="rId2"/>
          <a:stretch>
            <a:fillRect/>
          </a:stretch>
        </p:blipFill>
        <p:spPr>
          <a:xfrm>
            <a:off x="1590990" y="2125980"/>
            <a:ext cx="3739661" cy="3352800"/>
          </a:xfrm>
          <a:prstGeom prst="rect">
            <a:avLst/>
          </a:prstGeom>
        </p:spPr>
      </p:pic>
      <p:sp>
        <p:nvSpPr>
          <p:cNvPr id="5" name="Content Placeholder 4">
            <a:extLst>
              <a:ext uri="{FF2B5EF4-FFF2-40B4-BE49-F238E27FC236}">
                <a16:creationId xmlns:a16="http://schemas.microsoft.com/office/drawing/2014/main" id="{03982856-988C-4492-AB8E-461EE13D05E1}"/>
              </a:ext>
            </a:extLst>
          </p:cNvPr>
          <p:cNvSpPr>
            <a:spLocks noGrp="1"/>
          </p:cNvSpPr>
          <p:nvPr>
            <p:ph sz="half" idx="2"/>
          </p:nvPr>
        </p:nvSpPr>
        <p:spPr>
          <a:xfrm>
            <a:off x="6554627" y="1422400"/>
            <a:ext cx="4895056" cy="5080000"/>
          </a:xfrm>
        </p:spPr>
        <p:txBody>
          <a:bodyPr>
            <a:normAutofit fontScale="85000" lnSpcReduction="20000"/>
          </a:bodyPr>
          <a:lstStyle/>
          <a:p>
            <a:r>
              <a:rPr lang="en-US" sz="2800" dirty="0"/>
              <a:t>Lightweight, stand-alone software that includes system tools, </a:t>
            </a:r>
            <a:r>
              <a:rPr lang="en-US" sz="2800" b="1" dirty="0"/>
              <a:t>system libraries </a:t>
            </a:r>
            <a:r>
              <a:rPr lang="en-US" sz="2800" dirty="0"/>
              <a:t>executable package.</a:t>
            </a:r>
          </a:p>
          <a:p>
            <a:r>
              <a:rPr lang="en-US" sz="2800" dirty="0"/>
              <a:t>Packaged software for development, shipment as well as deployment </a:t>
            </a:r>
          </a:p>
          <a:p>
            <a:r>
              <a:rPr lang="en-US" sz="2800" b="1" dirty="0"/>
              <a:t>Containers share the machine’s OS kernel</a:t>
            </a:r>
          </a:p>
          <a:p>
            <a:r>
              <a:rPr lang="en-US" sz="2800" dirty="0"/>
              <a:t>Containers are isolated using namespaces</a:t>
            </a:r>
          </a:p>
          <a:p>
            <a:pPr lvl="1"/>
            <a:r>
              <a:rPr lang="en-US" sz="2600" dirty="0"/>
              <a:t>PID</a:t>
            </a:r>
          </a:p>
          <a:p>
            <a:pPr lvl="1"/>
            <a:r>
              <a:rPr lang="en-US" sz="2600" dirty="0"/>
              <a:t>Networking</a:t>
            </a:r>
          </a:p>
          <a:p>
            <a:pPr lvl="1"/>
            <a:r>
              <a:rPr lang="en-US" sz="2600" dirty="0"/>
              <a:t>Mount Points</a:t>
            </a:r>
          </a:p>
          <a:p>
            <a:pPr lvl="1"/>
            <a:r>
              <a:rPr lang="en-US" sz="2600" dirty="0"/>
              <a:t>UID/GID</a:t>
            </a:r>
          </a:p>
          <a:p>
            <a:pPr lvl="1"/>
            <a:r>
              <a:rPr lang="en-US" sz="2600" dirty="0"/>
              <a:t>Limit processors and memory</a:t>
            </a:r>
          </a:p>
          <a:p>
            <a:pPr lvl="1"/>
            <a:r>
              <a:rPr lang="en-US" sz="2600" dirty="0"/>
              <a:t>And more!</a:t>
            </a:r>
          </a:p>
          <a:p>
            <a:endParaRPr lang="en-US" dirty="0"/>
          </a:p>
        </p:txBody>
      </p:sp>
      <p:sp>
        <p:nvSpPr>
          <p:cNvPr id="3" name="Date Placeholder 2">
            <a:extLst>
              <a:ext uri="{FF2B5EF4-FFF2-40B4-BE49-F238E27FC236}">
                <a16:creationId xmlns:a16="http://schemas.microsoft.com/office/drawing/2014/main" id="{94CF4E88-433C-49DB-8410-C216BF530D4D}"/>
              </a:ext>
            </a:extLst>
          </p:cNvPr>
          <p:cNvSpPr>
            <a:spLocks noGrp="1"/>
          </p:cNvSpPr>
          <p:nvPr>
            <p:ph type="dt" sz="half" idx="10"/>
          </p:nvPr>
        </p:nvSpPr>
        <p:spPr/>
        <p:txBody>
          <a:bodyPr/>
          <a:lstStyle/>
          <a:p>
            <a:fld id="{A9042853-5B49-4320-B438-FD6DD6360325}" type="datetime1">
              <a:rPr lang="en-US" smtClean="0"/>
              <a:t>4/12/18</a:t>
            </a:fld>
            <a:endParaRPr lang="en-US"/>
          </a:p>
        </p:txBody>
      </p:sp>
      <p:sp>
        <p:nvSpPr>
          <p:cNvPr id="4" name="Footer Placeholder 3">
            <a:extLst>
              <a:ext uri="{FF2B5EF4-FFF2-40B4-BE49-F238E27FC236}">
                <a16:creationId xmlns:a16="http://schemas.microsoft.com/office/drawing/2014/main" id="{9BA1DF8B-EDED-4E00-A10D-56CED03363CA}"/>
              </a:ext>
            </a:extLst>
          </p:cNvPr>
          <p:cNvSpPr>
            <a:spLocks noGrp="1"/>
          </p:cNvSpPr>
          <p:nvPr>
            <p:ph type="ftr" sz="quarter" idx="11"/>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BEA735C0-80CC-4691-A37F-E6A689889593}"/>
              </a:ext>
            </a:extLst>
          </p:cNvPr>
          <p:cNvSpPr>
            <a:spLocks noGrp="1"/>
          </p:cNvSpPr>
          <p:nvPr>
            <p:ph type="sldNum" sz="quarter" idx="12"/>
          </p:nvPr>
        </p:nvSpPr>
        <p:spPr/>
        <p:txBody>
          <a:bodyPr/>
          <a:lstStyle/>
          <a:p>
            <a:fld id="{89BEB1D7-6D42-4923-AA48-F5C97588263B}" type="slidenum">
              <a:rPr lang="en-US" smtClean="0"/>
              <a:t>16</a:t>
            </a:fld>
            <a:endParaRPr lang="en-US"/>
          </a:p>
        </p:txBody>
      </p:sp>
    </p:spTree>
    <p:extLst>
      <p:ext uri="{BB962C8B-B14F-4D97-AF65-F5344CB8AC3E}">
        <p14:creationId xmlns:p14="http://schemas.microsoft.com/office/powerpoint/2010/main" val="39239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07C00D-46C3-428F-9CCF-04A07CB1EA8D}"/>
              </a:ext>
            </a:extLst>
          </p:cNvPr>
          <p:cNvSpPr>
            <a:spLocks noGrp="1"/>
          </p:cNvSpPr>
          <p:nvPr>
            <p:ph type="title"/>
          </p:nvPr>
        </p:nvSpPr>
        <p:spPr>
          <a:xfrm>
            <a:off x="1484310" y="0"/>
            <a:ext cx="10018713" cy="1752599"/>
          </a:xfrm>
        </p:spPr>
        <p:txBody>
          <a:bodyPr/>
          <a:lstStyle/>
          <a:p>
            <a:r>
              <a:rPr lang="en-US" dirty="0" err="1"/>
              <a:t>Dockerfile</a:t>
            </a:r>
            <a:r>
              <a:rPr lang="en-US" dirty="0"/>
              <a:t> </a:t>
            </a:r>
          </a:p>
        </p:txBody>
      </p:sp>
      <p:sp>
        <p:nvSpPr>
          <p:cNvPr id="8" name="Content Placeholder 7">
            <a:extLst>
              <a:ext uri="{FF2B5EF4-FFF2-40B4-BE49-F238E27FC236}">
                <a16:creationId xmlns:a16="http://schemas.microsoft.com/office/drawing/2014/main" id="{48BA6C6E-0398-4BC0-8711-A809B71C884C}"/>
              </a:ext>
            </a:extLst>
          </p:cNvPr>
          <p:cNvSpPr>
            <a:spLocks noGrp="1"/>
          </p:cNvSpPr>
          <p:nvPr>
            <p:ph idx="1"/>
          </p:nvPr>
        </p:nvSpPr>
        <p:spPr>
          <a:xfrm>
            <a:off x="1484309" y="1797993"/>
            <a:ext cx="10459334" cy="4113573"/>
          </a:xfrm>
        </p:spPr>
        <p:txBody>
          <a:bodyPr>
            <a:normAutofit lnSpcReduction="10000"/>
          </a:bodyPr>
          <a:lstStyle/>
          <a:p>
            <a:r>
              <a:rPr lang="en-US" dirty="0"/>
              <a:t>A </a:t>
            </a:r>
            <a:r>
              <a:rPr lang="en-US" dirty="0" err="1"/>
              <a:t>Dockerfile</a:t>
            </a:r>
            <a:r>
              <a:rPr lang="en-US" dirty="0"/>
              <a:t>, is a text document that holds all the commands that a user could call on the command line to create an image. </a:t>
            </a:r>
          </a:p>
          <a:p>
            <a:r>
              <a:rPr lang="en-US" dirty="0"/>
              <a:t>Images generally just contain a single application and all the libraries that are needed to run that application</a:t>
            </a:r>
          </a:p>
          <a:p>
            <a:r>
              <a:rPr lang="en-US" dirty="0"/>
              <a:t>Like onions and Ogres, images have layers this consumes less space and allows for faster deployments</a:t>
            </a:r>
          </a:p>
          <a:p>
            <a:r>
              <a:rPr lang="en-US" dirty="0"/>
              <a:t>A  lot of </a:t>
            </a:r>
            <a:r>
              <a:rPr lang="en-US" dirty="0" err="1"/>
              <a:t>dockerfiles</a:t>
            </a:r>
            <a:r>
              <a:rPr lang="en-US" dirty="0"/>
              <a:t> already  exist for your common applications on Docker Hub!</a:t>
            </a:r>
          </a:p>
          <a:p>
            <a:r>
              <a:rPr lang="en-US" dirty="0"/>
              <a:t>Generally you will start with an image, extend  the image with your customizations and create a new image.</a:t>
            </a:r>
          </a:p>
        </p:txBody>
      </p:sp>
      <p:sp>
        <p:nvSpPr>
          <p:cNvPr id="3" name="AutoShape 4" descr="Image result for onions clipart"/>
          <p:cNvSpPr>
            <a:spLocks noChangeAspect="1" noChangeArrowheads="1"/>
          </p:cNvSpPr>
          <p:nvPr/>
        </p:nvSpPr>
        <p:spPr bwMode="auto">
          <a:xfrm>
            <a:off x="155574" y="-144463"/>
            <a:ext cx="4269669" cy="42696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onions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3510" y="5325291"/>
            <a:ext cx="1490133" cy="1532709"/>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03C4E83B-DEF1-4E42-B125-4A2B1F972372}"/>
              </a:ext>
            </a:extLst>
          </p:cNvPr>
          <p:cNvSpPr>
            <a:spLocks noGrp="1"/>
          </p:cNvSpPr>
          <p:nvPr>
            <p:ph type="dt" sz="half" idx="2"/>
          </p:nvPr>
        </p:nvSpPr>
        <p:spPr/>
        <p:txBody>
          <a:bodyPr/>
          <a:lstStyle/>
          <a:p>
            <a:fld id="{60C2241F-668B-413E-931E-AFCFE579463B}" type="datetime1">
              <a:rPr lang="en-US" smtClean="0"/>
              <a:t>4/12/18</a:t>
            </a:fld>
            <a:endParaRPr lang="en-US"/>
          </a:p>
        </p:txBody>
      </p:sp>
      <p:sp>
        <p:nvSpPr>
          <p:cNvPr id="4" name="Footer Placeholder 3">
            <a:extLst>
              <a:ext uri="{FF2B5EF4-FFF2-40B4-BE49-F238E27FC236}">
                <a16:creationId xmlns:a16="http://schemas.microsoft.com/office/drawing/2014/main" id="{754991AD-71EB-4686-8DC2-FF99BF501152}"/>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6" name="Slide Number Placeholder 5">
            <a:extLst>
              <a:ext uri="{FF2B5EF4-FFF2-40B4-BE49-F238E27FC236}">
                <a16:creationId xmlns:a16="http://schemas.microsoft.com/office/drawing/2014/main" id="{1B8AB827-9FBF-496F-8C5A-35D56930E768}"/>
              </a:ext>
            </a:extLst>
          </p:cNvPr>
          <p:cNvSpPr>
            <a:spLocks noGrp="1"/>
          </p:cNvSpPr>
          <p:nvPr>
            <p:ph type="sldNum" sz="quarter" idx="4"/>
          </p:nvPr>
        </p:nvSpPr>
        <p:spPr/>
        <p:txBody>
          <a:bodyPr/>
          <a:lstStyle/>
          <a:p>
            <a:fld id="{89BEB1D7-6D42-4923-AA48-F5C97588263B}" type="slidenum">
              <a:rPr lang="en-US" smtClean="0"/>
              <a:pPr/>
              <a:t>17</a:t>
            </a:fld>
            <a:endParaRPr lang="en-US"/>
          </a:p>
        </p:txBody>
      </p:sp>
    </p:spTree>
    <p:extLst>
      <p:ext uri="{BB962C8B-B14F-4D97-AF65-F5344CB8AC3E}">
        <p14:creationId xmlns:p14="http://schemas.microsoft.com/office/powerpoint/2010/main" val="2948285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FB2A-6144-4D10-8FD1-EE3FEDFC86F9}"/>
              </a:ext>
            </a:extLst>
          </p:cNvPr>
          <p:cNvSpPr>
            <a:spLocks noGrp="1"/>
          </p:cNvSpPr>
          <p:nvPr>
            <p:ph type="title"/>
          </p:nvPr>
        </p:nvSpPr>
        <p:spPr/>
        <p:txBody>
          <a:bodyPr/>
          <a:lstStyle/>
          <a:p>
            <a:r>
              <a:rPr lang="en-US" dirty="0"/>
              <a:t>Sample </a:t>
            </a:r>
            <a:r>
              <a:rPr lang="en-US" dirty="0" err="1"/>
              <a:t>Dockerfile</a:t>
            </a:r>
            <a:endParaRPr lang="en-US" dirty="0"/>
          </a:p>
        </p:txBody>
      </p:sp>
      <p:sp>
        <p:nvSpPr>
          <p:cNvPr id="9" name="Text Placeholder 8">
            <a:extLst>
              <a:ext uri="{FF2B5EF4-FFF2-40B4-BE49-F238E27FC236}">
                <a16:creationId xmlns:a16="http://schemas.microsoft.com/office/drawing/2014/main" id="{EEC945E5-C3F4-4894-8DA7-91B5C5D8A209}"/>
              </a:ext>
            </a:extLst>
          </p:cNvPr>
          <p:cNvSpPr>
            <a:spLocks noGrp="1"/>
          </p:cNvSpPr>
          <p:nvPr>
            <p:ph sz="half" idx="1"/>
          </p:nvPr>
        </p:nvSpPr>
        <p:spPr/>
        <p:txBody>
          <a:bodyPr>
            <a:normAutofit/>
          </a:bodyPr>
          <a:lstStyle/>
          <a:p>
            <a:pPr marL="0" indent="0" algn="l">
              <a:buNone/>
            </a:pPr>
            <a:r>
              <a:rPr lang="en-US" sz="3600" dirty="0">
                <a:highlight>
                  <a:srgbClr val="C0C0C0"/>
                </a:highlight>
              </a:rPr>
              <a:t> </a:t>
            </a:r>
          </a:p>
        </p:txBody>
      </p:sp>
      <p:pic>
        <p:nvPicPr>
          <p:cNvPr id="4" name="Picture 3"/>
          <p:cNvPicPr>
            <a:picLocks noChangeAspect="1"/>
          </p:cNvPicPr>
          <p:nvPr/>
        </p:nvPicPr>
        <p:blipFill>
          <a:blip r:embed="rId2"/>
          <a:stretch>
            <a:fillRect/>
          </a:stretch>
        </p:blipFill>
        <p:spPr>
          <a:xfrm>
            <a:off x="1733979" y="1689877"/>
            <a:ext cx="5762625" cy="4524375"/>
          </a:xfrm>
          <a:prstGeom prst="rect">
            <a:avLst/>
          </a:prstGeom>
        </p:spPr>
      </p:pic>
      <p:sp>
        <p:nvSpPr>
          <p:cNvPr id="5" name="TextBox 4"/>
          <p:cNvSpPr txBox="1"/>
          <p:nvPr/>
        </p:nvSpPr>
        <p:spPr>
          <a:xfrm>
            <a:off x="7858601" y="1689877"/>
            <a:ext cx="3973689"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From centos:centos7 – This line will be the image to start from, this comes with some very basic tools like yum and most importantly you can no use Centos repositories for all your applications and libraries</a:t>
            </a:r>
          </a:p>
          <a:p>
            <a:pPr marL="285750" indent="-285750">
              <a:buFont typeface="Arial" panose="020B0604020202020204" pitchFamily="34" charset="0"/>
              <a:buChar char="•"/>
            </a:pPr>
            <a:r>
              <a:rPr lang="en-US" sz="1600" dirty="0"/>
              <a:t>Maintainer – who maintains the image (generally an email)</a:t>
            </a:r>
          </a:p>
          <a:p>
            <a:pPr marL="285750" indent="-285750">
              <a:buFont typeface="Arial" panose="020B0604020202020204" pitchFamily="34" charset="0"/>
              <a:buChar char="•"/>
            </a:pPr>
            <a:r>
              <a:rPr lang="en-US" sz="1600" dirty="0"/>
              <a:t>RUN commands- run these commands in order to build the image</a:t>
            </a:r>
          </a:p>
          <a:p>
            <a:pPr marL="285750" indent="-285750">
              <a:buFont typeface="Arial" panose="020B0604020202020204" pitchFamily="34" charset="0"/>
              <a:buChar char="•"/>
            </a:pPr>
            <a:r>
              <a:rPr lang="en-US" sz="1600" dirty="0"/>
              <a:t>COPY – we can copy files and directories from our current working directory into the directory structure of the container</a:t>
            </a:r>
          </a:p>
          <a:p>
            <a:pPr marL="285750" indent="-285750">
              <a:buFont typeface="Arial" panose="020B0604020202020204" pitchFamily="34" charset="0"/>
              <a:buChar char="•"/>
            </a:pPr>
            <a:r>
              <a:rPr lang="en-US" sz="1600" dirty="0"/>
              <a:t>EXPOSE – mostly used to document what ports will be used</a:t>
            </a:r>
          </a:p>
          <a:p>
            <a:pPr marL="285750" indent="-285750">
              <a:buFont typeface="Arial" panose="020B0604020202020204" pitchFamily="34" charset="0"/>
              <a:buChar char="•"/>
            </a:pPr>
            <a:r>
              <a:rPr lang="en-US" sz="1600" dirty="0"/>
              <a:t>CMD – This is the command that will be run when the container comes online</a:t>
            </a:r>
          </a:p>
        </p:txBody>
      </p:sp>
      <p:sp>
        <p:nvSpPr>
          <p:cNvPr id="3" name="Date Placeholder 2">
            <a:extLst>
              <a:ext uri="{FF2B5EF4-FFF2-40B4-BE49-F238E27FC236}">
                <a16:creationId xmlns:a16="http://schemas.microsoft.com/office/drawing/2014/main" id="{2C2A216A-188F-4B6F-8551-207FB4B72971}"/>
              </a:ext>
            </a:extLst>
          </p:cNvPr>
          <p:cNvSpPr>
            <a:spLocks noGrp="1"/>
          </p:cNvSpPr>
          <p:nvPr>
            <p:ph type="dt" sz="half" idx="10"/>
          </p:nvPr>
        </p:nvSpPr>
        <p:spPr/>
        <p:txBody>
          <a:bodyPr/>
          <a:lstStyle/>
          <a:p>
            <a:fld id="{A2664192-951F-46F7-B62E-3A8EF6105CF7}" type="datetime1">
              <a:rPr lang="en-US" smtClean="0"/>
              <a:t>4/12/18</a:t>
            </a:fld>
            <a:endParaRPr lang="en-US"/>
          </a:p>
        </p:txBody>
      </p:sp>
      <p:sp>
        <p:nvSpPr>
          <p:cNvPr id="6" name="Footer Placeholder 5">
            <a:extLst>
              <a:ext uri="{FF2B5EF4-FFF2-40B4-BE49-F238E27FC236}">
                <a16:creationId xmlns:a16="http://schemas.microsoft.com/office/drawing/2014/main" id="{94E860CE-B430-479B-8E29-B431EF072F6E}"/>
              </a:ext>
            </a:extLst>
          </p:cNvPr>
          <p:cNvSpPr>
            <a:spLocks noGrp="1"/>
          </p:cNvSpPr>
          <p:nvPr>
            <p:ph type="ftr" sz="quarter" idx="11"/>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B44F22AA-75C6-484A-ADBC-7CC99C9D9C80}"/>
              </a:ext>
            </a:extLst>
          </p:cNvPr>
          <p:cNvSpPr>
            <a:spLocks noGrp="1"/>
          </p:cNvSpPr>
          <p:nvPr>
            <p:ph type="sldNum" sz="quarter" idx="12"/>
          </p:nvPr>
        </p:nvSpPr>
        <p:spPr/>
        <p:txBody>
          <a:bodyPr/>
          <a:lstStyle/>
          <a:p>
            <a:fld id="{89BEB1D7-6D42-4923-AA48-F5C97588263B}" type="slidenum">
              <a:rPr lang="en-US" smtClean="0"/>
              <a:t>18</a:t>
            </a:fld>
            <a:endParaRPr lang="en-US"/>
          </a:p>
        </p:txBody>
      </p:sp>
    </p:spTree>
    <p:extLst>
      <p:ext uri="{BB962C8B-B14F-4D97-AF65-F5344CB8AC3E}">
        <p14:creationId xmlns:p14="http://schemas.microsoft.com/office/powerpoint/2010/main" val="3042125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43CB-2102-432B-B89E-C8D1324D013D}"/>
              </a:ext>
            </a:extLst>
          </p:cNvPr>
          <p:cNvSpPr>
            <a:spLocks noGrp="1"/>
          </p:cNvSpPr>
          <p:nvPr>
            <p:ph type="title"/>
          </p:nvPr>
        </p:nvSpPr>
        <p:spPr/>
        <p:txBody>
          <a:bodyPr/>
          <a:lstStyle/>
          <a:p>
            <a:pPr algn="ctr"/>
            <a:r>
              <a:rPr lang="en-US" dirty="0"/>
              <a:t>Layers </a:t>
            </a:r>
          </a:p>
        </p:txBody>
      </p:sp>
      <p:sp>
        <p:nvSpPr>
          <p:cNvPr id="5" name="Date Placeholder 4">
            <a:extLst>
              <a:ext uri="{FF2B5EF4-FFF2-40B4-BE49-F238E27FC236}">
                <a16:creationId xmlns:a16="http://schemas.microsoft.com/office/drawing/2014/main" id="{EF6EC937-9924-48E0-85F2-126C270852D8}"/>
              </a:ext>
            </a:extLst>
          </p:cNvPr>
          <p:cNvSpPr>
            <a:spLocks noGrp="1"/>
          </p:cNvSpPr>
          <p:nvPr>
            <p:ph type="dt" sz="half" idx="2"/>
          </p:nvPr>
        </p:nvSpPr>
        <p:spPr/>
        <p:txBody>
          <a:bodyPr/>
          <a:lstStyle/>
          <a:p>
            <a:fld id="{28392EB4-5AF1-4043-9E2C-558DE846CA7B}" type="datetime1">
              <a:rPr lang="en-US" smtClean="0"/>
              <a:t>4/12/18</a:t>
            </a:fld>
            <a:endParaRPr lang="en-US"/>
          </a:p>
        </p:txBody>
      </p:sp>
      <p:sp>
        <p:nvSpPr>
          <p:cNvPr id="6" name="Footer Placeholder 5">
            <a:extLst>
              <a:ext uri="{FF2B5EF4-FFF2-40B4-BE49-F238E27FC236}">
                <a16:creationId xmlns:a16="http://schemas.microsoft.com/office/drawing/2014/main" id="{2CBFA959-55CC-42BE-9F38-CF274C8DDAB4}"/>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D70FCF2B-84F9-40A2-B3A3-3BEEE0EE8FF3}"/>
              </a:ext>
            </a:extLst>
          </p:cNvPr>
          <p:cNvSpPr>
            <a:spLocks noGrp="1"/>
          </p:cNvSpPr>
          <p:nvPr>
            <p:ph type="sldNum" sz="quarter" idx="4"/>
          </p:nvPr>
        </p:nvSpPr>
        <p:spPr/>
        <p:txBody>
          <a:bodyPr/>
          <a:lstStyle/>
          <a:p>
            <a:fld id="{89BEB1D7-6D42-4923-AA48-F5C97588263B}" type="slidenum">
              <a:rPr lang="en-US" smtClean="0"/>
              <a:t>19</a:t>
            </a:fld>
            <a:endParaRPr lang="en-US"/>
          </a:p>
        </p:txBody>
      </p:sp>
      <p:pic>
        <p:nvPicPr>
          <p:cNvPr id="10" name="Picture 9">
            <a:extLst>
              <a:ext uri="{FF2B5EF4-FFF2-40B4-BE49-F238E27FC236}">
                <a16:creationId xmlns:a16="http://schemas.microsoft.com/office/drawing/2014/main" id="{3F8D3FBC-BAF1-45F2-A1C2-B6990BE55BE5}"/>
              </a:ext>
            </a:extLst>
          </p:cNvPr>
          <p:cNvPicPr>
            <a:picLocks noChangeAspect="1"/>
          </p:cNvPicPr>
          <p:nvPr/>
        </p:nvPicPr>
        <p:blipFill>
          <a:blip r:embed="rId2"/>
          <a:stretch>
            <a:fillRect/>
          </a:stretch>
        </p:blipFill>
        <p:spPr>
          <a:xfrm>
            <a:off x="1279989" y="15800"/>
            <a:ext cx="1240696" cy="1338343"/>
          </a:xfrm>
          <a:prstGeom prst="rect">
            <a:avLst/>
          </a:prstGeom>
        </p:spPr>
      </p:pic>
      <p:sp>
        <p:nvSpPr>
          <p:cNvPr id="12" name="Flowchart: Process 11">
            <a:extLst>
              <a:ext uri="{FF2B5EF4-FFF2-40B4-BE49-F238E27FC236}">
                <a16:creationId xmlns:a16="http://schemas.microsoft.com/office/drawing/2014/main" id="{D8DD4A45-BEBC-4D71-BBA8-6D0E15430459}"/>
              </a:ext>
            </a:extLst>
          </p:cNvPr>
          <p:cNvSpPr/>
          <p:nvPr/>
        </p:nvSpPr>
        <p:spPr>
          <a:xfrm>
            <a:off x="1218672" y="1604195"/>
            <a:ext cx="10363200" cy="8167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containers are building blocks for many applications.  </a:t>
            </a:r>
          </a:p>
        </p:txBody>
      </p:sp>
      <p:pic>
        <p:nvPicPr>
          <p:cNvPr id="17" name="Picture 16">
            <a:extLst>
              <a:ext uri="{FF2B5EF4-FFF2-40B4-BE49-F238E27FC236}">
                <a16:creationId xmlns:a16="http://schemas.microsoft.com/office/drawing/2014/main" id="{8F0F1666-42AC-4D1E-B18D-766A133AA4D5}"/>
              </a:ext>
            </a:extLst>
          </p:cNvPr>
          <p:cNvPicPr>
            <a:picLocks noChangeAspect="1"/>
          </p:cNvPicPr>
          <p:nvPr/>
        </p:nvPicPr>
        <p:blipFill>
          <a:blip r:embed="rId2"/>
          <a:stretch>
            <a:fillRect/>
          </a:stretch>
        </p:blipFill>
        <p:spPr>
          <a:xfrm>
            <a:off x="10293085" y="28594"/>
            <a:ext cx="1240696" cy="1338343"/>
          </a:xfrm>
          <a:prstGeom prst="rect">
            <a:avLst/>
          </a:prstGeom>
        </p:spPr>
      </p:pic>
      <p:sp>
        <p:nvSpPr>
          <p:cNvPr id="22" name="Flowchart: Process 21">
            <a:extLst>
              <a:ext uri="{FF2B5EF4-FFF2-40B4-BE49-F238E27FC236}">
                <a16:creationId xmlns:a16="http://schemas.microsoft.com/office/drawing/2014/main" id="{2C15E405-2893-4E30-B842-827CEF6021B9}"/>
              </a:ext>
            </a:extLst>
          </p:cNvPr>
          <p:cNvSpPr/>
          <p:nvPr/>
        </p:nvSpPr>
        <p:spPr>
          <a:xfrm>
            <a:off x="1218672" y="2682496"/>
            <a:ext cx="10363200" cy="8167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Each container consists of a writeable layer stacked on top of several other read-only layers.  </a:t>
            </a:r>
          </a:p>
        </p:txBody>
      </p:sp>
      <p:sp>
        <p:nvSpPr>
          <p:cNvPr id="23" name="Flowchart: Process 22">
            <a:extLst>
              <a:ext uri="{FF2B5EF4-FFF2-40B4-BE49-F238E27FC236}">
                <a16:creationId xmlns:a16="http://schemas.microsoft.com/office/drawing/2014/main" id="{3BA6AE57-895C-4348-96BF-5B283E9D1277}"/>
              </a:ext>
            </a:extLst>
          </p:cNvPr>
          <p:cNvSpPr/>
          <p:nvPr/>
        </p:nvSpPr>
        <p:spPr>
          <a:xfrm>
            <a:off x="1194277" y="3695937"/>
            <a:ext cx="10363200" cy="8167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Layers(intermediate images) are built  when the commands in the </a:t>
            </a:r>
            <a:r>
              <a:rPr lang="en-US" dirty="0" err="1"/>
              <a:t>Dockerfile</a:t>
            </a:r>
            <a:r>
              <a:rPr lang="en-US" dirty="0"/>
              <a:t> are executed. </a:t>
            </a:r>
          </a:p>
        </p:txBody>
      </p:sp>
      <p:sp>
        <p:nvSpPr>
          <p:cNvPr id="24" name="Flowchart: Process 23">
            <a:extLst>
              <a:ext uri="{FF2B5EF4-FFF2-40B4-BE49-F238E27FC236}">
                <a16:creationId xmlns:a16="http://schemas.microsoft.com/office/drawing/2014/main" id="{C81B95D9-F36A-4FE7-9472-8EA4B6D52633}"/>
              </a:ext>
            </a:extLst>
          </p:cNvPr>
          <p:cNvSpPr/>
          <p:nvPr/>
        </p:nvSpPr>
        <p:spPr>
          <a:xfrm>
            <a:off x="1194277" y="4752042"/>
            <a:ext cx="10363200" cy="8167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Once the container is created ($docker run &lt;app&gt; ) it produces a  write layer on top of the read-only  layer.</a:t>
            </a:r>
          </a:p>
        </p:txBody>
      </p:sp>
    </p:spTree>
    <p:extLst>
      <p:ext uri="{BB962C8B-B14F-4D97-AF65-F5344CB8AC3E}">
        <p14:creationId xmlns:p14="http://schemas.microsoft.com/office/powerpoint/2010/main" val="207900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571A-D97B-41EA-828E-CB6BD7A969AD}"/>
              </a:ext>
            </a:extLst>
          </p:cNvPr>
          <p:cNvSpPr>
            <a:spLocks noGrp="1"/>
          </p:cNvSpPr>
          <p:nvPr>
            <p:ph type="title"/>
          </p:nvPr>
        </p:nvSpPr>
        <p:spPr>
          <a:xfrm>
            <a:off x="1484310" y="313268"/>
            <a:ext cx="10018713" cy="1092200"/>
          </a:xfrm>
        </p:spPr>
        <p:txBody>
          <a:bodyPr>
            <a:normAutofit/>
          </a:bodyPr>
          <a:lstStyle/>
          <a:p>
            <a:pPr algn="l"/>
            <a:r>
              <a:rPr lang="en-US" dirty="0"/>
              <a:t>Agenda:</a:t>
            </a:r>
          </a:p>
        </p:txBody>
      </p:sp>
      <p:sp>
        <p:nvSpPr>
          <p:cNvPr id="3" name="Content Placeholder 2">
            <a:extLst>
              <a:ext uri="{FF2B5EF4-FFF2-40B4-BE49-F238E27FC236}">
                <a16:creationId xmlns:a16="http://schemas.microsoft.com/office/drawing/2014/main" id="{6ABD592C-3496-B04A-9F22-0B6C270E5591}"/>
              </a:ext>
            </a:extLst>
          </p:cNvPr>
          <p:cNvSpPr>
            <a:spLocks noGrp="1"/>
          </p:cNvSpPr>
          <p:nvPr>
            <p:ph idx="1"/>
          </p:nvPr>
        </p:nvSpPr>
        <p:spPr>
          <a:xfrm>
            <a:off x="1484310" y="1778001"/>
            <a:ext cx="10018713" cy="4013199"/>
          </a:xfrm>
        </p:spPr>
        <p:txBody>
          <a:bodyPr/>
          <a:lstStyle/>
          <a:p>
            <a:pPr lvl="1"/>
            <a:r>
              <a:rPr lang="en-US" dirty="0"/>
              <a:t>Introduction to Docker and Kubernetes</a:t>
            </a:r>
          </a:p>
          <a:p>
            <a:pPr lvl="1"/>
            <a:r>
              <a:rPr lang="en-US" dirty="0"/>
              <a:t>Docker Overview</a:t>
            </a:r>
          </a:p>
          <a:p>
            <a:pPr lvl="1"/>
            <a:r>
              <a:rPr lang="en-US" dirty="0"/>
              <a:t>Docker lab</a:t>
            </a:r>
          </a:p>
          <a:p>
            <a:pPr lvl="1"/>
            <a:r>
              <a:rPr lang="en-US" dirty="0"/>
              <a:t>Kubernetes Overview</a:t>
            </a:r>
          </a:p>
          <a:p>
            <a:pPr lvl="1"/>
            <a:r>
              <a:rPr lang="en-US" dirty="0"/>
              <a:t>Kubernetes Lab</a:t>
            </a:r>
          </a:p>
          <a:p>
            <a:pPr lvl="1"/>
            <a:r>
              <a:rPr lang="en-US" dirty="0"/>
              <a:t>Intro to Calico and Kubernetes networking (time permitting)</a:t>
            </a:r>
          </a:p>
          <a:p>
            <a:pPr lvl="1"/>
            <a:endParaRPr lang="en-US" dirty="0"/>
          </a:p>
        </p:txBody>
      </p:sp>
      <p:sp>
        <p:nvSpPr>
          <p:cNvPr id="4" name="Date Placeholder 3">
            <a:extLst>
              <a:ext uri="{FF2B5EF4-FFF2-40B4-BE49-F238E27FC236}">
                <a16:creationId xmlns:a16="http://schemas.microsoft.com/office/drawing/2014/main" id="{A6383013-A4E3-44A4-BCF6-6F165243BD29}"/>
              </a:ext>
            </a:extLst>
          </p:cNvPr>
          <p:cNvSpPr>
            <a:spLocks noGrp="1"/>
          </p:cNvSpPr>
          <p:nvPr>
            <p:ph type="dt" sz="half" idx="2"/>
          </p:nvPr>
        </p:nvSpPr>
        <p:spPr/>
        <p:txBody>
          <a:bodyPr/>
          <a:lstStyle/>
          <a:p>
            <a:fld id="{62268AAB-81FA-40EC-A09D-C4943AAE7468}" type="datetime1">
              <a:rPr lang="en-US" smtClean="0"/>
              <a:t>4/12/18</a:t>
            </a:fld>
            <a:endParaRPr lang="en-US"/>
          </a:p>
        </p:txBody>
      </p:sp>
      <p:sp>
        <p:nvSpPr>
          <p:cNvPr id="5" name="Footer Placeholder 4">
            <a:extLst>
              <a:ext uri="{FF2B5EF4-FFF2-40B4-BE49-F238E27FC236}">
                <a16:creationId xmlns:a16="http://schemas.microsoft.com/office/drawing/2014/main" id="{940F12E1-A352-4BA1-95BC-EB0DC3AF614B}"/>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6" name="Slide Number Placeholder 5">
            <a:extLst>
              <a:ext uri="{FF2B5EF4-FFF2-40B4-BE49-F238E27FC236}">
                <a16:creationId xmlns:a16="http://schemas.microsoft.com/office/drawing/2014/main" id="{BE1CED5E-F64A-44B8-90F8-3AEF93AAE5E8}"/>
              </a:ext>
            </a:extLst>
          </p:cNvPr>
          <p:cNvSpPr>
            <a:spLocks noGrp="1"/>
          </p:cNvSpPr>
          <p:nvPr>
            <p:ph type="sldNum" sz="quarter" idx="4"/>
          </p:nvPr>
        </p:nvSpPr>
        <p:spPr/>
        <p:txBody>
          <a:bodyPr/>
          <a:lstStyle/>
          <a:p>
            <a:fld id="{89BEB1D7-6D42-4923-AA48-F5C97588263B}" type="slidenum">
              <a:rPr lang="en-US" smtClean="0"/>
              <a:pPr/>
              <a:t>2</a:t>
            </a:fld>
            <a:endParaRPr lang="en-US"/>
          </a:p>
        </p:txBody>
      </p:sp>
    </p:spTree>
    <p:extLst>
      <p:ext uri="{BB962C8B-B14F-4D97-AF65-F5344CB8AC3E}">
        <p14:creationId xmlns:p14="http://schemas.microsoft.com/office/powerpoint/2010/main" val="891375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9975FD-BCDC-49E0-BD1F-8BCE8D45DA7D}"/>
              </a:ext>
            </a:extLst>
          </p:cNvPr>
          <p:cNvSpPr/>
          <p:nvPr/>
        </p:nvSpPr>
        <p:spPr>
          <a:xfrm>
            <a:off x="4380202" y="2274709"/>
            <a:ext cx="4114800" cy="3486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0B1EF6B0-8993-4BE2-81F7-CE41C56A195E}"/>
              </a:ext>
            </a:extLst>
          </p:cNvPr>
          <p:cNvSpPr>
            <a:spLocks noGrp="1"/>
          </p:cNvSpPr>
          <p:nvPr>
            <p:ph type="title"/>
          </p:nvPr>
        </p:nvSpPr>
        <p:spPr/>
        <p:txBody>
          <a:bodyPr/>
          <a:lstStyle/>
          <a:p>
            <a:r>
              <a:rPr lang="en-US" dirty="0"/>
              <a:t>Layers Stack </a:t>
            </a:r>
          </a:p>
        </p:txBody>
      </p:sp>
      <p:sp>
        <p:nvSpPr>
          <p:cNvPr id="5" name="Date Placeholder 4">
            <a:extLst>
              <a:ext uri="{FF2B5EF4-FFF2-40B4-BE49-F238E27FC236}">
                <a16:creationId xmlns:a16="http://schemas.microsoft.com/office/drawing/2014/main" id="{A7AC23BF-A678-43BE-B974-FBAFD0DBAB9C}"/>
              </a:ext>
            </a:extLst>
          </p:cNvPr>
          <p:cNvSpPr>
            <a:spLocks noGrp="1"/>
          </p:cNvSpPr>
          <p:nvPr>
            <p:ph type="dt" sz="half" idx="2"/>
          </p:nvPr>
        </p:nvSpPr>
        <p:spPr/>
        <p:txBody>
          <a:bodyPr/>
          <a:lstStyle/>
          <a:p>
            <a:fld id="{40C7585E-60CD-40F3-9FD0-AEE301240A3A}" type="datetime1">
              <a:rPr lang="en-US" smtClean="0"/>
              <a:t>4/12/18</a:t>
            </a:fld>
            <a:endParaRPr lang="en-US"/>
          </a:p>
        </p:txBody>
      </p:sp>
      <p:sp>
        <p:nvSpPr>
          <p:cNvPr id="6" name="Footer Placeholder 5">
            <a:extLst>
              <a:ext uri="{FF2B5EF4-FFF2-40B4-BE49-F238E27FC236}">
                <a16:creationId xmlns:a16="http://schemas.microsoft.com/office/drawing/2014/main" id="{20DCFDF8-56BB-42FD-8EDF-B2F671677469}"/>
              </a:ext>
            </a:extLst>
          </p:cNvPr>
          <p:cNvSpPr>
            <a:spLocks noGrp="1"/>
          </p:cNvSpPr>
          <p:nvPr>
            <p:ph type="ftr" sz="quarter" idx="3"/>
          </p:nvPr>
        </p:nvSpPr>
        <p:spPr/>
        <p:txBody>
          <a:bodyPr/>
          <a:lstStyle/>
          <a:p>
            <a:r>
              <a:rPr lang="en-US"/>
              <a:t>Sealing Technologies, Inc. </a:t>
            </a:r>
            <a:r>
              <a:rPr lang="en-US" dirty="0"/>
              <a:t>www.sealingtech.com 7134 Columbia Gateway Dr. Suite 160 Columbia, MD 21046</a:t>
            </a:r>
          </a:p>
        </p:txBody>
      </p:sp>
      <p:sp>
        <p:nvSpPr>
          <p:cNvPr id="7" name="Slide Number Placeholder 6">
            <a:extLst>
              <a:ext uri="{FF2B5EF4-FFF2-40B4-BE49-F238E27FC236}">
                <a16:creationId xmlns:a16="http://schemas.microsoft.com/office/drawing/2014/main" id="{D233D130-859B-4686-AB4B-A1262E9BF5A0}"/>
              </a:ext>
            </a:extLst>
          </p:cNvPr>
          <p:cNvSpPr>
            <a:spLocks noGrp="1"/>
          </p:cNvSpPr>
          <p:nvPr>
            <p:ph type="sldNum" sz="quarter" idx="4"/>
          </p:nvPr>
        </p:nvSpPr>
        <p:spPr/>
        <p:txBody>
          <a:bodyPr/>
          <a:lstStyle/>
          <a:p>
            <a:fld id="{89BEB1D7-6D42-4923-AA48-F5C97588263B}" type="slidenum">
              <a:rPr lang="en-US" smtClean="0"/>
              <a:t>20</a:t>
            </a:fld>
            <a:endParaRPr lang="en-US"/>
          </a:p>
        </p:txBody>
      </p:sp>
      <p:sp>
        <p:nvSpPr>
          <p:cNvPr id="11" name="Flowchart: Process 10">
            <a:extLst>
              <a:ext uri="{FF2B5EF4-FFF2-40B4-BE49-F238E27FC236}">
                <a16:creationId xmlns:a16="http://schemas.microsoft.com/office/drawing/2014/main" id="{06D36BD9-2FE1-4BE9-8667-D0623A480B4C}"/>
              </a:ext>
            </a:extLst>
          </p:cNvPr>
          <p:cNvSpPr/>
          <p:nvPr/>
        </p:nvSpPr>
        <p:spPr>
          <a:xfrm>
            <a:off x="4753416" y="4994297"/>
            <a:ext cx="3338235" cy="514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e934aafc2206</a:t>
            </a:r>
          </a:p>
        </p:txBody>
      </p:sp>
      <p:sp>
        <p:nvSpPr>
          <p:cNvPr id="23" name="Flowchart: Process 22">
            <a:extLst>
              <a:ext uri="{FF2B5EF4-FFF2-40B4-BE49-F238E27FC236}">
                <a16:creationId xmlns:a16="http://schemas.microsoft.com/office/drawing/2014/main" id="{F229FD97-70E9-4A16-8CBA-DC484FD382B7}"/>
              </a:ext>
            </a:extLst>
          </p:cNvPr>
          <p:cNvSpPr/>
          <p:nvPr/>
        </p:nvSpPr>
        <p:spPr>
          <a:xfrm>
            <a:off x="4726957" y="4190475"/>
            <a:ext cx="3359856" cy="514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laka93928ja</a:t>
            </a:r>
          </a:p>
        </p:txBody>
      </p:sp>
      <p:sp>
        <p:nvSpPr>
          <p:cNvPr id="24" name="Flowchart: Process 23">
            <a:extLst>
              <a:ext uri="{FF2B5EF4-FFF2-40B4-BE49-F238E27FC236}">
                <a16:creationId xmlns:a16="http://schemas.microsoft.com/office/drawing/2014/main" id="{BAB81AC0-A082-4E3E-AC3F-1F1862FA9C55}"/>
              </a:ext>
            </a:extLst>
          </p:cNvPr>
          <p:cNvSpPr/>
          <p:nvPr/>
        </p:nvSpPr>
        <p:spPr>
          <a:xfrm>
            <a:off x="4726957" y="2582831"/>
            <a:ext cx="3359857" cy="514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alkakgaf9j4228a</a:t>
            </a:r>
          </a:p>
        </p:txBody>
      </p:sp>
      <p:sp>
        <p:nvSpPr>
          <p:cNvPr id="25" name="Flowchart: Process 24">
            <a:extLst>
              <a:ext uri="{FF2B5EF4-FFF2-40B4-BE49-F238E27FC236}">
                <a16:creationId xmlns:a16="http://schemas.microsoft.com/office/drawing/2014/main" id="{85A49661-55D9-4246-AB17-6A266D1D9B38}"/>
              </a:ext>
            </a:extLst>
          </p:cNvPr>
          <p:cNvSpPr/>
          <p:nvPr/>
        </p:nvSpPr>
        <p:spPr>
          <a:xfrm>
            <a:off x="4753416" y="3386653"/>
            <a:ext cx="3338235" cy="514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am29283a</a:t>
            </a:r>
          </a:p>
        </p:txBody>
      </p:sp>
      <p:sp>
        <p:nvSpPr>
          <p:cNvPr id="54" name="Rectangle 53">
            <a:extLst>
              <a:ext uri="{FF2B5EF4-FFF2-40B4-BE49-F238E27FC236}">
                <a16:creationId xmlns:a16="http://schemas.microsoft.com/office/drawing/2014/main" id="{39B9191F-CD92-402B-9E71-540E2F43198B}"/>
              </a:ext>
            </a:extLst>
          </p:cNvPr>
          <p:cNvSpPr/>
          <p:nvPr/>
        </p:nvSpPr>
        <p:spPr>
          <a:xfrm>
            <a:off x="1277442" y="5784903"/>
            <a:ext cx="10258886" cy="48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Centos 7 Image </a:t>
            </a:r>
          </a:p>
        </p:txBody>
      </p:sp>
      <p:pic>
        <p:nvPicPr>
          <p:cNvPr id="4" name="Picture 3">
            <a:extLst>
              <a:ext uri="{FF2B5EF4-FFF2-40B4-BE49-F238E27FC236}">
                <a16:creationId xmlns:a16="http://schemas.microsoft.com/office/drawing/2014/main" id="{622AD319-76B3-415A-8632-6622733D107D}"/>
              </a:ext>
            </a:extLst>
          </p:cNvPr>
          <p:cNvPicPr>
            <a:picLocks noChangeAspect="1"/>
          </p:cNvPicPr>
          <p:nvPr/>
        </p:nvPicPr>
        <p:blipFill>
          <a:blip r:embed="rId2"/>
          <a:stretch>
            <a:fillRect/>
          </a:stretch>
        </p:blipFill>
        <p:spPr>
          <a:xfrm>
            <a:off x="8157557" y="3593380"/>
            <a:ext cx="710659" cy="665261"/>
          </a:xfrm>
          <a:prstGeom prst="rect">
            <a:avLst/>
          </a:prstGeom>
          <a:solidFill>
            <a:schemeClr val="accent1"/>
          </a:solidFill>
          <a:effectLst>
            <a:outerShdw sx="1000" sy="1000" algn="ctr" rotWithShape="0">
              <a:srgbClr val="000000"/>
            </a:outerShdw>
            <a:reflection endPos="0" dir="5400000" sy="-100000" algn="bl" rotWithShape="0"/>
          </a:effectLst>
          <a:scene3d>
            <a:camera prst="orthographicFront"/>
            <a:lightRig rig="threePt" dir="t"/>
          </a:scene3d>
          <a:sp3d contourW="12700">
            <a:contourClr>
              <a:schemeClr val="bg1"/>
            </a:contourClr>
          </a:sp3d>
        </p:spPr>
      </p:pic>
      <p:sp>
        <p:nvSpPr>
          <p:cNvPr id="9" name="TextBox 8">
            <a:extLst>
              <a:ext uri="{FF2B5EF4-FFF2-40B4-BE49-F238E27FC236}">
                <a16:creationId xmlns:a16="http://schemas.microsoft.com/office/drawing/2014/main" id="{67BEB2E5-6D55-40BE-8829-CACF9DE9862C}"/>
              </a:ext>
            </a:extLst>
          </p:cNvPr>
          <p:cNvSpPr txBox="1"/>
          <p:nvPr/>
        </p:nvSpPr>
        <p:spPr>
          <a:xfrm>
            <a:off x="9960576" y="3833090"/>
            <a:ext cx="2161309" cy="369332"/>
          </a:xfrm>
          <a:prstGeom prst="rect">
            <a:avLst/>
          </a:prstGeom>
          <a:noFill/>
        </p:spPr>
        <p:txBody>
          <a:bodyPr wrap="square" rtlCol="0">
            <a:spAutoFit/>
          </a:bodyPr>
          <a:lstStyle/>
          <a:p>
            <a:r>
              <a:rPr lang="en-US" dirty="0"/>
              <a:t>Image layer (R/O)</a:t>
            </a:r>
          </a:p>
        </p:txBody>
      </p:sp>
      <p:sp>
        <p:nvSpPr>
          <p:cNvPr id="31" name="TextBox 30">
            <a:extLst>
              <a:ext uri="{FF2B5EF4-FFF2-40B4-BE49-F238E27FC236}">
                <a16:creationId xmlns:a16="http://schemas.microsoft.com/office/drawing/2014/main" id="{8B069602-C032-4566-A3A1-4892793EEF13}"/>
              </a:ext>
            </a:extLst>
          </p:cNvPr>
          <p:cNvSpPr txBox="1"/>
          <p:nvPr/>
        </p:nvSpPr>
        <p:spPr>
          <a:xfrm>
            <a:off x="10030691" y="1485724"/>
            <a:ext cx="2161309" cy="369332"/>
          </a:xfrm>
          <a:prstGeom prst="rect">
            <a:avLst/>
          </a:prstGeom>
          <a:noFill/>
        </p:spPr>
        <p:txBody>
          <a:bodyPr wrap="square" rtlCol="0">
            <a:spAutoFit/>
          </a:bodyPr>
          <a:lstStyle/>
          <a:p>
            <a:r>
              <a:rPr lang="en-US" dirty="0"/>
              <a:t>Container  layer </a:t>
            </a:r>
          </a:p>
        </p:txBody>
      </p:sp>
      <p:sp>
        <p:nvSpPr>
          <p:cNvPr id="10" name="Flowchart: Process 9">
            <a:extLst>
              <a:ext uri="{FF2B5EF4-FFF2-40B4-BE49-F238E27FC236}">
                <a16:creationId xmlns:a16="http://schemas.microsoft.com/office/drawing/2014/main" id="{AC4EF993-6D86-494C-993F-C17F4F6EED0B}"/>
              </a:ext>
            </a:extLst>
          </p:cNvPr>
          <p:cNvSpPr/>
          <p:nvPr/>
        </p:nvSpPr>
        <p:spPr>
          <a:xfrm>
            <a:off x="3103419" y="1456291"/>
            <a:ext cx="6400800" cy="428199"/>
          </a:xfrm>
          <a:prstGeom prst="flowChartProcess">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R/W Layer </a:t>
            </a:r>
          </a:p>
        </p:txBody>
      </p:sp>
      <p:sp>
        <p:nvSpPr>
          <p:cNvPr id="13" name="Right Brace 12">
            <a:extLst>
              <a:ext uri="{FF2B5EF4-FFF2-40B4-BE49-F238E27FC236}">
                <a16:creationId xmlns:a16="http://schemas.microsoft.com/office/drawing/2014/main" id="{8CA22264-5021-40A3-BAED-8B44370E6D08}"/>
              </a:ext>
            </a:extLst>
          </p:cNvPr>
          <p:cNvSpPr/>
          <p:nvPr/>
        </p:nvSpPr>
        <p:spPr>
          <a:xfrm>
            <a:off x="8479933" y="2274709"/>
            <a:ext cx="1282903" cy="3486095"/>
          </a:xfrm>
          <a:prstGeom prst="rightBrace">
            <a:avLst/>
          </a:prstGeom>
          <a:ln w="28575" cmpd="sng">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32D9F35-5F88-42D9-9999-DDDC2520E88A}"/>
              </a:ext>
            </a:extLst>
          </p:cNvPr>
          <p:cNvCxnSpPr>
            <a:cxnSpLocks/>
          </p:cNvCxnSpPr>
          <p:nvPr/>
        </p:nvCxnSpPr>
        <p:spPr>
          <a:xfrm>
            <a:off x="4726957"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1DF7399-DC7D-4C89-8AE4-1010450EF4E7}"/>
              </a:ext>
            </a:extLst>
          </p:cNvPr>
          <p:cNvCxnSpPr>
            <a:cxnSpLocks/>
          </p:cNvCxnSpPr>
          <p:nvPr/>
        </p:nvCxnSpPr>
        <p:spPr>
          <a:xfrm>
            <a:off x="4962484"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B00C15-013F-4CA7-BEBE-D47FB23F0B6B}"/>
              </a:ext>
            </a:extLst>
          </p:cNvPr>
          <p:cNvCxnSpPr>
            <a:cxnSpLocks/>
          </p:cNvCxnSpPr>
          <p:nvPr/>
        </p:nvCxnSpPr>
        <p:spPr>
          <a:xfrm>
            <a:off x="5221102"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C8CBB94-1858-4736-8EDE-FA04A24BA50F}"/>
              </a:ext>
            </a:extLst>
          </p:cNvPr>
          <p:cNvCxnSpPr>
            <a:cxnSpLocks/>
          </p:cNvCxnSpPr>
          <p:nvPr/>
        </p:nvCxnSpPr>
        <p:spPr>
          <a:xfrm>
            <a:off x="5461248"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FE7ADF8-C150-4D24-98C2-D0363665577C}"/>
              </a:ext>
            </a:extLst>
          </p:cNvPr>
          <p:cNvCxnSpPr>
            <a:cxnSpLocks/>
          </p:cNvCxnSpPr>
          <p:nvPr/>
        </p:nvCxnSpPr>
        <p:spPr>
          <a:xfrm>
            <a:off x="5655211"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78CD100-935F-40FF-9B84-822348A09C5B}"/>
              </a:ext>
            </a:extLst>
          </p:cNvPr>
          <p:cNvCxnSpPr>
            <a:cxnSpLocks/>
          </p:cNvCxnSpPr>
          <p:nvPr/>
        </p:nvCxnSpPr>
        <p:spPr>
          <a:xfrm>
            <a:off x="5895357"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A85D928-9974-407E-90CD-7A518DCCAB55}"/>
              </a:ext>
            </a:extLst>
          </p:cNvPr>
          <p:cNvCxnSpPr>
            <a:cxnSpLocks/>
          </p:cNvCxnSpPr>
          <p:nvPr/>
        </p:nvCxnSpPr>
        <p:spPr>
          <a:xfrm>
            <a:off x="6080084"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3798802-63A2-4A12-B2BA-58D2B68FA85B}"/>
              </a:ext>
            </a:extLst>
          </p:cNvPr>
          <p:cNvCxnSpPr>
            <a:cxnSpLocks/>
          </p:cNvCxnSpPr>
          <p:nvPr/>
        </p:nvCxnSpPr>
        <p:spPr>
          <a:xfrm>
            <a:off x="6292521"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17BEDCA-F299-4A66-92DE-44C528076596}"/>
              </a:ext>
            </a:extLst>
          </p:cNvPr>
          <p:cNvCxnSpPr>
            <a:cxnSpLocks/>
          </p:cNvCxnSpPr>
          <p:nvPr/>
        </p:nvCxnSpPr>
        <p:spPr>
          <a:xfrm>
            <a:off x="6523429"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636B252-A98B-4E93-B399-C977A247E474}"/>
              </a:ext>
            </a:extLst>
          </p:cNvPr>
          <p:cNvCxnSpPr>
            <a:cxnSpLocks/>
          </p:cNvCxnSpPr>
          <p:nvPr/>
        </p:nvCxnSpPr>
        <p:spPr>
          <a:xfrm>
            <a:off x="6754339"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2C616F1-D90F-4344-83AE-C5262BC21965}"/>
              </a:ext>
            </a:extLst>
          </p:cNvPr>
          <p:cNvCxnSpPr>
            <a:cxnSpLocks/>
          </p:cNvCxnSpPr>
          <p:nvPr/>
        </p:nvCxnSpPr>
        <p:spPr>
          <a:xfrm>
            <a:off x="6920594"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C56A24-D363-45F5-BD6B-9ACD43FABB74}"/>
              </a:ext>
            </a:extLst>
          </p:cNvPr>
          <p:cNvCxnSpPr>
            <a:cxnSpLocks/>
          </p:cNvCxnSpPr>
          <p:nvPr/>
        </p:nvCxnSpPr>
        <p:spPr>
          <a:xfrm>
            <a:off x="7123793"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1614BB-EEB7-4A5D-9E17-5127EC6BE0A9}"/>
              </a:ext>
            </a:extLst>
          </p:cNvPr>
          <p:cNvCxnSpPr>
            <a:cxnSpLocks/>
          </p:cNvCxnSpPr>
          <p:nvPr/>
        </p:nvCxnSpPr>
        <p:spPr>
          <a:xfrm>
            <a:off x="7400885"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297A5E4-C64C-4F2F-9AC5-FED074D8D0ED}"/>
              </a:ext>
            </a:extLst>
          </p:cNvPr>
          <p:cNvCxnSpPr>
            <a:cxnSpLocks/>
          </p:cNvCxnSpPr>
          <p:nvPr/>
        </p:nvCxnSpPr>
        <p:spPr>
          <a:xfrm>
            <a:off x="7622557"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6E9613F-6453-4FC5-8803-7A979C75F8F7}"/>
              </a:ext>
            </a:extLst>
          </p:cNvPr>
          <p:cNvCxnSpPr>
            <a:cxnSpLocks/>
          </p:cNvCxnSpPr>
          <p:nvPr/>
        </p:nvCxnSpPr>
        <p:spPr>
          <a:xfrm>
            <a:off x="7834994"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8D372E9-444F-4914-B6DF-E159422FA187}"/>
              </a:ext>
            </a:extLst>
          </p:cNvPr>
          <p:cNvCxnSpPr>
            <a:cxnSpLocks/>
          </p:cNvCxnSpPr>
          <p:nvPr/>
        </p:nvCxnSpPr>
        <p:spPr>
          <a:xfrm>
            <a:off x="8070897"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0970E98-896A-4112-8E9E-8BFC0FACE497}"/>
              </a:ext>
            </a:extLst>
          </p:cNvPr>
          <p:cNvCxnSpPr>
            <a:cxnSpLocks/>
          </p:cNvCxnSpPr>
          <p:nvPr/>
        </p:nvCxnSpPr>
        <p:spPr>
          <a:xfrm>
            <a:off x="8269103" y="1884490"/>
            <a:ext cx="0" cy="3902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Arrow: Left 17">
            <a:extLst>
              <a:ext uri="{FF2B5EF4-FFF2-40B4-BE49-F238E27FC236}">
                <a16:creationId xmlns:a16="http://schemas.microsoft.com/office/drawing/2014/main" id="{B847AF8B-6B54-47B2-A515-9D3DD819AA4A}"/>
              </a:ext>
            </a:extLst>
          </p:cNvPr>
          <p:cNvSpPr/>
          <p:nvPr/>
        </p:nvSpPr>
        <p:spPr>
          <a:xfrm>
            <a:off x="9635134" y="1465786"/>
            <a:ext cx="277091" cy="4092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ACA039-6A2C-4611-A4A4-6C86BDBCB3B3}"/>
              </a:ext>
            </a:extLst>
          </p:cNvPr>
          <p:cNvSpPr txBox="1"/>
          <p:nvPr/>
        </p:nvSpPr>
        <p:spPr>
          <a:xfrm>
            <a:off x="1249917" y="4245203"/>
            <a:ext cx="2300697" cy="373009"/>
          </a:xfrm>
          <a:prstGeom prst="rect">
            <a:avLst/>
          </a:prstGeom>
          <a:noFill/>
        </p:spPr>
        <p:txBody>
          <a:bodyPr wrap="square" rtlCol="0">
            <a:spAutoFit/>
          </a:bodyPr>
          <a:lstStyle/>
          <a:p>
            <a:r>
              <a:rPr lang="en-US" dirty="0"/>
              <a:t>RUN apt-get -y Update </a:t>
            </a:r>
          </a:p>
        </p:txBody>
      </p:sp>
      <p:sp>
        <p:nvSpPr>
          <p:cNvPr id="69" name="TextBox 68">
            <a:extLst>
              <a:ext uri="{FF2B5EF4-FFF2-40B4-BE49-F238E27FC236}">
                <a16:creationId xmlns:a16="http://schemas.microsoft.com/office/drawing/2014/main" id="{E0480454-729E-4233-8C37-4F2750EC64F2}"/>
              </a:ext>
            </a:extLst>
          </p:cNvPr>
          <p:cNvSpPr txBox="1"/>
          <p:nvPr/>
        </p:nvSpPr>
        <p:spPr>
          <a:xfrm>
            <a:off x="1266999" y="3483532"/>
            <a:ext cx="2456122" cy="373009"/>
          </a:xfrm>
          <a:prstGeom prst="rect">
            <a:avLst/>
          </a:prstGeom>
          <a:noFill/>
        </p:spPr>
        <p:txBody>
          <a:bodyPr wrap="square" rtlCol="0">
            <a:spAutoFit/>
          </a:bodyPr>
          <a:lstStyle/>
          <a:p>
            <a:r>
              <a:rPr lang="en-US" dirty="0"/>
              <a:t>EXPOSE 4443 </a:t>
            </a:r>
          </a:p>
        </p:txBody>
      </p:sp>
      <p:sp>
        <p:nvSpPr>
          <p:cNvPr id="70" name="TextBox 69">
            <a:extLst>
              <a:ext uri="{FF2B5EF4-FFF2-40B4-BE49-F238E27FC236}">
                <a16:creationId xmlns:a16="http://schemas.microsoft.com/office/drawing/2014/main" id="{C1FAEFA1-F9A4-4443-AC27-49362B0CE3F1}"/>
              </a:ext>
            </a:extLst>
          </p:cNvPr>
          <p:cNvSpPr txBox="1"/>
          <p:nvPr/>
        </p:nvSpPr>
        <p:spPr>
          <a:xfrm>
            <a:off x="1254170" y="2675327"/>
            <a:ext cx="2468951" cy="369332"/>
          </a:xfrm>
          <a:prstGeom prst="rect">
            <a:avLst/>
          </a:prstGeom>
          <a:noFill/>
        </p:spPr>
        <p:txBody>
          <a:bodyPr wrap="square" rtlCol="0">
            <a:spAutoFit/>
          </a:bodyPr>
          <a:lstStyle/>
          <a:p>
            <a:r>
              <a:rPr lang="en-US" dirty="0"/>
              <a:t>FROM Maintainer </a:t>
            </a:r>
            <a:r>
              <a:rPr lang="en-US" dirty="0" err="1"/>
              <a:t>Stech</a:t>
            </a:r>
            <a:endParaRPr lang="en-US" dirty="0"/>
          </a:p>
        </p:txBody>
      </p:sp>
      <p:sp>
        <p:nvSpPr>
          <p:cNvPr id="71" name="TextBox 70">
            <a:extLst>
              <a:ext uri="{FF2B5EF4-FFF2-40B4-BE49-F238E27FC236}">
                <a16:creationId xmlns:a16="http://schemas.microsoft.com/office/drawing/2014/main" id="{D4BA5D45-DF40-452D-B467-8655F6926D95}"/>
              </a:ext>
            </a:extLst>
          </p:cNvPr>
          <p:cNvSpPr txBox="1"/>
          <p:nvPr/>
        </p:nvSpPr>
        <p:spPr>
          <a:xfrm>
            <a:off x="1264103" y="5143459"/>
            <a:ext cx="2729872" cy="369332"/>
          </a:xfrm>
          <a:prstGeom prst="rect">
            <a:avLst/>
          </a:prstGeom>
          <a:noFill/>
        </p:spPr>
        <p:txBody>
          <a:bodyPr wrap="square" rtlCol="0">
            <a:spAutoFit/>
          </a:bodyPr>
          <a:lstStyle/>
          <a:p>
            <a:r>
              <a:rPr lang="en-US" dirty="0"/>
              <a:t>CMD ["/</a:t>
            </a:r>
            <a:r>
              <a:rPr lang="en-US" dirty="0" err="1"/>
              <a:t>usr</a:t>
            </a:r>
            <a:r>
              <a:rPr lang="en-US" dirty="0"/>
              <a:t>/</a:t>
            </a:r>
            <a:r>
              <a:rPr lang="en-US" dirty="0" err="1"/>
              <a:t>sbin</a:t>
            </a:r>
            <a:r>
              <a:rPr lang="en-US" dirty="0"/>
              <a:t>/</a:t>
            </a:r>
            <a:r>
              <a:rPr lang="en-US" dirty="0" err="1"/>
              <a:t>apachectl</a:t>
            </a:r>
            <a:endParaRPr lang="en-US" dirty="0"/>
          </a:p>
        </p:txBody>
      </p:sp>
      <p:cxnSp>
        <p:nvCxnSpPr>
          <p:cNvPr id="21" name="Straight Arrow Connector 20">
            <a:extLst>
              <a:ext uri="{FF2B5EF4-FFF2-40B4-BE49-F238E27FC236}">
                <a16:creationId xmlns:a16="http://schemas.microsoft.com/office/drawing/2014/main" id="{F53C52F1-F249-4373-9909-E40E75407C7E}"/>
              </a:ext>
            </a:extLst>
          </p:cNvPr>
          <p:cNvCxnSpPr>
            <a:cxnSpLocks/>
            <a:stCxn id="70" idx="3"/>
          </p:cNvCxnSpPr>
          <p:nvPr/>
        </p:nvCxnSpPr>
        <p:spPr>
          <a:xfrm>
            <a:off x="3723121" y="2859993"/>
            <a:ext cx="626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A72B3DD-B3C0-4F59-B041-ACEF49AD59F7}"/>
              </a:ext>
            </a:extLst>
          </p:cNvPr>
          <p:cNvCxnSpPr>
            <a:cxnSpLocks/>
          </p:cNvCxnSpPr>
          <p:nvPr/>
        </p:nvCxnSpPr>
        <p:spPr>
          <a:xfrm>
            <a:off x="2974019" y="3679409"/>
            <a:ext cx="13754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8933434-7964-4534-843A-5056271488DA}"/>
              </a:ext>
            </a:extLst>
          </p:cNvPr>
          <p:cNvCxnSpPr>
            <a:cxnSpLocks/>
            <a:stCxn id="71" idx="3"/>
          </p:cNvCxnSpPr>
          <p:nvPr/>
        </p:nvCxnSpPr>
        <p:spPr>
          <a:xfrm>
            <a:off x="3993975" y="5328125"/>
            <a:ext cx="371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AD8963A-8D84-4C10-9F2D-A03336E18B38}"/>
              </a:ext>
            </a:extLst>
          </p:cNvPr>
          <p:cNvCxnSpPr/>
          <p:nvPr/>
        </p:nvCxnSpPr>
        <p:spPr>
          <a:xfrm>
            <a:off x="3652226" y="4447927"/>
            <a:ext cx="626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85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83052" y="248639"/>
            <a:ext cx="10018711" cy="566738"/>
          </a:xfrm>
        </p:spPr>
        <p:txBody>
          <a:bodyPr/>
          <a:lstStyle/>
          <a:p>
            <a:r>
              <a:rPr lang="en-US" dirty="0"/>
              <a:t>Container Creation</a:t>
            </a:r>
          </a:p>
        </p:txBody>
      </p:sp>
      <p:sp>
        <p:nvSpPr>
          <p:cNvPr id="9" name="Text Placeholder 8">
            <a:extLst>
              <a:ext uri="{FF2B5EF4-FFF2-40B4-BE49-F238E27FC236}">
                <a16:creationId xmlns:a16="http://schemas.microsoft.com/office/drawing/2014/main" id="{EEC945E5-C3F4-4894-8DA7-91B5C5D8A209}"/>
              </a:ext>
            </a:extLst>
          </p:cNvPr>
          <p:cNvSpPr>
            <a:spLocks noGrp="1"/>
          </p:cNvSpPr>
          <p:nvPr>
            <p:ph type="body" sz="half" idx="2"/>
          </p:nvPr>
        </p:nvSpPr>
        <p:spPr>
          <a:xfrm>
            <a:off x="1377128" y="5840557"/>
            <a:ext cx="10018711" cy="493712"/>
          </a:xfrm>
        </p:spPr>
        <p:txBody>
          <a:bodyPr>
            <a:normAutofit fontScale="92500" lnSpcReduction="20000"/>
          </a:bodyPr>
          <a:lstStyle/>
          <a:p>
            <a:pPr algn="l"/>
            <a:r>
              <a:rPr lang="en-US" sz="3600" dirty="0">
                <a:solidFill>
                  <a:srgbClr val="FF0000"/>
                </a:solidFill>
                <a:highlight>
                  <a:srgbClr val="C0C0C0"/>
                </a:highlight>
              </a:rPr>
              <a:t>$Docker build –t </a:t>
            </a:r>
            <a:r>
              <a:rPr lang="en-US" sz="3600" dirty="0" err="1">
                <a:solidFill>
                  <a:srgbClr val="FF0000"/>
                </a:solidFill>
                <a:highlight>
                  <a:srgbClr val="C0C0C0"/>
                </a:highlight>
              </a:rPr>
              <a:t>stech</a:t>
            </a:r>
            <a:r>
              <a:rPr lang="en-US" sz="3600" dirty="0">
                <a:solidFill>
                  <a:srgbClr val="FF0000"/>
                </a:solidFill>
                <a:highlight>
                  <a:srgbClr val="C0C0C0"/>
                </a:highlight>
              </a:rPr>
              <a:t>/apache . </a:t>
            </a:r>
          </a:p>
        </p:txBody>
      </p:sp>
      <p:pic>
        <p:nvPicPr>
          <p:cNvPr id="12" name="Picture 11">
            <a:extLst>
              <a:ext uri="{FF2B5EF4-FFF2-40B4-BE49-F238E27FC236}">
                <a16:creationId xmlns:a16="http://schemas.microsoft.com/office/drawing/2014/main" id="{CD3F72EB-7097-4ADF-886F-CE2D89B41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736" y="1418835"/>
            <a:ext cx="9475553" cy="4311976"/>
          </a:xfrm>
          <a:prstGeom prst="rect">
            <a:avLst/>
          </a:prstGeom>
        </p:spPr>
      </p:pic>
      <p:sp>
        <p:nvSpPr>
          <p:cNvPr id="13" name="Date Placeholder 12">
            <a:extLst>
              <a:ext uri="{FF2B5EF4-FFF2-40B4-BE49-F238E27FC236}">
                <a16:creationId xmlns:a16="http://schemas.microsoft.com/office/drawing/2014/main" id="{B98DC078-9600-443D-BA66-B400A2305059}"/>
              </a:ext>
            </a:extLst>
          </p:cNvPr>
          <p:cNvSpPr>
            <a:spLocks noGrp="1"/>
          </p:cNvSpPr>
          <p:nvPr>
            <p:ph type="dt" sz="half" idx="10"/>
          </p:nvPr>
        </p:nvSpPr>
        <p:spPr/>
        <p:txBody>
          <a:bodyPr/>
          <a:lstStyle/>
          <a:p>
            <a:fld id="{77A31BBB-DD23-41AB-9E61-EC4DB9B30BEE}" type="datetime1">
              <a:rPr lang="en-US" smtClean="0"/>
              <a:t>4/12/18</a:t>
            </a:fld>
            <a:endParaRPr lang="en-US" dirty="0"/>
          </a:p>
        </p:txBody>
      </p:sp>
      <p:sp>
        <p:nvSpPr>
          <p:cNvPr id="14" name="Footer Placeholder 13">
            <a:extLst>
              <a:ext uri="{FF2B5EF4-FFF2-40B4-BE49-F238E27FC236}">
                <a16:creationId xmlns:a16="http://schemas.microsoft.com/office/drawing/2014/main" id="{1C8EAEA7-751A-4422-B6E1-BA9088A58BC7}"/>
              </a:ext>
            </a:extLst>
          </p:cNvPr>
          <p:cNvSpPr>
            <a:spLocks noGrp="1"/>
          </p:cNvSpPr>
          <p:nvPr>
            <p:ph type="ftr" sz="quarter" idx="11"/>
          </p:nvPr>
        </p:nvSpPr>
        <p:spPr/>
        <p:txBody>
          <a:bodyPr/>
          <a:lstStyle/>
          <a:p>
            <a:r>
              <a:rPr lang="en-US"/>
              <a:t>Sealing Technologies, Inc. www.sealingtech.com 7134 Columbia Gateway Dr. Suite 160 Columbia, MD 21046</a:t>
            </a:r>
          </a:p>
        </p:txBody>
      </p:sp>
      <p:sp>
        <p:nvSpPr>
          <p:cNvPr id="15" name="Slide Number Placeholder 14">
            <a:extLst>
              <a:ext uri="{FF2B5EF4-FFF2-40B4-BE49-F238E27FC236}">
                <a16:creationId xmlns:a16="http://schemas.microsoft.com/office/drawing/2014/main" id="{12079820-F042-4E00-8716-A3583EFB8439}"/>
              </a:ext>
            </a:extLst>
          </p:cNvPr>
          <p:cNvSpPr>
            <a:spLocks noGrp="1"/>
          </p:cNvSpPr>
          <p:nvPr>
            <p:ph type="sldNum" sz="quarter" idx="12"/>
          </p:nvPr>
        </p:nvSpPr>
        <p:spPr/>
        <p:txBody>
          <a:bodyPr/>
          <a:lstStyle/>
          <a:p>
            <a:fld id="{0E828AC7-A11D-457F-9724-B37764FA9CF7}" type="slidenum">
              <a:rPr lang="en-US" smtClean="0"/>
              <a:t>21</a:t>
            </a:fld>
            <a:endParaRPr lang="en-US"/>
          </a:p>
        </p:txBody>
      </p:sp>
    </p:spTree>
    <p:extLst>
      <p:ext uri="{BB962C8B-B14F-4D97-AF65-F5344CB8AC3E}">
        <p14:creationId xmlns:p14="http://schemas.microsoft.com/office/powerpoint/2010/main" val="188087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CCACC39-D9E9-48E7-A494-581CF5923C67}"/>
              </a:ext>
            </a:extLst>
          </p:cNvPr>
          <p:cNvSpPr>
            <a:spLocks noGrp="1"/>
          </p:cNvSpPr>
          <p:nvPr>
            <p:ph type="title"/>
          </p:nvPr>
        </p:nvSpPr>
        <p:spPr/>
        <p:txBody>
          <a:bodyPr/>
          <a:lstStyle/>
          <a:p>
            <a:r>
              <a:rPr lang="en-US" dirty="0"/>
              <a:t>How is my information stored?</a:t>
            </a:r>
          </a:p>
        </p:txBody>
      </p:sp>
      <p:sp>
        <p:nvSpPr>
          <p:cNvPr id="9" name="Content Placeholder 8">
            <a:extLst>
              <a:ext uri="{FF2B5EF4-FFF2-40B4-BE49-F238E27FC236}">
                <a16:creationId xmlns:a16="http://schemas.microsoft.com/office/drawing/2014/main" id="{9DCC1566-DDF1-46CA-BCB7-E71FF019407D}"/>
              </a:ext>
            </a:extLst>
          </p:cNvPr>
          <p:cNvSpPr>
            <a:spLocks noGrp="1"/>
          </p:cNvSpPr>
          <p:nvPr>
            <p:ph idx="1"/>
          </p:nvPr>
        </p:nvSpPr>
        <p:spPr/>
        <p:txBody>
          <a:bodyPr>
            <a:normAutofit/>
          </a:bodyPr>
          <a:lstStyle/>
          <a:p>
            <a:r>
              <a:rPr lang="en-US" dirty="0"/>
              <a:t>On the Host! </a:t>
            </a:r>
          </a:p>
          <a:p>
            <a:r>
              <a:rPr lang="en-US" dirty="0"/>
              <a:t>File level Storage – Storage to the OS or application in the form of files / directories. </a:t>
            </a:r>
          </a:p>
          <a:p>
            <a:r>
              <a:rPr lang="en-US" dirty="0"/>
              <a:t>Block  level storage-  Raw volumes of storage are created and each block can be controlled as a separate hard drive and managed by a server OS</a:t>
            </a:r>
          </a:p>
          <a:p>
            <a:r>
              <a:rPr lang="en-US" dirty="0"/>
              <a:t>We’re not going to get into too much detail of the difference between the two. But for now, let’s know by default, the Community installs overlay2, a file level storage. </a:t>
            </a:r>
          </a:p>
        </p:txBody>
      </p:sp>
      <p:sp>
        <p:nvSpPr>
          <p:cNvPr id="5" name="Date Placeholder 4">
            <a:extLst>
              <a:ext uri="{FF2B5EF4-FFF2-40B4-BE49-F238E27FC236}">
                <a16:creationId xmlns:a16="http://schemas.microsoft.com/office/drawing/2014/main" id="{C3D2B166-6F7F-400B-BB55-5D53869B288A}"/>
              </a:ext>
            </a:extLst>
          </p:cNvPr>
          <p:cNvSpPr>
            <a:spLocks noGrp="1"/>
          </p:cNvSpPr>
          <p:nvPr>
            <p:ph type="dt" sz="half" idx="2"/>
          </p:nvPr>
        </p:nvSpPr>
        <p:spPr/>
        <p:txBody>
          <a:bodyPr/>
          <a:lstStyle/>
          <a:p>
            <a:fld id="{6663E35B-02BF-475B-A71D-019EC517FEE8}" type="datetime1">
              <a:rPr lang="en-US" smtClean="0"/>
              <a:t>4/12/18</a:t>
            </a:fld>
            <a:endParaRPr lang="en-US"/>
          </a:p>
        </p:txBody>
      </p:sp>
      <p:sp>
        <p:nvSpPr>
          <p:cNvPr id="6" name="Footer Placeholder 5">
            <a:extLst>
              <a:ext uri="{FF2B5EF4-FFF2-40B4-BE49-F238E27FC236}">
                <a16:creationId xmlns:a16="http://schemas.microsoft.com/office/drawing/2014/main" id="{A12B22F2-C32E-4B13-BA74-208112724AC3}"/>
              </a:ext>
            </a:extLst>
          </p:cNvPr>
          <p:cNvSpPr>
            <a:spLocks noGrp="1"/>
          </p:cNvSpPr>
          <p:nvPr>
            <p:ph type="ftr" sz="quarter" idx="3"/>
          </p:nvPr>
        </p:nvSpPr>
        <p:spPr/>
        <p:txBody>
          <a:bodyPr/>
          <a:lstStyle/>
          <a:p>
            <a:r>
              <a:rPr lang="en-US"/>
              <a:t>Sealing Technologies, Inc. www.sealingtech.com 7134 Columbia Gateway Dr. Suite 160 Columbia, MD 21046</a:t>
            </a:r>
          </a:p>
        </p:txBody>
      </p:sp>
      <p:sp>
        <p:nvSpPr>
          <p:cNvPr id="7" name="Slide Number Placeholder 6">
            <a:extLst>
              <a:ext uri="{FF2B5EF4-FFF2-40B4-BE49-F238E27FC236}">
                <a16:creationId xmlns:a16="http://schemas.microsoft.com/office/drawing/2014/main" id="{4BA52453-08F4-45F0-93AD-C59530741C4E}"/>
              </a:ext>
            </a:extLst>
          </p:cNvPr>
          <p:cNvSpPr>
            <a:spLocks noGrp="1"/>
          </p:cNvSpPr>
          <p:nvPr>
            <p:ph type="sldNum" sz="quarter" idx="4"/>
          </p:nvPr>
        </p:nvSpPr>
        <p:spPr/>
        <p:txBody>
          <a:bodyPr/>
          <a:lstStyle/>
          <a:p>
            <a:fld id="{0E828AC7-A11D-457F-9724-B37764FA9CF7}" type="slidenum">
              <a:rPr lang="en-US" smtClean="0"/>
              <a:t>22</a:t>
            </a:fld>
            <a:endParaRPr lang="en-US"/>
          </a:p>
        </p:txBody>
      </p:sp>
    </p:spTree>
    <p:extLst>
      <p:ext uri="{BB962C8B-B14F-4D97-AF65-F5344CB8AC3E}">
        <p14:creationId xmlns:p14="http://schemas.microsoft.com/office/powerpoint/2010/main" val="365071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64530598-806F-4DD9-92AB-760C1B08AA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74647" y="1806404"/>
            <a:ext cx="7262529" cy="3074068"/>
          </a:xfrm>
          <a:prstGeom prst="rect">
            <a:avLst/>
          </a:prstGeom>
        </p:spPr>
      </p:pic>
      <p:sp>
        <p:nvSpPr>
          <p:cNvPr id="2" name="Title 1">
            <a:extLst>
              <a:ext uri="{FF2B5EF4-FFF2-40B4-BE49-F238E27FC236}">
                <a16:creationId xmlns:a16="http://schemas.microsoft.com/office/drawing/2014/main" id="{D2F635E4-D383-48A3-ABC3-AE012DFE08F8}"/>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Where’s my containers?</a:t>
            </a:r>
          </a:p>
        </p:txBody>
      </p:sp>
      <p:sp>
        <p:nvSpPr>
          <p:cNvPr id="9" name="Content Placeholder 8">
            <a:extLst>
              <a:ext uri="{FF2B5EF4-FFF2-40B4-BE49-F238E27FC236}">
                <a16:creationId xmlns:a16="http://schemas.microsoft.com/office/drawing/2014/main" id="{A893B142-011E-4E1D-A946-A56CC252B6D1}"/>
              </a:ext>
            </a:extLst>
          </p:cNvPr>
          <p:cNvSpPr>
            <a:spLocks noGrp="1"/>
          </p:cNvSpPr>
          <p:nvPr>
            <p:ph sz="half" idx="1"/>
          </p:nvPr>
        </p:nvSpPr>
        <p:spPr>
          <a:xfrm>
            <a:off x="519727" y="2339231"/>
            <a:ext cx="3611453" cy="4199681"/>
          </a:xfrm>
        </p:spPr>
        <p:txBody>
          <a:bodyPr vert="horz" lIns="91440" tIns="45720" rIns="91440" bIns="45720" rtlCol="0">
            <a:normAutofit/>
          </a:bodyPr>
          <a:lstStyle/>
          <a:p>
            <a:r>
              <a:rPr lang="en-US" sz="2000" dirty="0">
                <a:solidFill>
                  <a:schemeClr val="bg1"/>
                </a:solidFill>
                <a:latin typeface="+mn-lt"/>
              </a:rPr>
              <a:t>/</a:t>
            </a:r>
            <a:r>
              <a:rPr lang="en-US" sz="2000" dirty="0" err="1">
                <a:solidFill>
                  <a:schemeClr val="bg1"/>
                </a:solidFill>
                <a:latin typeface="+mn-lt"/>
              </a:rPr>
              <a:t>var</a:t>
            </a:r>
            <a:r>
              <a:rPr lang="en-US" sz="2000" dirty="0">
                <a:solidFill>
                  <a:schemeClr val="bg1"/>
                </a:solidFill>
                <a:latin typeface="+mn-lt"/>
              </a:rPr>
              <a:t>/lib/docker/containers</a:t>
            </a:r>
          </a:p>
          <a:p>
            <a:endParaRPr lang="en-US" sz="2000" dirty="0">
              <a:solidFill>
                <a:schemeClr val="bg1"/>
              </a:solidFill>
              <a:latin typeface="+mn-lt"/>
            </a:endParaRPr>
          </a:p>
        </p:txBody>
      </p:sp>
      <p:sp>
        <p:nvSpPr>
          <p:cNvPr id="5" name="Date Placeholder 4">
            <a:extLst>
              <a:ext uri="{FF2B5EF4-FFF2-40B4-BE49-F238E27FC236}">
                <a16:creationId xmlns:a16="http://schemas.microsoft.com/office/drawing/2014/main" id="{C39ED487-E54E-4A07-A539-BD912D95573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pPr>
            <a:fld id="{6AE02C8D-3F97-4FA2-A60E-EEF627998D3F}" type="datetime1">
              <a:rPr lang="en-US">
                <a:solidFill>
                  <a:schemeClr val="bg1">
                    <a:alpha val="80000"/>
                  </a:schemeClr>
                </a:solidFill>
                <a:latin typeface="+mn-lt"/>
              </a:rPr>
              <a:pPr defTabSz="914400">
                <a:spcAft>
                  <a:spcPts val="600"/>
                </a:spcAft>
              </a:pPr>
              <a:t>4/12/18</a:t>
            </a:fld>
            <a:endParaRPr lang="en-US">
              <a:solidFill>
                <a:schemeClr val="bg1">
                  <a:alpha val="80000"/>
                </a:schemeClr>
              </a:solidFill>
              <a:latin typeface="+mn-lt"/>
            </a:endParaRPr>
          </a:p>
        </p:txBody>
      </p:sp>
      <p:sp>
        <p:nvSpPr>
          <p:cNvPr id="6" name="Footer Placeholder 5">
            <a:extLst>
              <a:ext uri="{FF2B5EF4-FFF2-40B4-BE49-F238E27FC236}">
                <a16:creationId xmlns:a16="http://schemas.microsoft.com/office/drawing/2014/main" id="{7BCEDCBE-6D3C-4787-A59F-DD8FADB34281}"/>
              </a:ext>
            </a:extLst>
          </p:cNvPr>
          <p:cNvSpPr>
            <a:spLocks noGrp="1"/>
          </p:cNvSpPr>
          <p:nvPr>
            <p:ph type="ftr" sz="quarter" idx="11"/>
          </p:nvPr>
        </p:nvSpPr>
        <p:spPr>
          <a:xfrm>
            <a:off x="5297762" y="6356350"/>
            <a:ext cx="4579768" cy="365125"/>
          </a:xfrm>
        </p:spPr>
        <p:txBody>
          <a:bodyPr vert="horz" lIns="91440" tIns="45720" rIns="91440" bIns="45720" rtlCol="0" anchor="ctr">
            <a:normAutofit/>
          </a:bodyPr>
          <a:lstStyle/>
          <a:p>
            <a:pPr algn="l" defTabSz="914400">
              <a:lnSpc>
                <a:spcPct val="90000"/>
              </a:lnSpc>
              <a:spcAft>
                <a:spcPts val="600"/>
              </a:spcAft>
            </a:pPr>
            <a:r>
              <a:rPr lang="en-US" sz="900" kern="1200">
                <a:solidFill>
                  <a:schemeClr val="tx1">
                    <a:alpha val="80000"/>
                  </a:schemeClr>
                </a:solidFill>
                <a:latin typeface="+mn-lt"/>
                <a:ea typeface="+mn-ea"/>
                <a:cs typeface="+mn-cs"/>
              </a:rPr>
              <a:t>Sealing Technologies, Inc. www.sealingtech.com 7134 Columbia Gateway Dr. Suite 160 Columbia, MD 21046</a:t>
            </a:r>
          </a:p>
        </p:txBody>
      </p:sp>
      <p:sp>
        <p:nvSpPr>
          <p:cNvPr id="7" name="Slide Number Placeholder 6">
            <a:extLst>
              <a:ext uri="{FF2B5EF4-FFF2-40B4-BE49-F238E27FC236}">
                <a16:creationId xmlns:a16="http://schemas.microsoft.com/office/drawing/2014/main" id="{0AAB4249-30EA-46AC-B445-FF41AC4DA28C}"/>
              </a:ext>
            </a:extLst>
          </p:cNvPr>
          <p:cNvSpPr>
            <a:spLocks noGrp="1"/>
          </p:cNvSpPr>
          <p:nvPr>
            <p:ph type="sldNum" sz="quarter" idx="12"/>
          </p:nvPr>
        </p:nvSpPr>
        <p:spPr>
          <a:xfrm>
            <a:off x="10289512" y="6356350"/>
            <a:ext cx="1064287" cy="365125"/>
          </a:xfrm>
        </p:spPr>
        <p:txBody>
          <a:bodyPr vert="horz" lIns="91440" tIns="45720" rIns="91440" bIns="45720" rtlCol="0" anchor="ctr">
            <a:normAutofit/>
          </a:bodyPr>
          <a:lstStyle/>
          <a:p>
            <a:pPr defTabSz="914400">
              <a:spcAft>
                <a:spcPts val="600"/>
              </a:spcAft>
            </a:pPr>
            <a:fld id="{89BEB1D7-6D42-4923-AA48-F5C97588263B}" type="slidenum">
              <a:rPr lang="en-US">
                <a:solidFill>
                  <a:schemeClr val="tx1">
                    <a:alpha val="80000"/>
                  </a:schemeClr>
                </a:solidFill>
                <a:latin typeface="+mn-lt"/>
              </a:rPr>
              <a:pPr defTabSz="914400">
                <a:spcAft>
                  <a:spcPts val="600"/>
                </a:spcAft>
              </a:pPr>
              <a:t>23</a:t>
            </a:fld>
            <a:endParaRPr lang="en-US">
              <a:solidFill>
                <a:schemeClr val="tx1">
                  <a:alpha val="80000"/>
                </a:schemeClr>
              </a:solidFill>
              <a:latin typeface="+mn-lt"/>
            </a:endParaRPr>
          </a:p>
        </p:txBody>
      </p:sp>
      <p:sp>
        <p:nvSpPr>
          <p:cNvPr id="13" name="TextBox 12">
            <a:extLst>
              <a:ext uri="{FF2B5EF4-FFF2-40B4-BE49-F238E27FC236}">
                <a16:creationId xmlns:a16="http://schemas.microsoft.com/office/drawing/2014/main" id="{6922AD14-351A-4BE2-8652-B53A3D1B1AC8}"/>
              </a:ext>
            </a:extLst>
          </p:cNvPr>
          <p:cNvSpPr txBox="1"/>
          <p:nvPr/>
        </p:nvSpPr>
        <p:spPr>
          <a:xfrm>
            <a:off x="4774647" y="796954"/>
            <a:ext cx="6844105" cy="1200329"/>
          </a:xfrm>
          <a:prstGeom prst="rect">
            <a:avLst/>
          </a:prstGeom>
          <a:noFill/>
        </p:spPr>
        <p:txBody>
          <a:bodyPr wrap="square" rtlCol="0">
            <a:spAutoFit/>
          </a:bodyPr>
          <a:lstStyle/>
          <a:p>
            <a:pPr algn="ctr"/>
            <a:r>
              <a:rPr lang="en-US" sz="3600" dirty="0"/>
              <a:t>/</a:t>
            </a:r>
            <a:r>
              <a:rPr lang="en-US" sz="3600" dirty="0" err="1"/>
              <a:t>var</a:t>
            </a:r>
            <a:r>
              <a:rPr lang="en-US" sz="3600" dirty="0"/>
              <a:t>/lib/docker/containers</a:t>
            </a:r>
          </a:p>
          <a:p>
            <a:pPr algn="ctr"/>
            <a:endParaRPr lang="en-US" sz="3600" dirty="0"/>
          </a:p>
        </p:txBody>
      </p:sp>
    </p:spTree>
    <p:extLst>
      <p:ext uri="{BB962C8B-B14F-4D97-AF65-F5344CB8AC3E}">
        <p14:creationId xmlns:p14="http://schemas.microsoft.com/office/powerpoint/2010/main" val="161444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CEF42351-5B2E-46D3-8337-4B44BE236A9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45502" y="1864382"/>
            <a:ext cx="7382677" cy="3377574"/>
          </a:xfrm>
          <a:prstGeom prst="rect">
            <a:avLst/>
          </a:prstGeom>
        </p:spPr>
      </p:pic>
      <p:sp>
        <p:nvSpPr>
          <p:cNvPr id="8" name="Title 7">
            <a:extLst>
              <a:ext uri="{FF2B5EF4-FFF2-40B4-BE49-F238E27FC236}">
                <a16:creationId xmlns:a16="http://schemas.microsoft.com/office/drawing/2014/main" id="{1004DD1C-F1AB-42B4-950F-8995796F3E83}"/>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What about my images? </a:t>
            </a:r>
          </a:p>
        </p:txBody>
      </p:sp>
      <p:sp>
        <p:nvSpPr>
          <p:cNvPr id="3" name="Content Placeholder 2">
            <a:extLst>
              <a:ext uri="{FF2B5EF4-FFF2-40B4-BE49-F238E27FC236}">
                <a16:creationId xmlns:a16="http://schemas.microsoft.com/office/drawing/2014/main" id="{18AB4552-2593-410C-A2E9-5DF351C292AB}"/>
              </a:ext>
            </a:extLst>
          </p:cNvPr>
          <p:cNvSpPr>
            <a:spLocks noGrp="1"/>
          </p:cNvSpPr>
          <p:nvPr>
            <p:ph sz="half" idx="2"/>
          </p:nvPr>
        </p:nvSpPr>
        <p:spPr>
          <a:xfrm>
            <a:off x="533204" y="2566434"/>
            <a:ext cx="3584500" cy="3789916"/>
          </a:xfrm>
        </p:spPr>
        <p:txBody>
          <a:bodyPr vert="horz" lIns="91440" tIns="45720" rIns="91440" bIns="45720" rtlCol="0">
            <a:normAutofit/>
          </a:bodyPr>
          <a:lstStyle/>
          <a:p>
            <a:r>
              <a:rPr lang="en-US" sz="2000" dirty="0">
                <a:solidFill>
                  <a:schemeClr val="bg1"/>
                </a:solidFill>
                <a:latin typeface="+mn-lt"/>
              </a:rPr>
              <a:t>The contents of the file is formatted into </a:t>
            </a:r>
            <a:r>
              <a:rPr lang="en-US" sz="2000" dirty="0" err="1">
                <a:solidFill>
                  <a:schemeClr val="bg1"/>
                </a:solidFill>
                <a:latin typeface="+mn-lt"/>
              </a:rPr>
              <a:t>json</a:t>
            </a:r>
            <a:r>
              <a:rPr lang="en-US" sz="2000" dirty="0">
                <a:solidFill>
                  <a:schemeClr val="bg1"/>
                </a:solidFill>
                <a:latin typeface="+mn-lt"/>
              </a:rPr>
              <a:t> </a:t>
            </a:r>
          </a:p>
        </p:txBody>
      </p:sp>
      <p:sp>
        <p:nvSpPr>
          <p:cNvPr id="5" name="Date Placeholder 4">
            <a:extLst>
              <a:ext uri="{FF2B5EF4-FFF2-40B4-BE49-F238E27FC236}">
                <a16:creationId xmlns:a16="http://schemas.microsoft.com/office/drawing/2014/main" id="{F51D877B-F35E-4EE6-BA0E-EC6D2C46466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pPr>
            <a:fld id="{6663E35B-02BF-475B-A71D-019EC517FEE8}" type="datetime1">
              <a:rPr lang="en-US">
                <a:solidFill>
                  <a:schemeClr val="bg1">
                    <a:alpha val="80000"/>
                  </a:schemeClr>
                </a:solidFill>
                <a:latin typeface="+mn-lt"/>
              </a:rPr>
              <a:pPr defTabSz="914400">
                <a:spcAft>
                  <a:spcPts val="600"/>
                </a:spcAft>
              </a:pPr>
              <a:t>4/12/18</a:t>
            </a:fld>
            <a:endParaRPr lang="en-US">
              <a:solidFill>
                <a:schemeClr val="bg1">
                  <a:alpha val="80000"/>
                </a:schemeClr>
              </a:solidFill>
              <a:latin typeface="+mn-lt"/>
            </a:endParaRPr>
          </a:p>
        </p:txBody>
      </p:sp>
      <p:sp>
        <p:nvSpPr>
          <p:cNvPr id="6" name="Footer Placeholder 5">
            <a:extLst>
              <a:ext uri="{FF2B5EF4-FFF2-40B4-BE49-F238E27FC236}">
                <a16:creationId xmlns:a16="http://schemas.microsoft.com/office/drawing/2014/main" id="{CEFE2F26-687A-4862-86CC-BD45FB9B99E3}"/>
              </a:ext>
            </a:extLst>
          </p:cNvPr>
          <p:cNvSpPr>
            <a:spLocks noGrp="1"/>
          </p:cNvSpPr>
          <p:nvPr>
            <p:ph type="ftr" sz="quarter" idx="11"/>
          </p:nvPr>
        </p:nvSpPr>
        <p:spPr>
          <a:xfrm>
            <a:off x="5297762" y="6356350"/>
            <a:ext cx="4579768" cy="365125"/>
          </a:xfrm>
        </p:spPr>
        <p:txBody>
          <a:bodyPr vert="horz" lIns="91440" tIns="45720" rIns="91440" bIns="45720" rtlCol="0" anchor="ctr">
            <a:normAutofit/>
          </a:bodyPr>
          <a:lstStyle/>
          <a:p>
            <a:pPr algn="l" defTabSz="914400">
              <a:lnSpc>
                <a:spcPct val="90000"/>
              </a:lnSpc>
              <a:spcAft>
                <a:spcPts val="600"/>
              </a:spcAft>
            </a:pPr>
            <a:r>
              <a:rPr lang="en-US" sz="900" kern="1200">
                <a:solidFill>
                  <a:schemeClr val="tx1">
                    <a:alpha val="80000"/>
                  </a:schemeClr>
                </a:solidFill>
                <a:latin typeface="+mn-lt"/>
                <a:ea typeface="+mn-ea"/>
                <a:cs typeface="+mn-cs"/>
              </a:rPr>
              <a:t>Sealing Technologies, Inc. www.sealingtech.com 7134 Columbia Gateway Dr. Suite 160 Columbia, MD 21046</a:t>
            </a:r>
          </a:p>
        </p:txBody>
      </p:sp>
      <p:sp>
        <p:nvSpPr>
          <p:cNvPr id="7" name="Slide Number Placeholder 6">
            <a:extLst>
              <a:ext uri="{FF2B5EF4-FFF2-40B4-BE49-F238E27FC236}">
                <a16:creationId xmlns:a16="http://schemas.microsoft.com/office/drawing/2014/main" id="{C4521EDC-B877-4101-B123-0E34290022A6}"/>
              </a:ext>
            </a:extLst>
          </p:cNvPr>
          <p:cNvSpPr>
            <a:spLocks noGrp="1"/>
          </p:cNvSpPr>
          <p:nvPr>
            <p:ph type="sldNum" sz="quarter" idx="12"/>
          </p:nvPr>
        </p:nvSpPr>
        <p:spPr>
          <a:xfrm>
            <a:off x="10289512" y="6356350"/>
            <a:ext cx="1064287" cy="365125"/>
          </a:xfrm>
        </p:spPr>
        <p:txBody>
          <a:bodyPr vert="horz" lIns="91440" tIns="45720" rIns="91440" bIns="45720" rtlCol="0" anchor="ctr">
            <a:normAutofit/>
          </a:bodyPr>
          <a:lstStyle/>
          <a:p>
            <a:pPr defTabSz="914400">
              <a:spcAft>
                <a:spcPts val="600"/>
              </a:spcAft>
            </a:pPr>
            <a:fld id="{0E828AC7-A11D-457F-9724-B37764FA9CF7}" type="slidenum">
              <a:rPr lang="en-US">
                <a:solidFill>
                  <a:schemeClr val="tx1">
                    <a:alpha val="80000"/>
                  </a:schemeClr>
                </a:solidFill>
                <a:latin typeface="+mn-lt"/>
              </a:rPr>
              <a:pPr defTabSz="914400">
                <a:spcAft>
                  <a:spcPts val="600"/>
                </a:spcAft>
              </a:pPr>
              <a:t>24</a:t>
            </a:fld>
            <a:endParaRPr lang="en-US">
              <a:solidFill>
                <a:schemeClr val="tx1">
                  <a:alpha val="80000"/>
                </a:schemeClr>
              </a:solidFill>
              <a:latin typeface="+mn-lt"/>
            </a:endParaRPr>
          </a:p>
        </p:txBody>
      </p:sp>
      <p:sp>
        <p:nvSpPr>
          <p:cNvPr id="17" name="TextBox 16">
            <a:extLst>
              <a:ext uri="{FF2B5EF4-FFF2-40B4-BE49-F238E27FC236}">
                <a16:creationId xmlns:a16="http://schemas.microsoft.com/office/drawing/2014/main" id="{852AE95A-E49F-443F-B406-FD0685E9B036}"/>
              </a:ext>
            </a:extLst>
          </p:cNvPr>
          <p:cNvSpPr txBox="1"/>
          <p:nvPr/>
        </p:nvSpPr>
        <p:spPr>
          <a:xfrm>
            <a:off x="4745502" y="749988"/>
            <a:ext cx="6844105" cy="461665"/>
          </a:xfrm>
          <a:prstGeom prst="rect">
            <a:avLst/>
          </a:prstGeom>
          <a:noFill/>
        </p:spPr>
        <p:txBody>
          <a:bodyPr wrap="square" rtlCol="0">
            <a:spAutoFit/>
          </a:bodyPr>
          <a:lstStyle/>
          <a:p>
            <a:pPr algn="ctr"/>
            <a:r>
              <a:rPr lang="en-US" sz="2400" dirty="0"/>
              <a:t>/</a:t>
            </a:r>
            <a:r>
              <a:rPr lang="en-US" sz="2400" dirty="0" err="1"/>
              <a:t>var</a:t>
            </a:r>
            <a:r>
              <a:rPr lang="en-US" sz="2400" dirty="0"/>
              <a:t>/lib/docker/image/overlayy2/</a:t>
            </a:r>
            <a:r>
              <a:rPr lang="en-US" sz="2400" dirty="0" err="1"/>
              <a:t>repositories.json</a:t>
            </a:r>
            <a:endParaRPr lang="en-US" sz="2400" dirty="0"/>
          </a:p>
        </p:txBody>
      </p:sp>
    </p:spTree>
    <p:extLst>
      <p:ext uri="{BB962C8B-B14F-4D97-AF65-F5344CB8AC3E}">
        <p14:creationId xmlns:p14="http://schemas.microsoft.com/office/powerpoint/2010/main" val="3339185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5712835-2488-4D79-BD4D-8A3A4004A993}"/>
              </a:ext>
            </a:extLst>
          </p:cNvPr>
          <p:cNvSpPr>
            <a:spLocks noGrp="1"/>
          </p:cNvSpPr>
          <p:nvPr>
            <p:ph type="title"/>
          </p:nvPr>
        </p:nvSpPr>
        <p:spPr/>
        <p:txBody>
          <a:bodyPr/>
          <a:lstStyle/>
          <a:p>
            <a:r>
              <a:rPr lang="en-US" dirty="0"/>
              <a:t>Networking in Docker </a:t>
            </a:r>
          </a:p>
        </p:txBody>
      </p:sp>
      <p:sp>
        <p:nvSpPr>
          <p:cNvPr id="9" name="Content Placeholder 8">
            <a:extLst>
              <a:ext uri="{FF2B5EF4-FFF2-40B4-BE49-F238E27FC236}">
                <a16:creationId xmlns:a16="http://schemas.microsoft.com/office/drawing/2014/main" id="{16F4BDFA-4F9C-4B64-AA10-6EB2568CA287}"/>
              </a:ext>
            </a:extLst>
          </p:cNvPr>
          <p:cNvSpPr>
            <a:spLocks noGrp="1"/>
          </p:cNvSpPr>
          <p:nvPr>
            <p:ph idx="1"/>
          </p:nvPr>
        </p:nvSpPr>
        <p:spPr/>
        <p:txBody>
          <a:bodyPr/>
          <a:lstStyle/>
          <a:p>
            <a:r>
              <a:rPr lang="en-US" dirty="0"/>
              <a:t>By default, docker includes support for networking through the use of network drivers.</a:t>
            </a:r>
          </a:p>
          <a:p>
            <a:pPr lvl="1"/>
            <a:r>
              <a:rPr lang="en-US" dirty="0"/>
              <a:t>Bridge</a:t>
            </a:r>
          </a:p>
          <a:p>
            <a:pPr lvl="1"/>
            <a:r>
              <a:rPr lang="en-US" dirty="0"/>
              <a:t>Overlay</a:t>
            </a:r>
          </a:p>
          <a:p>
            <a:r>
              <a:rPr lang="en-US" dirty="0"/>
              <a:t>You can connect your container to many networks as you like! </a:t>
            </a:r>
          </a:p>
          <a:p>
            <a:r>
              <a:rPr lang="en-US" dirty="0"/>
              <a:t>Networks are the most natural way to isolate containers from each other in Docker </a:t>
            </a:r>
          </a:p>
        </p:txBody>
      </p:sp>
      <p:sp>
        <p:nvSpPr>
          <p:cNvPr id="5" name="Date Placeholder 4">
            <a:extLst>
              <a:ext uri="{FF2B5EF4-FFF2-40B4-BE49-F238E27FC236}">
                <a16:creationId xmlns:a16="http://schemas.microsoft.com/office/drawing/2014/main" id="{0326D228-DA72-406A-8394-63C8F2E6457E}"/>
              </a:ext>
            </a:extLst>
          </p:cNvPr>
          <p:cNvSpPr>
            <a:spLocks noGrp="1"/>
          </p:cNvSpPr>
          <p:nvPr>
            <p:ph type="dt" sz="half" idx="2"/>
          </p:nvPr>
        </p:nvSpPr>
        <p:spPr/>
        <p:txBody>
          <a:bodyPr/>
          <a:lstStyle/>
          <a:p>
            <a:fld id="{6663E35B-02BF-475B-A71D-019EC517FEE8}" type="datetime1">
              <a:rPr lang="en-US" smtClean="0"/>
              <a:t>4/12/18</a:t>
            </a:fld>
            <a:endParaRPr lang="en-US"/>
          </a:p>
        </p:txBody>
      </p:sp>
      <p:sp>
        <p:nvSpPr>
          <p:cNvPr id="6" name="Footer Placeholder 5">
            <a:extLst>
              <a:ext uri="{FF2B5EF4-FFF2-40B4-BE49-F238E27FC236}">
                <a16:creationId xmlns:a16="http://schemas.microsoft.com/office/drawing/2014/main" id="{A231EE29-611F-43C9-80A6-CF9C7CBEB2F4}"/>
              </a:ext>
            </a:extLst>
          </p:cNvPr>
          <p:cNvSpPr>
            <a:spLocks noGrp="1"/>
          </p:cNvSpPr>
          <p:nvPr>
            <p:ph type="ftr" sz="quarter" idx="3"/>
          </p:nvPr>
        </p:nvSpPr>
        <p:spPr/>
        <p:txBody>
          <a:bodyPr/>
          <a:lstStyle/>
          <a:p>
            <a:r>
              <a:rPr lang="en-US"/>
              <a:t>Sealing Technologies, Inc. www.sealingtech.com 7134 Columbia Gateway Dr. Suite 160 Columbia, MD 21046</a:t>
            </a:r>
          </a:p>
        </p:txBody>
      </p:sp>
      <p:sp>
        <p:nvSpPr>
          <p:cNvPr id="7" name="Slide Number Placeholder 6">
            <a:extLst>
              <a:ext uri="{FF2B5EF4-FFF2-40B4-BE49-F238E27FC236}">
                <a16:creationId xmlns:a16="http://schemas.microsoft.com/office/drawing/2014/main" id="{E5F59049-A117-4006-8337-34427311C434}"/>
              </a:ext>
            </a:extLst>
          </p:cNvPr>
          <p:cNvSpPr>
            <a:spLocks noGrp="1"/>
          </p:cNvSpPr>
          <p:nvPr>
            <p:ph type="sldNum" sz="quarter" idx="4"/>
          </p:nvPr>
        </p:nvSpPr>
        <p:spPr/>
        <p:txBody>
          <a:bodyPr/>
          <a:lstStyle/>
          <a:p>
            <a:fld id="{0E828AC7-A11D-457F-9724-B37764FA9CF7}" type="slidenum">
              <a:rPr lang="en-US" smtClean="0"/>
              <a:t>25</a:t>
            </a:fld>
            <a:endParaRPr lang="en-US"/>
          </a:p>
        </p:txBody>
      </p:sp>
    </p:spTree>
    <p:extLst>
      <p:ext uri="{BB962C8B-B14F-4D97-AF65-F5344CB8AC3E}">
        <p14:creationId xmlns:p14="http://schemas.microsoft.com/office/powerpoint/2010/main" val="1192908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F51787-CF12-449B-A7E0-DD64903ED6ED}"/>
              </a:ext>
            </a:extLst>
          </p:cNvPr>
          <p:cNvSpPr/>
          <p:nvPr/>
        </p:nvSpPr>
        <p:spPr>
          <a:xfrm>
            <a:off x="2070163" y="1401437"/>
            <a:ext cx="8433787" cy="478506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F1F10578-1F16-498F-B73B-6269392B48F8}"/>
              </a:ext>
            </a:extLst>
          </p:cNvPr>
          <p:cNvSpPr>
            <a:spLocks noGrp="1"/>
          </p:cNvSpPr>
          <p:nvPr>
            <p:ph type="title"/>
          </p:nvPr>
        </p:nvSpPr>
        <p:spPr/>
        <p:txBody>
          <a:bodyPr/>
          <a:lstStyle/>
          <a:p>
            <a:r>
              <a:rPr lang="en-US" dirty="0"/>
              <a:t>Containers in your network </a:t>
            </a:r>
          </a:p>
        </p:txBody>
      </p:sp>
      <p:sp>
        <p:nvSpPr>
          <p:cNvPr id="5" name="Date Placeholder 4">
            <a:extLst>
              <a:ext uri="{FF2B5EF4-FFF2-40B4-BE49-F238E27FC236}">
                <a16:creationId xmlns:a16="http://schemas.microsoft.com/office/drawing/2014/main" id="{13ED06AE-463A-4BA2-9D78-82E8ECA4FC1D}"/>
              </a:ext>
            </a:extLst>
          </p:cNvPr>
          <p:cNvSpPr>
            <a:spLocks noGrp="1"/>
          </p:cNvSpPr>
          <p:nvPr>
            <p:ph type="dt" sz="half" idx="2"/>
          </p:nvPr>
        </p:nvSpPr>
        <p:spPr/>
        <p:txBody>
          <a:bodyPr/>
          <a:lstStyle/>
          <a:p>
            <a:fld id="{6AE02C8D-3F97-4FA2-A60E-EEF627998D3F}" type="datetime1">
              <a:rPr lang="en-US" smtClean="0"/>
              <a:t>4/12/18</a:t>
            </a:fld>
            <a:endParaRPr lang="en-US"/>
          </a:p>
        </p:txBody>
      </p:sp>
      <p:sp>
        <p:nvSpPr>
          <p:cNvPr id="6" name="Footer Placeholder 5">
            <a:extLst>
              <a:ext uri="{FF2B5EF4-FFF2-40B4-BE49-F238E27FC236}">
                <a16:creationId xmlns:a16="http://schemas.microsoft.com/office/drawing/2014/main" id="{B89E10BE-82B8-4E97-B4D3-17DC8C1FFB5E}"/>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636A5A4C-0AAE-4B12-8E68-011C33272719}"/>
              </a:ext>
            </a:extLst>
          </p:cNvPr>
          <p:cNvSpPr>
            <a:spLocks noGrp="1"/>
          </p:cNvSpPr>
          <p:nvPr>
            <p:ph type="sldNum" sz="quarter" idx="4"/>
          </p:nvPr>
        </p:nvSpPr>
        <p:spPr/>
        <p:txBody>
          <a:bodyPr/>
          <a:lstStyle/>
          <a:p>
            <a:fld id="{89BEB1D7-6D42-4923-AA48-F5C97588263B}" type="slidenum">
              <a:rPr lang="en-US" smtClean="0"/>
              <a:t>26</a:t>
            </a:fld>
            <a:endParaRPr lang="en-US"/>
          </a:p>
        </p:txBody>
      </p:sp>
      <p:sp>
        <p:nvSpPr>
          <p:cNvPr id="12" name="Rectangle 11">
            <a:extLst>
              <a:ext uri="{FF2B5EF4-FFF2-40B4-BE49-F238E27FC236}">
                <a16:creationId xmlns:a16="http://schemas.microsoft.com/office/drawing/2014/main" id="{A0DC2AF4-8299-4A18-A256-E69D2CF8127E}"/>
              </a:ext>
            </a:extLst>
          </p:cNvPr>
          <p:cNvSpPr/>
          <p:nvPr/>
        </p:nvSpPr>
        <p:spPr>
          <a:xfrm>
            <a:off x="2618913" y="2210541"/>
            <a:ext cx="2423604" cy="1340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827E164-0F67-43C3-A61F-16E15CB5EA0E}"/>
              </a:ext>
            </a:extLst>
          </p:cNvPr>
          <p:cNvPicPr>
            <a:picLocks noChangeAspect="1"/>
          </p:cNvPicPr>
          <p:nvPr/>
        </p:nvPicPr>
        <p:blipFill>
          <a:blip r:embed="rId2"/>
          <a:stretch>
            <a:fillRect/>
          </a:stretch>
        </p:blipFill>
        <p:spPr>
          <a:xfrm>
            <a:off x="7602617" y="2196864"/>
            <a:ext cx="2432515" cy="1353429"/>
          </a:xfrm>
          <a:prstGeom prst="rect">
            <a:avLst/>
          </a:prstGeom>
        </p:spPr>
      </p:pic>
      <p:sp>
        <p:nvSpPr>
          <p:cNvPr id="14" name="Oval 13">
            <a:extLst>
              <a:ext uri="{FF2B5EF4-FFF2-40B4-BE49-F238E27FC236}">
                <a16:creationId xmlns:a16="http://schemas.microsoft.com/office/drawing/2014/main" id="{6888C810-5BE3-4B8B-A745-1941270F255E}"/>
              </a:ext>
            </a:extLst>
          </p:cNvPr>
          <p:cNvSpPr/>
          <p:nvPr/>
        </p:nvSpPr>
        <p:spPr>
          <a:xfrm>
            <a:off x="2618913" y="2210541"/>
            <a:ext cx="113634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15" name="Oval 14">
            <a:extLst>
              <a:ext uri="{FF2B5EF4-FFF2-40B4-BE49-F238E27FC236}">
                <a16:creationId xmlns:a16="http://schemas.microsoft.com/office/drawing/2014/main" id="{3819E771-A1A5-4A28-9034-E06327C6A8DE}"/>
              </a:ext>
            </a:extLst>
          </p:cNvPr>
          <p:cNvSpPr/>
          <p:nvPr/>
        </p:nvSpPr>
        <p:spPr>
          <a:xfrm>
            <a:off x="7602617" y="2202125"/>
            <a:ext cx="113634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6" name="Rectangle 15">
            <a:extLst>
              <a:ext uri="{FF2B5EF4-FFF2-40B4-BE49-F238E27FC236}">
                <a16:creationId xmlns:a16="http://schemas.microsoft.com/office/drawing/2014/main" id="{4CE844C1-F99C-4898-A8F8-01C0331F4895}"/>
              </a:ext>
            </a:extLst>
          </p:cNvPr>
          <p:cNvSpPr/>
          <p:nvPr/>
        </p:nvSpPr>
        <p:spPr>
          <a:xfrm>
            <a:off x="2947387" y="3248452"/>
            <a:ext cx="1766656"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Eth0:172.18.0.2</a:t>
            </a:r>
          </a:p>
        </p:txBody>
      </p:sp>
      <p:sp>
        <p:nvSpPr>
          <p:cNvPr id="17" name="Rectangle 16">
            <a:extLst>
              <a:ext uri="{FF2B5EF4-FFF2-40B4-BE49-F238E27FC236}">
                <a16:creationId xmlns:a16="http://schemas.microsoft.com/office/drawing/2014/main" id="{546C00DF-3F27-47A6-A61C-647A43EFC66D}"/>
              </a:ext>
            </a:extLst>
          </p:cNvPr>
          <p:cNvSpPr/>
          <p:nvPr/>
        </p:nvSpPr>
        <p:spPr>
          <a:xfrm>
            <a:off x="7886701" y="3227384"/>
            <a:ext cx="1864345"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Eth0: 172.18.0.3</a:t>
            </a:r>
          </a:p>
        </p:txBody>
      </p:sp>
      <p:sp>
        <p:nvSpPr>
          <p:cNvPr id="18" name="Flowchart: Alternate Process 17">
            <a:extLst>
              <a:ext uri="{FF2B5EF4-FFF2-40B4-BE49-F238E27FC236}">
                <a16:creationId xmlns:a16="http://schemas.microsoft.com/office/drawing/2014/main" id="{954DE4FF-2431-42E5-B9C3-CA7A04E49E45}"/>
              </a:ext>
            </a:extLst>
          </p:cNvPr>
          <p:cNvSpPr/>
          <p:nvPr/>
        </p:nvSpPr>
        <p:spPr>
          <a:xfrm>
            <a:off x="2070163" y="1409140"/>
            <a:ext cx="1620174" cy="473550"/>
          </a:xfrm>
          <a:prstGeom prst="flowChartAlternateProcess">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HOST</a:t>
            </a:r>
          </a:p>
        </p:txBody>
      </p:sp>
      <p:sp>
        <p:nvSpPr>
          <p:cNvPr id="19" name="Rectangle 18">
            <a:extLst>
              <a:ext uri="{FF2B5EF4-FFF2-40B4-BE49-F238E27FC236}">
                <a16:creationId xmlns:a16="http://schemas.microsoft.com/office/drawing/2014/main" id="{E8E5C4AF-E27D-4283-AAAD-2D4506AB4B4F}"/>
              </a:ext>
            </a:extLst>
          </p:cNvPr>
          <p:cNvSpPr/>
          <p:nvPr/>
        </p:nvSpPr>
        <p:spPr>
          <a:xfrm>
            <a:off x="3570489" y="4209367"/>
            <a:ext cx="5433134" cy="65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Bridge </a:t>
            </a:r>
            <a:r>
              <a:rPr lang="en-US"/>
              <a:t>– docker0</a:t>
            </a:r>
            <a:endParaRPr lang="en-US" dirty="0"/>
          </a:p>
        </p:txBody>
      </p:sp>
      <p:sp>
        <p:nvSpPr>
          <p:cNvPr id="20" name="Rectangle 19">
            <a:extLst>
              <a:ext uri="{FF2B5EF4-FFF2-40B4-BE49-F238E27FC236}">
                <a16:creationId xmlns:a16="http://schemas.microsoft.com/office/drawing/2014/main" id="{59788629-2E22-42AC-ACC5-BFDDE5985621}"/>
              </a:ext>
            </a:extLst>
          </p:cNvPr>
          <p:cNvSpPr/>
          <p:nvPr/>
        </p:nvSpPr>
        <p:spPr>
          <a:xfrm>
            <a:off x="4427762" y="5789731"/>
            <a:ext cx="3945018" cy="390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Eth0: 192.168.0.2 </a:t>
            </a:r>
          </a:p>
        </p:txBody>
      </p:sp>
      <p:pic>
        <p:nvPicPr>
          <p:cNvPr id="3078" name="Picture 6" descr="Image result for router clip art">
            <a:extLst>
              <a:ext uri="{FF2B5EF4-FFF2-40B4-BE49-F238E27FC236}">
                <a16:creationId xmlns:a16="http://schemas.microsoft.com/office/drawing/2014/main" id="{3FFEDA31-9BBF-4462-A679-E80E01A17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918" y="4925113"/>
            <a:ext cx="812276" cy="539851"/>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or: Elbow 24">
            <a:extLst>
              <a:ext uri="{FF2B5EF4-FFF2-40B4-BE49-F238E27FC236}">
                <a16:creationId xmlns:a16="http://schemas.microsoft.com/office/drawing/2014/main" id="{2BD6E566-6568-421A-95A7-6B34619C8320}"/>
              </a:ext>
            </a:extLst>
          </p:cNvPr>
          <p:cNvCxnSpPr>
            <a:stCxn id="16" idx="2"/>
            <a:endCxn id="19" idx="0"/>
          </p:cNvCxnSpPr>
          <p:nvPr/>
        </p:nvCxnSpPr>
        <p:spPr>
          <a:xfrm rot="16200000" flipH="1">
            <a:off x="4729348" y="2651659"/>
            <a:ext cx="659074" cy="24563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50BC1968-FE5A-4D47-A5BC-00385AC685E6}"/>
              </a:ext>
            </a:extLst>
          </p:cNvPr>
          <p:cNvCxnSpPr>
            <a:cxnSpLocks/>
            <a:stCxn id="17" idx="2"/>
            <a:endCxn id="19" idx="0"/>
          </p:cNvCxnSpPr>
          <p:nvPr/>
        </p:nvCxnSpPr>
        <p:spPr>
          <a:xfrm rot="5400000">
            <a:off x="7212894" y="2603387"/>
            <a:ext cx="680142" cy="2531818"/>
          </a:xfrm>
          <a:prstGeom prst="bentConnector3">
            <a:avLst>
              <a:gd name="adj1" fmla="val 51305"/>
            </a:avLst>
          </a:prstGeom>
        </p:spPr>
        <p:style>
          <a:lnRef idx="1">
            <a:schemeClr val="accent1"/>
          </a:lnRef>
          <a:fillRef idx="0">
            <a:schemeClr val="accent1"/>
          </a:fillRef>
          <a:effectRef idx="0">
            <a:schemeClr val="accent1"/>
          </a:effectRef>
          <a:fontRef idx="minor">
            <a:schemeClr val="tx1"/>
          </a:fontRef>
        </p:style>
      </p:cxnSp>
      <p:cxnSp>
        <p:nvCxnSpPr>
          <p:cNvPr id="3079" name="Straight Connector 3078">
            <a:extLst>
              <a:ext uri="{FF2B5EF4-FFF2-40B4-BE49-F238E27FC236}">
                <a16:creationId xmlns:a16="http://schemas.microsoft.com/office/drawing/2014/main" id="{08DABE44-DB1D-4F82-B303-F3A6E14E62D2}"/>
              </a:ext>
            </a:extLst>
          </p:cNvPr>
          <p:cNvCxnSpPr>
            <a:stCxn id="19" idx="2"/>
            <a:endCxn id="3078" idx="0"/>
          </p:cNvCxnSpPr>
          <p:nvPr/>
        </p:nvCxnSpPr>
        <p:spPr>
          <a:xfrm>
            <a:off x="6287056" y="4859623"/>
            <a:ext cx="0" cy="65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1" name="Straight Connector 3080">
            <a:extLst>
              <a:ext uri="{FF2B5EF4-FFF2-40B4-BE49-F238E27FC236}">
                <a16:creationId xmlns:a16="http://schemas.microsoft.com/office/drawing/2014/main" id="{E37B8558-DCC6-4EB2-BD8B-4FA687D67A6B}"/>
              </a:ext>
            </a:extLst>
          </p:cNvPr>
          <p:cNvCxnSpPr>
            <a:stCxn id="3078" idx="2"/>
          </p:cNvCxnSpPr>
          <p:nvPr/>
        </p:nvCxnSpPr>
        <p:spPr>
          <a:xfrm>
            <a:off x="6287056" y="5464964"/>
            <a:ext cx="0" cy="324767"/>
          </a:xfrm>
          <a:prstGeom prst="line">
            <a:avLst/>
          </a:prstGeom>
        </p:spPr>
        <p:style>
          <a:lnRef idx="1">
            <a:schemeClr val="accent1"/>
          </a:lnRef>
          <a:fillRef idx="0">
            <a:schemeClr val="accent1"/>
          </a:fillRef>
          <a:effectRef idx="0">
            <a:schemeClr val="accent1"/>
          </a:effectRef>
          <a:fontRef idx="minor">
            <a:schemeClr val="tx1"/>
          </a:fontRef>
        </p:style>
      </p:cxnSp>
      <p:sp>
        <p:nvSpPr>
          <p:cNvPr id="3083" name="TextBox 3082">
            <a:extLst>
              <a:ext uri="{FF2B5EF4-FFF2-40B4-BE49-F238E27FC236}">
                <a16:creationId xmlns:a16="http://schemas.microsoft.com/office/drawing/2014/main" id="{8D052D7D-A0AB-43DC-8C37-A3672DD0C99E}"/>
              </a:ext>
            </a:extLst>
          </p:cNvPr>
          <p:cNvSpPr txBox="1"/>
          <p:nvPr/>
        </p:nvSpPr>
        <p:spPr>
          <a:xfrm>
            <a:off x="7248044" y="4999368"/>
            <a:ext cx="2432482" cy="369332"/>
          </a:xfrm>
          <a:prstGeom prst="rect">
            <a:avLst/>
          </a:prstGeom>
          <a:noFill/>
        </p:spPr>
        <p:txBody>
          <a:bodyPr wrap="square" rtlCol="0">
            <a:spAutoFit/>
          </a:bodyPr>
          <a:lstStyle/>
          <a:p>
            <a:r>
              <a:rPr lang="en-US" dirty="0">
                <a:solidFill>
                  <a:schemeClr val="bg1"/>
                </a:solidFill>
              </a:rPr>
              <a:t>172.18.0.1</a:t>
            </a:r>
          </a:p>
        </p:txBody>
      </p:sp>
      <p:cxnSp>
        <p:nvCxnSpPr>
          <p:cNvPr id="3087" name="Straight Arrow Connector 3086">
            <a:extLst>
              <a:ext uri="{FF2B5EF4-FFF2-40B4-BE49-F238E27FC236}">
                <a16:creationId xmlns:a16="http://schemas.microsoft.com/office/drawing/2014/main" id="{3BD8A581-50A6-4402-A35B-06F13575FB10}"/>
              </a:ext>
            </a:extLst>
          </p:cNvPr>
          <p:cNvCxnSpPr>
            <a:stCxn id="3083" idx="1"/>
          </p:cNvCxnSpPr>
          <p:nvPr/>
        </p:nvCxnSpPr>
        <p:spPr>
          <a:xfrm flipH="1">
            <a:off x="6693194" y="5184034"/>
            <a:ext cx="554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91" name="Rectangle 3090">
            <a:extLst>
              <a:ext uri="{FF2B5EF4-FFF2-40B4-BE49-F238E27FC236}">
                <a16:creationId xmlns:a16="http://schemas.microsoft.com/office/drawing/2014/main" id="{50930DDD-6499-459D-AE10-AA63BF717459}"/>
              </a:ext>
            </a:extLst>
          </p:cNvPr>
          <p:cNvSpPr/>
          <p:nvPr/>
        </p:nvSpPr>
        <p:spPr>
          <a:xfrm>
            <a:off x="3317592" y="3723367"/>
            <a:ext cx="1263707" cy="32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vethaf533</a:t>
            </a:r>
          </a:p>
        </p:txBody>
      </p:sp>
      <p:sp>
        <p:nvSpPr>
          <p:cNvPr id="52" name="Rectangle 51">
            <a:extLst>
              <a:ext uri="{FF2B5EF4-FFF2-40B4-BE49-F238E27FC236}">
                <a16:creationId xmlns:a16="http://schemas.microsoft.com/office/drawing/2014/main" id="{4DE4A8C6-F8DC-45D4-91EC-90F8C61E4353}"/>
              </a:ext>
            </a:extLst>
          </p:cNvPr>
          <p:cNvSpPr/>
          <p:nvPr/>
        </p:nvSpPr>
        <p:spPr>
          <a:xfrm>
            <a:off x="7886701" y="3732445"/>
            <a:ext cx="1263707" cy="32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vethb039</a:t>
            </a:r>
          </a:p>
        </p:txBody>
      </p:sp>
    </p:spTree>
    <p:extLst>
      <p:ext uri="{BB962C8B-B14F-4D97-AF65-F5344CB8AC3E}">
        <p14:creationId xmlns:p14="http://schemas.microsoft.com/office/powerpoint/2010/main" val="1365910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A4CB7C-A2AC-4A8C-8B4D-29B06736A23D}"/>
              </a:ext>
            </a:extLst>
          </p:cNvPr>
          <p:cNvSpPr>
            <a:spLocks noGrp="1"/>
          </p:cNvSpPr>
          <p:nvPr>
            <p:ph type="title"/>
          </p:nvPr>
        </p:nvSpPr>
        <p:spPr/>
        <p:txBody>
          <a:bodyPr>
            <a:normAutofit fontScale="90000"/>
          </a:bodyPr>
          <a:lstStyle/>
          <a:p>
            <a:r>
              <a:rPr lang="en-US" dirty="0"/>
              <a:t>Docker networking =/= Kubernetes networking</a:t>
            </a:r>
          </a:p>
        </p:txBody>
      </p:sp>
      <p:sp>
        <p:nvSpPr>
          <p:cNvPr id="9" name="Content Placeholder 8">
            <a:extLst>
              <a:ext uri="{FF2B5EF4-FFF2-40B4-BE49-F238E27FC236}">
                <a16:creationId xmlns:a16="http://schemas.microsoft.com/office/drawing/2014/main" id="{7A753075-3360-4E58-9787-6D4BBA984831}"/>
              </a:ext>
            </a:extLst>
          </p:cNvPr>
          <p:cNvSpPr>
            <a:spLocks noGrp="1"/>
          </p:cNvSpPr>
          <p:nvPr>
            <p:ph idx="1"/>
          </p:nvPr>
        </p:nvSpPr>
        <p:spPr>
          <a:xfrm>
            <a:off x="1218672" y="1530926"/>
            <a:ext cx="10363200" cy="4351338"/>
          </a:xfrm>
        </p:spPr>
        <p:txBody>
          <a:bodyPr/>
          <a:lstStyle/>
          <a:p>
            <a:r>
              <a:rPr lang="en-US" dirty="0"/>
              <a:t>Docker has the ability to create it’s own networking by default when connecting containers </a:t>
            </a:r>
          </a:p>
          <a:p>
            <a:r>
              <a:rPr lang="en-US" dirty="0"/>
              <a:t>Kubernetes handles it differently</a:t>
            </a:r>
          </a:p>
          <a:p>
            <a:r>
              <a:rPr lang="en-US" dirty="0"/>
              <a:t>Still useful for testing</a:t>
            </a:r>
          </a:p>
          <a:p>
            <a:r>
              <a:rPr lang="en-US" dirty="0"/>
              <a:t>We’ll get into how Kubernetes handles It later in the class! </a:t>
            </a:r>
          </a:p>
        </p:txBody>
      </p:sp>
      <p:sp>
        <p:nvSpPr>
          <p:cNvPr id="5" name="Date Placeholder 4">
            <a:extLst>
              <a:ext uri="{FF2B5EF4-FFF2-40B4-BE49-F238E27FC236}">
                <a16:creationId xmlns:a16="http://schemas.microsoft.com/office/drawing/2014/main" id="{8F331C54-3457-44F1-A99D-C3FC8F2D26CA}"/>
              </a:ext>
            </a:extLst>
          </p:cNvPr>
          <p:cNvSpPr>
            <a:spLocks noGrp="1"/>
          </p:cNvSpPr>
          <p:nvPr>
            <p:ph type="dt" sz="half" idx="2"/>
          </p:nvPr>
        </p:nvSpPr>
        <p:spPr/>
        <p:txBody>
          <a:bodyPr/>
          <a:lstStyle/>
          <a:p>
            <a:fld id="{6AE02C8D-3F97-4FA2-A60E-EEF627998D3F}" type="datetime1">
              <a:rPr lang="en-US" smtClean="0"/>
              <a:t>4/12/18</a:t>
            </a:fld>
            <a:endParaRPr lang="en-US"/>
          </a:p>
        </p:txBody>
      </p:sp>
      <p:sp>
        <p:nvSpPr>
          <p:cNvPr id="6" name="Footer Placeholder 5">
            <a:extLst>
              <a:ext uri="{FF2B5EF4-FFF2-40B4-BE49-F238E27FC236}">
                <a16:creationId xmlns:a16="http://schemas.microsoft.com/office/drawing/2014/main" id="{C5AD185D-5C55-46A7-8E10-22D691C3FFF2}"/>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7D765B4F-0341-4AAC-9742-8E707D500752}"/>
              </a:ext>
            </a:extLst>
          </p:cNvPr>
          <p:cNvSpPr>
            <a:spLocks noGrp="1"/>
          </p:cNvSpPr>
          <p:nvPr>
            <p:ph type="sldNum" sz="quarter" idx="4"/>
          </p:nvPr>
        </p:nvSpPr>
        <p:spPr/>
        <p:txBody>
          <a:bodyPr/>
          <a:lstStyle/>
          <a:p>
            <a:fld id="{89BEB1D7-6D42-4923-AA48-F5C97588263B}" type="slidenum">
              <a:rPr lang="en-US" smtClean="0"/>
              <a:t>27</a:t>
            </a:fld>
            <a:endParaRPr lang="en-US"/>
          </a:p>
        </p:txBody>
      </p:sp>
      <p:pic>
        <p:nvPicPr>
          <p:cNvPr id="10" name="Picture 9">
            <a:extLst>
              <a:ext uri="{FF2B5EF4-FFF2-40B4-BE49-F238E27FC236}">
                <a16:creationId xmlns:a16="http://schemas.microsoft.com/office/drawing/2014/main" id="{D8C9A3DD-4D06-46EF-93F0-CA9920765118}"/>
              </a:ext>
            </a:extLst>
          </p:cNvPr>
          <p:cNvPicPr>
            <a:picLocks noChangeAspect="1"/>
          </p:cNvPicPr>
          <p:nvPr/>
        </p:nvPicPr>
        <p:blipFill>
          <a:blip r:embed="rId2"/>
          <a:stretch>
            <a:fillRect/>
          </a:stretch>
        </p:blipFill>
        <p:spPr>
          <a:xfrm>
            <a:off x="4349485" y="3889410"/>
            <a:ext cx="4127786" cy="2304495"/>
          </a:xfrm>
          <a:prstGeom prst="rect">
            <a:avLst/>
          </a:prstGeom>
        </p:spPr>
      </p:pic>
    </p:spTree>
    <p:extLst>
      <p:ext uri="{BB962C8B-B14F-4D97-AF65-F5344CB8AC3E}">
        <p14:creationId xmlns:p14="http://schemas.microsoft.com/office/powerpoint/2010/main" val="324178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26FD25-9C47-41C9-84D5-C0FF6A0128CE}"/>
              </a:ext>
            </a:extLst>
          </p:cNvPr>
          <p:cNvSpPr>
            <a:spLocks noGrp="1"/>
          </p:cNvSpPr>
          <p:nvPr>
            <p:ph type="title"/>
          </p:nvPr>
        </p:nvSpPr>
        <p:spPr/>
        <p:txBody>
          <a:bodyPr/>
          <a:lstStyle/>
          <a:p>
            <a:r>
              <a:rPr lang="en-US" dirty="0"/>
              <a:t>Who Owns My Container??!?</a:t>
            </a:r>
          </a:p>
        </p:txBody>
      </p:sp>
      <p:pic>
        <p:nvPicPr>
          <p:cNvPr id="10" name="Content Placeholder 9">
            <a:extLst>
              <a:ext uri="{FF2B5EF4-FFF2-40B4-BE49-F238E27FC236}">
                <a16:creationId xmlns:a16="http://schemas.microsoft.com/office/drawing/2014/main" id="{7F9C615B-A5DE-417A-BF7F-9CFA4E459F17}"/>
              </a:ext>
            </a:extLst>
          </p:cNvPr>
          <p:cNvPicPr>
            <a:picLocks noGrp="1" noChangeAspect="1"/>
          </p:cNvPicPr>
          <p:nvPr>
            <p:ph idx="1"/>
          </p:nvPr>
        </p:nvPicPr>
        <p:blipFill>
          <a:blip r:embed="rId2"/>
          <a:stretch>
            <a:fillRect/>
          </a:stretch>
        </p:blipFill>
        <p:spPr>
          <a:xfrm>
            <a:off x="3599664" y="1706758"/>
            <a:ext cx="6254550" cy="4162119"/>
          </a:xfrm>
          <a:prstGeom prst="rect">
            <a:avLst/>
          </a:prstGeom>
        </p:spPr>
      </p:pic>
      <p:sp>
        <p:nvSpPr>
          <p:cNvPr id="5" name="Date Placeholder 4">
            <a:extLst>
              <a:ext uri="{FF2B5EF4-FFF2-40B4-BE49-F238E27FC236}">
                <a16:creationId xmlns:a16="http://schemas.microsoft.com/office/drawing/2014/main" id="{06146DEF-AF9D-484C-89F9-AE4B5D809D71}"/>
              </a:ext>
            </a:extLst>
          </p:cNvPr>
          <p:cNvSpPr>
            <a:spLocks noGrp="1"/>
          </p:cNvSpPr>
          <p:nvPr>
            <p:ph type="dt" sz="half" idx="2"/>
          </p:nvPr>
        </p:nvSpPr>
        <p:spPr/>
        <p:txBody>
          <a:bodyPr/>
          <a:lstStyle/>
          <a:p>
            <a:fld id="{6AE02C8D-3F97-4FA2-A60E-EEF627998D3F}" type="datetime1">
              <a:rPr lang="en-US" smtClean="0"/>
              <a:t>4/12/18</a:t>
            </a:fld>
            <a:endParaRPr lang="en-US"/>
          </a:p>
        </p:txBody>
      </p:sp>
      <p:sp>
        <p:nvSpPr>
          <p:cNvPr id="6" name="Footer Placeholder 5">
            <a:extLst>
              <a:ext uri="{FF2B5EF4-FFF2-40B4-BE49-F238E27FC236}">
                <a16:creationId xmlns:a16="http://schemas.microsoft.com/office/drawing/2014/main" id="{28B47522-CCEA-4A25-8B7A-536527511550}"/>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C058B67E-C9CC-41BB-97BC-57192CFE8700}"/>
              </a:ext>
            </a:extLst>
          </p:cNvPr>
          <p:cNvSpPr>
            <a:spLocks noGrp="1"/>
          </p:cNvSpPr>
          <p:nvPr>
            <p:ph type="sldNum" sz="quarter" idx="4"/>
          </p:nvPr>
        </p:nvSpPr>
        <p:spPr/>
        <p:txBody>
          <a:bodyPr/>
          <a:lstStyle/>
          <a:p>
            <a:fld id="{89BEB1D7-6D42-4923-AA48-F5C97588263B}" type="slidenum">
              <a:rPr lang="en-US" smtClean="0"/>
              <a:t>28</a:t>
            </a:fld>
            <a:endParaRPr lang="en-US"/>
          </a:p>
        </p:txBody>
      </p:sp>
    </p:spTree>
    <p:extLst>
      <p:ext uri="{BB962C8B-B14F-4D97-AF65-F5344CB8AC3E}">
        <p14:creationId xmlns:p14="http://schemas.microsoft.com/office/powerpoint/2010/main" val="2707635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4BA4789-FD28-4E60-8BFD-5872EC5BD7D0}"/>
              </a:ext>
            </a:extLst>
          </p:cNvPr>
          <p:cNvSpPr>
            <a:spLocks noGrp="1"/>
          </p:cNvSpPr>
          <p:nvPr>
            <p:ph type="title"/>
          </p:nvPr>
        </p:nvSpPr>
        <p:spPr/>
        <p:txBody>
          <a:bodyPr/>
          <a:lstStyle/>
          <a:p>
            <a:r>
              <a:rPr lang="en-US" dirty="0"/>
              <a:t>UID   </a:t>
            </a:r>
          </a:p>
        </p:txBody>
      </p:sp>
      <p:sp>
        <p:nvSpPr>
          <p:cNvPr id="9" name="Content Placeholder 8">
            <a:extLst>
              <a:ext uri="{FF2B5EF4-FFF2-40B4-BE49-F238E27FC236}">
                <a16:creationId xmlns:a16="http://schemas.microsoft.com/office/drawing/2014/main" id="{7CE192F7-CC6F-4270-9DED-2B334D7D344F}"/>
              </a:ext>
            </a:extLst>
          </p:cNvPr>
          <p:cNvSpPr>
            <a:spLocks noGrp="1"/>
          </p:cNvSpPr>
          <p:nvPr>
            <p:ph idx="1"/>
          </p:nvPr>
        </p:nvSpPr>
        <p:spPr/>
        <p:txBody>
          <a:bodyPr/>
          <a:lstStyle/>
          <a:p>
            <a:r>
              <a:rPr lang="en-US" dirty="0"/>
              <a:t>A user ID, or UID, is an integer assigned by the Unix OS to each user. </a:t>
            </a:r>
          </a:p>
          <a:p>
            <a:r>
              <a:rPr lang="en-US" dirty="0"/>
              <a:t>Without any flag or option, a container will execute as root, unless a different UID was supplied in the </a:t>
            </a:r>
            <a:r>
              <a:rPr lang="en-US" dirty="0" err="1"/>
              <a:t>dockerfile</a:t>
            </a:r>
            <a:endParaRPr lang="en-US" dirty="0"/>
          </a:p>
          <a:p>
            <a:r>
              <a:rPr lang="en-US" dirty="0"/>
              <a:t>Remember, the docker container shares a single kernel with the host, that means all of the UID’s is controlled by it. </a:t>
            </a:r>
          </a:p>
          <a:p>
            <a:endParaRPr lang="en-US" dirty="0"/>
          </a:p>
        </p:txBody>
      </p:sp>
      <p:sp>
        <p:nvSpPr>
          <p:cNvPr id="5" name="Date Placeholder 4">
            <a:extLst>
              <a:ext uri="{FF2B5EF4-FFF2-40B4-BE49-F238E27FC236}">
                <a16:creationId xmlns:a16="http://schemas.microsoft.com/office/drawing/2014/main" id="{FAFE0143-B1CE-48C4-BEFD-1E340C593383}"/>
              </a:ext>
            </a:extLst>
          </p:cNvPr>
          <p:cNvSpPr>
            <a:spLocks noGrp="1"/>
          </p:cNvSpPr>
          <p:nvPr>
            <p:ph type="dt" sz="half" idx="2"/>
          </p:nvPr>
        </p:nvSpPr>
        <p:spPr/>
        <p:txBody>
          <a:bodyPr/>
          <a:lstStyle/>
          <a:p>
            <a:fld id="{6AE02C8D-3F97-4FA2-A60E-EEF627998D3F}" type="datetime1">
              <a:rPr lang="en-US" smtClean="0"/>
              <a:t>4/12/18</a:t>
            </a:fld>
            <a:endParaRPr lang="en-US"/>
          </a:p>
        </p:txBody>
      </p:sp>
      <p:sp>
        <p:nvSpPr>
          <p:cNvPr id="6" name="Footer Placeholder 5">
            <a:extLst>
              <a:ext uri="{FF2B5EF4-FFF2-40B4-BE49-F238E27FC236}">
                <a16:creationId xmlns:a16="http://schemas.microsoft.com/office/drawing/2014/main" id="{494784D1-9847-495C-B88C-ABED01EB129F}"/>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27C8612C-8193-4616-B9B6-A00E32BF59E1}"/>
              </a:ext>
            </a:extLst>
          </p:cNvPr>
          <p:cNvSpPr>
            <a:spLocks noGrp="1"/>
          </p:cNvSpPr>
          <p:nvPr>
            <p:ph type="sldNum" sz="quarter" idx="4"/>
          </p:nvPr>
        </p:nvSpPr>
        <p:spPr/>
        <p:txBody>
          <a:bodyPr/>
          <a:lstStyle/>
          <a:p>
            <a:fld id="{89BEB1D7-6D42-4923-AA48-F5C97588263B}" type="slidenum">
              <a:rPr lang="en-US" smtClean="0"/>
              <a:t>29</a:t>
            </a:fld>
            <a:endParaRPr lang="en-US"/>
          </a:p>
        </p:txBody>
      </p:sp>
      <p:pic>
        <p:nvPicPr>
          <p:cNvPr id="11" name="Content Placeholder 16">
            <a:extLst>
              <a:ext uri="{FF2B5EF4-FFF2-40B4-BE49-F238E27FC236}">
                <a16:creationId xmlns:a16="http://schemas.microsoft.com/office/drawing/2014/main" id="{7A119F64-31A4-4DD0-8812-F9D525D86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158" y="4908182"/>
            <a:ext cx="10460228" cy="974082"/>
          </a:xfrm>
          <a:prstGeom prst="rect">
            <a:avLst/>
          </a:prstGeom>
        </p:spPr>
      </p:pic>
    </p:spTree>
    <p:extLst>
      <p:ext uri="{BB962C8B-B14F-4D97-AF65-F5344CB8AC3E}">
        <p14:creationId xmlns:p14="http://schemas.microsoft.com/office/powerpoint/2010/main" val="86982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087D5C-CCAC-4E4B-9BD3-193D0F91CB73}"/>
              </a:ext>
            </a:extLst>
          </p:cNvPr>
          <p:cNvPicPr>
            <a:picLocks noChangeAspect="1"/>
          </p:cNvPicPr>
          <p:nvPr/>
        </p:nvPicPr>
        <p:blipFill>
          <a:blip r:embed="rId2"/>
          <a:stretch>
            <a:fillRect/>
          </a:stretch>
        </p:blipFill>
        <p:spPr>
          <a:xfrm>
            <a:off x="4479929" y="1726325"/>
            <a:ext cx="3576694" cy="2675897"/>
          </a:xfrm>
          <a:prstGeom prst="rect">
            <a:avLst/>
          </a:prstGeom>
        </p:spPr>
      </p:pic>
      <p:sp>
        <p:nvSpPr>
          <p:cNvPr id="3" name="Content Placeholder 2">
            <a:extLst>
              <a:ext uri="{FF2B5EF4-FFF2-40B4-BE49-F238E27FC236}">
                <a16:creationId xmlns:a16="http://schemas.microsoft.com/office/drawing/2014/main" id="{4F412698-2494-438D-88A6-6D2848FA10C3}"/>
              </a:ext>
            </a:extLst>
          </p:cNvPr>
          <p:cNvSpPr>
            <a:spLocks noGrp="1"/>
          </p:cNvSpPr>
          <p:nvPr>
            <p:ph type="body" idx="1"/>
          </p:nvPr>
        </p:nvSpPr>
        <p:spPr>
          <a:xfrm>
            <a:off x="1258920" y="4578685"/>
            <a:ext cx="10018713" cy="1447800"/>
          </a:xfrm>
        </p:spPr>
        <p:txBody>
          <a:bodyPr>
            <a:normAutofit/>
          </a:bodyPr>
          <a:lstStyle/>
          <a:p>
            <a:pPr algn="ctr"/>
            <a:r>
              <a:rPr lang="en-US" sz="4800" dirty="0"/>
              <a:t>Rapid Deployment, Isolated Environment, Developer productivity. </a:t>
            </a:r>
          </a:p>
        </p:txBody>
      </p:sp>
      <p:sp>
        <p:nvSpPr>
          <p:cNvPr id="2" name="TextBox 1">
            <a:extLst>
              <a:ext uri="{FF2B5EF4-FFF2-40B4-BE49-F238E27FC236}">
                <a16:creationId xmlns:a16="http://schemas.microsoft.com/office/drawing/2014/main" id="{48970053-BA88-644D-9936-0FD47F83D44F}"/>
              </a:ext>
            </a:extLst>
          </p:cNvPr>
          <p:cNvSpPr txBox="1"/>
          <p:nvPr/>
        </p:nvSpPr>
        <p:spPr>
          <a:xfrm>
            <a:off x="2082800" y="457199"/>
            <a:ext cx="9194833" cy="769441"/>
          </a:xfrm>
          <a:prstGeom prst="rect">
            <a:avLst/>
          </a:prstGeom>
          <a:noFill/>
        </p:spPr>
        <p:txBody>
          <a:bodyPr wrap="square" rtlCol="0">
            <a:spAutoFit/>
          </a:bodyPr>
          <a:lstStyle/>
          <a:p>
            <a:r>
              <a:rPr lang="en-US" sz="4400" dirty="0"/>
              <a:t>Introduction to Docker and Kubernetes</a:t>
            </a:r>
          </a:p>
        </p:txBody>
      </p:sp>
      <p:sp>
        <p:nvSpPr>
          <p:cNvPr id="4" name="Date Placeholder 3">
            <a:extLst>
              <a:ext uri="{FF2B5EF4-FFF2-40B4-BE49-F238E27FC236}">
                <a16:creationId xmlns:a16="http://schemas.microsoft.com/office/drawing/2014/main" id="{C3FF1515-63F4-424B-A5EC-087CB5123BC4}"/>
              </a:ext>
            </a:extLst>
          </p:cNvPr>
          <p:cNvSpPr>
            <a:spLocks noGrp="1"/>
          </p:cNvSpPr>
          <p:nvPr>
            <p:ph type="dt" sz="half" idx="10"/>
          </p:nvPr>
        </p:nvSpPr>
        <p:spPr/>
        <p:txBody>
          <a:bodyPr/>
          <a:lstStyle/>
          <a:p>
            <a:fld id="{59F3C6EC-7C92-4593-9EB7-F85C7731BFD3}" type="datetime1">
              <a:rPr lang="en-US" smtClean="0"/>
              <a:t>4/12/18</a:t>
            </a:fld>
            <a:endParaRPr lang="en-US"/>
          </a:p>
        </p:txBody>
      </p:sp>
      <p:sp>
        <p:nvSpPr>
          <p:cNvPr id="6" name="Footer Placeholder 5">
            <a:extLst>
              <a:ext uri="{FF2B5EF4-FFF2-40B4-BE49-F238E27FC236}">
                <a16:creationId xmlns:a16="http://schemas.microsoft.com/office/drawing/2014/main" id="{B3074929-75D5-4B12-B780-B3E78130C96B}"/>
              </a:ext>
            </a:extLst>
          </p:cNvPr>
          <p:cNvSpPr>
            <a:spLocks noGrp="1"/>
          </p:cNvSpPr>
          <p:nvPr>
            <p:ph type="ftr" sz="quarter" idx="11"/>
          </p:nvPr>
        </p:nvSpPr>
        <p:spPr/>
        <p:txBody>
          <a:bodyPr/>
          <a:lstStyle/>
          <a:p>
            <a:r>
              <a:rPr lang="en-US"/>
              <a:t>Sealing Technologies, Inc. www.sealingtech.com 7134 Columbia Gateway Dr. Suite 160 Columbia, MD 21046</a:t>
            </a:r>
          </a:p>
        </p:txBody>
      </p:sp>
      <p:sp>
        <p:nvSpPr>
          <p:cNvPr id="7" name="Slide Number Placeholder 6">
            <a:extLst>
              <a:ext uri="{FF2B5EF4-FFF2-40B4-BE49-F238E27FC236}">
                <a16:creationId xmlns:a16="http://schemas.microsoft.com/office/drawing/2014/main" id="{312568B6-E716-46E6-AFB4-41EB833FA17B}"/>
              </a:ext>
            </a:extLst>
          </p:cNvPr>
          <p:cNvSpPr>
            <a:spLocks noGrp="1"/>
          </p:cNvSpPr>
          <p:nvPr>
            <p:ph type="sldNum" sz="quarter" idx="12"/>
          </p:nvPr>
        </p:nvSpPr>
        <p:spPr/>
        <p:txBody>
          <a:bodyPr/>
          <a:lstStyle/>
          <a:p>
            <a:fld id="{0E828AC7-A11D-457F-9724-B37764FA9CF7}" type="slidenum">
              <a:rPr lang="en-US" smtClean="0"/>
              <a:t>3</a:t>
            </a:fld>
            <a:endParaRPr lang="en-US"/>
          </a:p>
        </p:txBody>
      </p:sp>
    </p:spTree>
    <p:extLst>
      <p:ext uri="{BB962C8B-B14F-4D97-AF65-F5344CB8AC3E}">
        <p14:creationId xmlns:p14="http://schemas.microsoft.com/office/powerpoint/2010/main" val="2244802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AD45-4BF6-4A0C-81AE-585B911E2A2C}"/>
              </a:ext>
            </a:extLst>
          </p:cNvPr>
          <p:cNvSpPr>
            <a:spLocks noGrp="1"/>
          </p:cNvSpPr>
          <p:nvPr>
            <p:ph type="title"/>
          </p:nvPr>
        </p:nvSpPr>
        <p:spPr/>
        <p:txBody>
          <a:bodyPr/>
          <a:lstStyle/>
          <a:p>
            <a:r>
              <a:rPr lang="en-US" dirty="0"/>
              <a:t>Root User  </a:t>
            </a:r>
          </a:p>
        </p:txBody>
      </p:sp>
      <p:pic>
        <p:nvPicPr>
          <p:cNvPr id="9" name="Content Placeholder 8">
            <a:extLst>
              <a:ext uri="{FF2B5EF4-FFF2-40B4-BE49-F238E27FC236}">
                <a16:creationId xmlns:a16="http://schemas.microsoft.com/office/drawing/2014/main" id="{4C3E4986-98E5-410E-9C4E-6B6E7FA38D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8671" y="1549719"/>
            <a:ext cx="5256182" cy="4282909"/>
          </a:xfrm>
        </p:spPr>
      </p:pic>
      <p:pic>
        <p:nvPicPr>
          <p:cNvPr id="11" name="Content Placeholder 10">
            <a:extLst>
              <a:ext uri="{FF2B5EF4-FFF2-40B4-BE49-F238E27FC236}">
                <a16:creationId xmlns:a16="http://schemas.microsoft.com/office/drawing/2014/main" id="{D31C8672-F54E-47CC-B8C6-C34C484701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8671" y="1373655"/>
            <a:ext cx="10442025" cy="782316"/>
          </a:xfrm>
        </p:spPr>
      </p:pic>
      <p:sp>
        <p:nvSpPr>
          <p:cNvPr id="5" name="Date Placeholder 4">
            <a:extLst>
              <a:ext uri="{FF2B5EF4-FFF2-40B4-BE49-F238E27FC236}">
                <a16:creationId xmlns:a16="http://schemas.microsoft.com/office/drawing/2014/main" id="{F24661EC-B861-4D70-999D-34E139CE5A5A}"/>
              </a:ext>
            </a:extLst>
          </p:cNvPr>
          <p:cNvSpPr>
            <a:spLocks noGrp="1"/>
          </p:cNvSpPr>
          <p:nvPr>
            <p:ph type="dt" sz="half" idx="10"/>
          </p:nvPr>
        </p:nvSpPr>
        <p:spPr/>
        <p:txBody>
          <a:bodyPr/>
          <a:lstStyle/>
          <a:p>
            <a:fld id="{6AE02C8D-3F97-4FA2-A60E-EEF627998D3F}" type="datetime1">
              <a:rPr lang="en-US" smtClean="0"/>
              <a:t>4/12/18</a:t>
            </a:fld>
            <a:endParaRPr lang="en-US"/>
          </a:p>
        </p:txBody>
      </p:sp>
      <p:sp>
        <p:nvSpPr>
          <p:cNvPr id="6" name="Footer Placeholder 5">
            <a:extLst>
              <a:ext uri="{FF2B5EF4-FFF2-40B4-BE49-F238E27FC236}">
                <a16:creationId xmlns:a16="http://schemas.microsoft.com/office/drawing/2014/main" id="{E3CB5B3C-2768-469B-8154-47956F898FE7}"/>
              </a:ext>
            </a:extLst>
          </p:cNvPr>
          <p:cNvSpPr>
            <a:spLocks noGrp="1"/>
          </p:cNvSpPr>
          <p:nvPr>
            <p:ph type="ftr" sz="quarter" idx="11"/>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DB22DF36-9E84-4EB6-B3A5-5ACFD82D2DF8}"/>
              </a:ext>
            </a:extLst>
          </p:cNvPr>
          <p:cNvSpPr>
            <a:spLocks noGrp="1"/>
          </p:cNvSpPr>
          <p:nvPr>
            <p:ph type="sldNum" sz="quarter" idx="12"/>
          </p:nvPr>
        </p:nvSpPr>
        <p:spPr/>
        <p:txBody>
          <a:bodyPr/>
          <a:lstStyle/>
          <a:p>
            <a:fld id="{89BEB1D7-6D42-4923-AA48-F5C97588263B}" type="slidenum">
              <a:rPr lang="en-US" smtClean="0"/>
              <a:t>30</a:t>
            </a:fld>
            <a:endParaRPr lang="en-US"/>
          </a:p>
        </p:txBody>
      </p:sp>
      <p:sp>
        <p:nvSpPr>
          <p:cNvPr id="10" name="TextBox 9">
            <a:extLst>
              <a:ext uri="{FF2B5EF4-FFF2-40B4-BE49-F238E27FC236}">
                <a16:creationId xmlns:a16="http://schemas.microsoft.com/office/drawing/2014/main" id="{1858D9FE-B5B1-45DD-90E4-12B1C182B6E8}"/>
              </a:ext>
            </a:extLst>
          </p:cNvPr>
          <p:cNvSpPr txBox="1"/>
          <p:nvPr/>
        </p:nvSpPr>
        <p:spPr>
          <a:xfrm>
            <a:off x="6988029" y="2239861"/>
            <a:ext cx="427838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Root was able to run the command ‘sleep ‘ inside of the container.</a:t>
            </a:r>
          </a:p>
          <a:p>
            <a:pPr marL="285750" indent="-285750">
              <a:buFont typeface="Arial" panose="020B0604020202020204" pitchFamily="34" charset="0"/>
              <a:buChar char="•"/>
            </a:pPr>
            <a:r>
              <a:rPr lang="en-US" dirty="0"/>
              <a:t>By default, unless otherwise changed, docker containers will run as root </a:t>
            </a:r>
          </a:p>
        </p:txBody>
      </p:sp>
    </p:spTree>
    <p:extLst>
      <p:ext uri="{BB962C8B-B14F-4D97-AF65-F5344CB8AC3E}">
        <p14:creationId xmlns:p14="http://schemas.microsoft.com/office/powerpoint/2010/main" val="2370385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8EFE-6AAD-441F-AF1F-6144148ECC37}"/>
              </a:ext>
            </a:extLst>
          </p:cNvPr>
          <p:cNvSpPr>
            <a:spLocks noGrp="1"/>
          </p:cNvSpPr>
          <p:nvPr>
            <p:ph type="title"/>
          </p:nvPr>
        </p:nvSpPr>
        <p:spPr/>
        <p:txBody>
          <a:bodyPr/>
          <a:lstStyle/>
          <a:p>
            <a:r>
              <a:rPr lang="en-US" dirty="0"/>
              <a:t>Normal user </a:t>
            </a:r>
          </a:p>
        </p:txBody>
      </p:sp>
      <p:pic>
        <p:nvPicPr>
          <p:cNvPr id="13" name="Content Placeholder 12">
            <a:extLst>
              <a:ext uri="{FF2B5EF4-FFF2-40B4-BE49-F238E27FC236}">
                <a16:creationId xmlns:a16="http://schemas.microsoft.com/office/drawing/2014/main" id="{67C43A1E-4976-4449-BE17-B97095F2BC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3328" y="1549720"/>
            <a:ext cx="5316943" cy="4256276"/>
          </a:xfrm>
        </p:spPr>
      </p:pic>
      <p:pic>
        <p:nvPicPr>
          <p:cNvPr id="22" name="Content Placeholder 21">
            <a:extLst>
              <a:ext uri="{FF2B5EF4-FFF2-40B4-BE49-F238E27FC236}">
                <a16:creationId xmlns:a16="http://schemas.microsoft.com/office/drawing/2014/main" id="{9F36D3E7-6D71-442B-8C62-17ADC3C0DF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8672" y="1401216"/>
            <a:ext cx="10363200" cy="736847"/>
          </a:xfrm>
        </p:spPr>
      </p:pic>
      <p:sp>
        <p:nvSpPr>
          <p:cNvPr id="5" name="Date Placeholder 4">
            <a:extLst>
              <a:ext uri="{FF2B5EF4-FFF2-40B4-BE49-F238E27FC236}">
                <a16:creationId xmlns:a16="http://schemas.microsoft.com/office/drawing/2014/main" id="{77805CB5-4810-4DEB-8E28-D20D51D8F550}"/>
              </a:ext>
            </a:extLst>
          </p:cNvPr>
          <p:cNvSpPr>
            <a:spLocks noGrp="1"/>
          </p:cNvSpPr>
          <p:nvPr>
            <p:ph type="dt" sz="half" idx="10"/>
          </p:nvPr>
        </p:nvSpPr>
        <p:spPr/>
        <p:txBody>
          <a:bodyPr/>
          <a:lstStyle/>
          <a:p>
            <a:fld id="{6AE02C8D-3F97-4FA2-A60E-EEF627998D3F}" type="datetime1">
              <a:rPr lang="en-US" smtClean="0"/>
              <a:t>4/12/18</a:t>
            </a:fld>
            <a:endParaRPr lang="en-US"/>
          </a:p>
        </p:txBody>
      </p:sp>
      <p:sp>
        <p:nvSpPr>
          <p:cNvPr id="6" name="Footer Placeholder 5">
            <a:extLst>
              <a:ext uri="{FF2B5EF4-FFF2-40B4-BE49-F238E27FC236}">
                <a16:creationId xmlns:a16="http://schemas.microsoft.com/office/drawing/2014/main" id="{9E4ABB38-1C3C-4630-83B3-DBCFFD5B6FD0}"/>
              </a:ext>
            </a:extLst>
          </p:cNvPr>
          <p:cNvSpPr>
            <a:spLocks noGrp="1"/>
          </p:cNvSpPr>
          <p:nvPr>
            <p:ph type="ftr" sz="quarter" idx="11"/>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98DDCF6C-D43D-44E6-8E84-9C25457DD69E}"/>
              </a:ext>
            </a:extLst>
          </p:cNvPr>
          <p:cNvSpPr>
            <a:spLocks noGrp="1"/>
          </p:cNvSpPr>
          <p:nvPr>
            <p:ph type="sldNum" sz="quarter" idx="12"/>
          </p:nvPr>
        </p:nvSpPr>
        <p:spPr/>
        <p:txBody>
          <a:bodyPr/>
          <a:lstStyle/>
          <a:p>
            <a:fld id="{89BEB1D7-6D42-4923-AA48-F5C97588263B}" type="slidenum">
              <a:rPr lang="en-US" smtClean="0"/>
              <a:t>31</a:t>
            </a:fld>
            <a:endParaRPr lang="en-US"/>
          </a:p>
        </p:txBody>
      </p:sp>
      <p:sp>
        <p:nvSpPr>
          <p:cNvPr id="8" name="TextBox 7">
            <a:extLst>
              <a:ext uri="{FF2B5EF4-FFF2-40B4-BE49-F238E27FC236}">
                <a16:creationId xmlns:a16="http://schemas.microsoft.com/office/drawing/2014/main" id="{41BEF5D1-3FFC-493C-A3BC-D185FAA0785A}"/>
              </a:ext>
            </a:extLst>
          </p:cNvPr>
          <p:cNvSpPr txBox="1"/>
          <p:nvPr/>
        </p:nvSpPr>
        <p:spPr>
          <a:xfrm>
            <a:off x="7029974" y="2213229"/>
            <a:ext cx="427838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 this instance, within the container the user ‘</a:t>
            </a:r>
            <a:r>
              <a:rPr lang="en-US" dirty="0" err="1"/>
              <a:t>markus</a:t>
            </a:r>
            <a:r>
              <a:rPr lang="en-US" dirty="0"/>
              <a:t>’ is running the sleep command as opposed to root.</a:t>
            </a:r>
          </a:p>
          <a:p>
            <a:pPr marL="285750" indent="-285750">
              <a:buFont typeface="Arial" panose="020B0604020202020204" pitchFamily="34" charset="0"/>
              <a:buChar char="•"/>
            </a:pPr>
            <a:r>
              <a:rPr lang="en-US" dirty="0"/>
              <a:t>If an existing UID that the process inside the container is running as, it could be as simple as restricting access to the host system so that the UID within the container has limited access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08257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43B652-0F71-48F9-8CFE-EAE95A37A467}"/>
              </a:ext>
            </a:extLst>
          </p:cNvPr>
          <p:cNvSpPr>
            <a:spLocks noGrp="1"/>
          </p:cNvSpPr>
          <p:nvPr>
            <p:ph type="title"/>
          </p:nvPr>
        </p:nvSpPr>
        <p:spPr/>
        <p:txBody>
          <a:bodyPr/>
          <a:lstStyle/>
          <a:p>
            <a:r>
              <a:rPr lang="en-US" dirty="0"/>
              <a:t>Concerning?	</a:t>
            </a:r>
          </a:p>
        </p:txBody>
      </p:sp>
      <p:sp>
        <p:nvSpPr>
          <p:cNvPr id="9" name="Content Placeholder 8">
            <a:extLst>
              <a:ext uri="{FF2B5EF4-FFF2-40B4-BE49-F238E27FC236}">
                <a16:creationId xmlns:a16="http://schemas.microsoft.com/office/drawing/2014/main" id="{090DA8A7-9897-4166-8DA0-A41C3FEB228E}"/>
              </a:ext>
            </a:extLst>
          </p:cNvPr>
          <p:cNvSpPr>
            <a:spLocks noGrp="1"/>
          </p:cNvSpPr>
          <p:nvPr>
            <p:ph idx="1"/>
          </p:nvPr>
        </p:nvSpPr>
        <p:spPr/>
        <p:txBody>
          <a:bodyPr>
            <a:normAutofit lnSpcReduction="10000"/>
          </a:bodyPr>
          <a:lstStyle/>
          <a:p>
            <a:r>
              <a:rPr lang="en-US" dirty="0"/>
              <a:t>Of Course!</a:t>
            </a:r>
          </a:p>
          <a:p>
            <a:r>
              <a:rPr lang="en-US" dirty="0"/>
              <a:t>Your container has root privileges. </a:t>
            </a:r>
          </a:p>
          <a:p>
            <a:r>
              <a:rPr lang="en-US" dirty="0"/>
              <a:t>Once your container is compromised, your host has potential to be as well. </a:t>
            </a:r>
          </a:p>
          <a:p>
            <a:r>
              <a:rPr lang="en-US" dirty="0"/>
              <a:t>Like earlier, remember, the host and the container share the same Linux kernel.</a:t>
            </a:r>
          </a:p>
          <a:p>
            <a:r>
              <a:rPr lang="en-US" dirty="0"/>
              <a:t>Be cautious on what applications you are running in your containers and how/what root is being used for.</a:t>
            </a:r>
          </a:p>
          <a:p>
            <a:r>
              <a:rPr lang="en-US" dirty="0"/>
              <a:t>Kubernetes lets you define policies that prevent namespaces from running root. </a:t>
            </a:r>
          </a:p>
        </p:txBody>
      </p:sp>
      <p:sp>
        <p:nvSpPr>
          <p:cNvPr id="5" name="Date Placeholder 4">
            <a:extLst>
              <a:ext uri="{FF2B5EF4-FFF2-40B4-BE49-F238E27FC236}">
                <a16:creationId xmlns:a16="http://schemas.microsoft.com/office/drawing/2014/main" id="{EBC68084-D946-46C9-B8B4-95F0401010B9}"/>
              </a:ext>
            </a:extLst>
          </p:cNvPr>
          <p:cNvSpPr>
            <a:spLocks noGrp="1"/>
          </p:cNvSpPr>
          <p:nvPr>
            <p:ph type="dt" sz="half" idx="2"/>
          </p:nvPr>
        </p:nvSpPr>
        <p:spPr/>
        <p:txBody>
          <a:bodyPr/>
          <a:lstStyle/>
          <a:p>
            <a:fld id="{6AE02C8D-3F97-4FA2-A60E-EEF627998D3F}" type="datetime1">
              <a:rPr lang="en-US" smtClean="0"/>
              <a:t>4/12/18</a:t>
            </a:fld>
            <a:endParaRPr lang="en-US"/>
          </a:p>
        </p:txBody>
      </p:sp>
      <p:sp>
        <p:nvSpPr>
          <p:cNvPr id="6" name="Footer Placeholder 5">
            <a:extLst>
              <a:ext uri="{FF2B5EF4-FFF2-40B4-BE49-F238E27FC236}">
                <a16:creationId xmlns:a16="http://schemas.microsoft.com/office/drawing/2014/main" id="{020184E2-3677-4681-B627-0BA2B7032C5B}"/>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01BB123D-0823-4B01-A57A-F4AA66393024}"/>
              </a:ext>
            </a:extLst>
          </p:cNvPr>
          <p:cNvSpPr>
            <a:spLocks noGrp="1"/>
          </p:cNvSpPr>
          <p:nvPr>
            <p:ph type="sldNum" sz="quarter" idx="4"/>
          </p:nvPr>
        </p:nvSpPr>
        <p:spPr/>
        <p:txBody>
          <a:bodyPr/>
          <a:lstStyle/>
          <a:p>
            <a:fld id="{89BEB1D7-6D42-4923-AA48-F5C97588263B}" type="slidenum">
              <a:rPr lang="en-US" smtClean="0"/>
              <a:t>32</a:t>
            </a:fld>
            <a:endParaRPr lang="en-US"/>
          </a:p>
        </p:txBody>
      </p:sp>
    </p:spTree>
    <p:extLst>
      <p:ext uri="{BB962C8B-B14F-4D97-AF65-F5344CB8AC3E}">
        <p14:creationId xmlns:p14="http://schemas.microsoft.com/office/powerpoint/2010/main" val="2273479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F112-AC11-344A-AB84-A8A106517929}"/>
              </a:ext>
            </a:extLst>
          </p:cNvPr>
          <p:cNvSpPr>
            <a:spLocks noGrp="1"/>
          </p:cNvSpPr>
          <p:nvPr>
            <p:ph type="title"/>
          </p:nvPr>
        </p:nvSpPr>
        <p:spPr/>
        <p:txBody>
          <a:bodyPr/>
          <a:lstStyle/>
          <a:p>
            <a:r>
              <a:rPr lang="en-US" dirty="0"/>
              <a:t>Docker Lab</a:t>
            </a:r>
          </a:p>
        </p:txBody>
      </p:sp>
      <p:sp>
        <p:nvSpPr>
          <p:cNvPr id="3" name="Content Placeholder 2">
            <a:extLst>
              <a:ext uri="{FF2B5EF4-FFF2-40B4-BE49-F238E27FC236}">
                <a16:creationId xmlns:a16="http://schemas.microsoft.com/office/drawing/2014/main" id="{FDAF2248-B155-4834-918D-9D36727A7FED}"/>
              </a:ext>
            </a:extLst>
          </p:cNvPr>
          <p:cNvSpPr>
            <a:spLocks noGrp="1"/>
          </p:cNvSpPr>
          <p:nvPr>
            <p:ph idx="1"/>
          </p:nvPr>
        </p:nvSpPr>
        <p:spPr/>
        <p:txBody>
          <a:bodyPr>
            <a:normAutofit lnSpcReduction="10000"/>
          </a:bodyPr>
          <a:lstStyle/>
          <a:p>
            <a:pPr marL="0" indent="0" algn="ctr">
              <a:buNone/>
            </a:pPr>
            <a:r>
              <a:rPr lang="en-US" dirty="0">
                <a:hlinkClick r:id="rId2"/>
              </a:rPr>
              <a:t>https://github.com/sealingtech/kubernetes_training</a:t>
            </a:r>
            <a:endParaRPr lang="en-US" dirty="0"/>
          </a:p>
          <a:p>
            <a:r>
              <a:rPr lang="en-US" dirty="0"/>
              <a:t>SSH into your machine</a:t>
            </a:r>
          </a:p>
          <a:p>
            <a:pPr lvl="1"/>
            <a:r>
              <a:rPr lang="en-US" dirty="0"/>
              <a:t>Hostname: Student&lt;#&gt;.</a:t>
            </a:r>
            <a:r>
              <a:rPr lang="en-US" dirty="0" err="1"/>
              <a:t>kubernetes.lab</a:t>
            </a:r>
            <a:endParaRPr lang="en-US" dirty="0"/>
          </a:p>
          <a:p>
            <a:pPr lvl="1"/>
            <a:r>
              <a:rPr lang="en-US" dirty="0"/>
              <a:t>Username: root </a:t>
            </a:r>
          </a:p>
          <a:p>
            <a:pPr lvl="1"/>
            <a:r>
              <a:rPr lang="en-US" dirty="0"/>
              <a:t>Password: kubernetesx3</a:t>
            </a:r>
          </a:p>
          <a:p>
            <a:r>
              <a:rPr lang="en-US" dirty="0"/>
              <a:t>Install Docker</a:t>
            </a:r>
          </a:p>
          <a:p>
            <a:r>
              <a:rPr lang="en-US" dirty="0"/>
              <a:t>Create Docker containers</a:t>
            </a:r>
          </a:p>
          <a:p>
            <a:pPr lvl="1"/>
            <a:r>
              <a:rPr lang="en-US" dirty="0"/>
              <a:t>Apache</a:t>
            </a:r>
          </a:p>
          <a:p>
            <a:pPr lvl="1"/>
            <a:r>
              <a:rPr lang="en-US" dirty="0"/>
              <a:t>MariaDB </a:t>
            </a:r>
          </a:p>
          <a:p>
            <a:r>
              <a:rPr lang="en-US" dirty="0"/>
              <a:t>Access your webserver </a:t>
            </a:r>
          </a:p>
        </p:txBody>
      </p:sp>
      <p:sp>
        <p:nvSpPr>
          <p:cNvPr id="4" name="Date Placeholder 3">
            <a:extLst>
              <a:ext uri="{FF2B5EF4-FFF2-40B4-BE49-F238E27FC236}">
                <a16:creationId xmlns:a16="http://schemas.microsoft.com/office/drawing/2014/main" id="{3C2BD9D7-8DBD-4687-A5CD-8B43C744C7C1}"/>
              </a:ext>
            </a:extLst>
          </p:cNvPr>
          <p:cNvSpPr>
            <a:spLocks noGrp="1"/>
          </p:cNvSpPr>
          <p:nvPr>
            <p:ph type="dt" sz="half" idx="2"/>
          </p:nvPr>
        </p:nvSpPr>
        <p:spPr/>
        <p:txBody>
          <a:bodyPr/>
          <a:lstStyle/>
          <a:p>
            <a:fld id="{DE5E23A4-0D4F-4840-8D4C-F198BC43C87D}" type="datetime1">
              <a:rPr lang="en-US" smtClean="0"/>
              <a:t>4/12/18</a:t>
            </a:fld>
            <a:endParaRPr lang="en-US"/>
          </a:p>
        </p:txBody>
      </p:sp>
      <p:sp>
        <p:nvSpPr>
          <p:cNvPr id="5" name="Footer Placeholder 4">
            <a:extLst>
              <a:ext uri="{FF2B5EF4-FFF2-40B4-BE49-F238E27FC236}">
                <a16:creationId xmlns:a16="http://schemas.microsoft.com/office/drawing/2014/main" id="{AF00AAB9-CD78-4F90-8DC6-B2A9DFF6992B}"/>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6" name="Slide Number Placeholder 5">
            <a:extLst>
              <a:ext uri="{FF2B5EF4-FFF2-40B4-BE49-F238E27FC236}">
                <a16:creationId xmlns:a16="http://schemas.microsoft.com/office/drawing/2014/main" id="{49CA98E4-4DE0-48CC-9D75-2139CA88BC92}"/>
              </a:ext>
            </a:extLst>
          </p:cNvPr>
          <p:cNvSpPr>
            <a:spLocks noGrp="1"/>
          </p:cNvSpPr>
          <p:nvPr>
            <p:ph type="sldNum" sz="quarter" idx="4"/>
          </p:nvPr>
        </p:nvSpPr>
        <p:spPr/>
        <p:txBody>
          <a:bodyPr/>
          <a:lstStyle/>
          <a:p>
            <a:fld id="{89BEB1D7-6D42-4923-AA48-F5C97588263B}" type="slidenum">
              <a:rPr lang="en-US" smtClean="0"/>
              <a:pPr/>
              <a:t>33</a:t>
            </a:fld>
            <a:endParaRPr lang="en-US"/>
          </a:p>
        </p:txBody>
      </p:sp>
    </p:spTree>
    <p:extLst>
      <p:ext uri="{BB962C8B-B14F-4D97-AF65-F5344CB8AC3E}">
        <p14:creationId xmlns:p14="http://schemas.microsoft.com/office/powerpoint/2010/main" val="2936515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F112-AC11-344A-AB84-A8A106517929}"/>
              </a:ext>
            </a:extLst>
          </p:cNvPr>
          <p:cNvSpPr>
            <a:spLocks noGrp="1"/>
          </p:cNvSpPr>
          <p:nvPr>
            <p:ph type="title"/>
          </p:nvPr>
        </p:nvSpPr>
        <p:spPr>
          <a:xfrm>
            <a:off x="1643337" y="2564295"/>
            <a:ext cx="10018713" cy="1752599"/>
          </a:xfrm>
        </p:spPr>
        <p:txBody>
          <a:bodyPr/>
          <a:lstStyle/>
          <a:p>
            <a:r>
              <a:rPr lang="en-US" dirty="0"/>
              <a:t>Kubernetes Overview</a:t>
            </a:r>
          </a:p>
        </p:txBody>
      </p:sp>
      <p:sp>
        <p:nvSpPr>
          <p:cNvPr id="3" name="Date Placeholder 2">
            <a:extLst>
              <a:ext uri="{FF2B5EF4-FFF2-40B4-BE49-F238E27FC236}">
                <a16:creationId xmlns:a16="http://schemas.microsoft.com/office/drawing/2014/main" id="{C6B15811-20AE-4487-9727-FF4E329474E4}"/>
              </a:ext>
            </a:extLst>
          </p:cNvPr>
          <p:cNvSpPr>
            <a:spLocks noGrp="1"/>
          </p:cNvSpPr>
          <p:nvPr>
            <p:ph type="dt" sz="half" idx="2"/>
          </p:nvPr>
        </p:nvSpPr>
        <p:spPr/>
        <p:txBody>
          <a:bodyPr/>
          <a:lstStyle/>
          <a:p>
            <a:fld id="{C8026853-A7BF-42BA-B971-5B7DBBFF51D4}" type="datetime1">
              <a:rPr lang="en-US" smtClean="0"/>
              <a:t>4/12/18</a:t>
            </a:fld>
            <a:endParaRPr lang="en-US"/>
          </a:p>
        </p:txBody>
      </p:sp>
      <p:sp>
        <p:nvSpPr>
          <p:cNvPr id="4" name="Footer Placeholder 3">
            <a:extLst>
              <a:ext uri="{FF2B5EF4-FFF2-40B4-BE49-F238E27FC236}">
                <a16:creationId xmlns:a16="http://schemas.microsoft.com/office/drawing/2014/main" id="{634401B2-09B8-47BD-99A6-62F7EC12B266}"/>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5" name="Slide Number Placeholder 4">
            <a:extLst>
              <a:ext uri="{FF2B5EF4-FFF2-40B4-BE49-F238E27FC236}">
                <a16:creationId xmlns:a16="http://schemas.microsoft.com/office/drawing/2014/main" id="{F87EB768-A1F2-4725-ADD2-89684EA4FA26}"/>
              </a:ext>
            </a:extLst>
          </p:cNvPr>
          <p:cNvSpPr>
            <a:spLocks noGrp="1"/>
          </p:cNvSpPr>
          <p:nvPr>
            <p:ph type="sldNum" sz="quarter" idx="4"/>
          </p:nvPr>
        </p:nvSpPr>
        <p:spPr/>
        <p:txBody>
          <a:bodyPr/>
          <a:lstStyle/>
          <a:p>
            <a:fld id="{89BEB1D7-6D42-4923-AA48-F5C97588263B}" type="slidenum">
              <a:rPr lang="en-US" smtClean="0"/>
              <a:pPr/>
              <a:t>34</a:t>
            </a:fld>
            <a:endParaRPr lang="en-US"/>
          </a:p>
        </p:txBody>
      </p:sp>
    </p:spTree>
    <p:extLst>
      <p:ext uri="{BB962C8B-B14F-4D97-AF65-F5344CB8AC3E}">
        <p14:creationId xmlns:p14="http://schemas.microsoft.com/office/powerpoint/2010/main" val="3318161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Kubernetes</a:t>
            </a:r>
          </a:p>
        </p:txBody>
      </p:sp>
      <p:sp>
        <p:nvSpPr>
          <p:cNvPr id="3" name="Subtitle 2"/>
          <p:cNvSpPr>
            <a:spLocks noGrp="1"/>
          </p:cNvSpPr>
          <p:nvPr>
            <p:ph type="subTitle" idx="1"/>
          </p:nvPr>
        </p:nvSpPr>
        <p:spPr/>
        <p:txBody>
          <a:bodyPr/>
          <a:lstStyle/>
          <a:p>
            <a:r>
              <a:rPr lang="en-US" dirty="0"/>
              <a:t>Pretty much the coolest thing in the world</a:t>
            </a:r>
          </a:p>
        </p:txBody>
      </p:sp>
      <p:pic>
        <p:nvPicPr>
          <p:cNvPr id="4" name="Picture 3">
            <a:extLst>
              <a:ext uri="{FF2B5EF4-FFF2-40B4-BE49-F238E27FC236}">
                <a16:creationId xmlns:a16="http://schemas.microsoft.com/office/drawing/2014/main" id="{2C23F460-E3BF-5548-981F-0A48B8B143F1}"/>
              </a:ext>
            </a:extLst>
          </p:cNvPr>
          <p:cNvPicPr>
            <a:picLocks noChangeAspect="1"/>
          </p:cNvPicPr>
          <p:nvPr/>
        </p:nvPicPr>
        <p:blipFill>
          <a:blip r:embed="rId2"/>
          <a:stretch>
            <a:fillRect/>
          </a:stretch>
        </p:blipFill>
        <p:spPr>
          <a:xfrm>
            <a:off x="8440235" y="304801"/>
            <a:ext cx="3251200" cy="3251200"/>
          </a:xfrm>
          <a:prstGeom prst="rect">
            <a:avLst/>
          </a:prstGeom>
        </p:spPr>
      </p:pic>
    </p:spTree>
    <p:extLst>
      <p:ext uri="{BB962C8B-B14F-4D97-AF65-F5344CB8AC3E}">
        <p14:creationId xmlns:p14="http://schemas.microsoft.com/office/powerpoint/2010/main" val="839296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it?</a:t>
            </a:r>
          </a:p>
        </p:txBody>
      </p:sp>
      <p:sp>
        <p:nvSpPr>
          <p:cNvPr id="3" name="Content Placeholder 2"/>
          <p:cNvSpPr>
            <a:spLocks noGrp="1"/>
          </p:cNvSpPr>
          <p:nvPr>
            <p:ph idx="1"/>
          </p:nvPr>
        </p:nvSpPr>
        <p:spPr/>
        <p:txBody>
          <a:bodyPr/>
          <a:lstStyle/>
          <a:p>
            <a:r>
              <a:rPr lang="en-US" dirty="0"/>
              <a:t>Docker aims to deploy and run software more efficiently creating containers</a:t>
            </a:r>
          </a:p>
          <a:p>
            <a:r>
              <a:rPr lang="en-US" dirty="0"/>
              <a:t>Kubernetes deploys containers out to the infrastructure</a:t>
            </a:r>
          </a:p>
          <a:p>
            <a:pPr lvl="1"/>
            <a:r>
              <a:rPr lang="en-US" dirty="0"/>
              <a:t>Manages Compute</a:t>
            </a:r>
          </a:p>
          <a:p>
            <a:pPr lvl="1"/>
            <a:r>
              <a:rPr lang="en-US" dirty="0"/>
              <a:t>Storage</a:t>
            </a:r>
          </a:p>
          <a:p>
            <a:pPr lvl="1"/>
            <a:r>
              <a:rPr lang="en-US" dirty="0"/>
              <a:t>Networking</a:t>
            </a:r>
          </a:p>
          <a:p>
            <a:r>
              <a:rPr lang="en-US" dirty="0"/>
              <a:t>Serves as an abstraction to a lot of the underlying technology, I care less about how my packets get there just that they get there</a:t>
            </a:r>
          </a:p>
          <a:p>
            <a:r>
              <a:rPr lang="en-US" dirty="0"/>
              <a:t>Designed to be highly scalable, many of </a:t>
            </a:r>
            <a:r>
              <a:rPr lang="en-US" dirty="0" err="1"/>
              <a:t>Kubernete’s</a:t>
            </a:r>
            <a:r>
              <a:rPr lang="en-US" dirty="0"/>
              <a:t> concepts come from Borg which runs Google’s infrastructure</a:t>
            </a:r>
          </a:p>
        </p:txBody>
      </p:sp>
    </p:spTree>
    <p:extLst>
      <p:ext uri="{BB962C8B-B14F-4D97-AF65-F5344CB8AC3E}">
        <p14:creationId xmlns:p14="http://schemas.microsoft.com/office/powerpoint/2010/main" val="793624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a:t>
            </a:r>
            <a:r>
              <a:rPr lang="en-US" strike="sngStrike" dirty="0"/>
              <a:t>architecture</a:t>
            </a:r>
            <a:r>
              <a:rPr lang="en-US" dirty="0"/>
              <a:t> thinking</a:t>
            </a:r>
            <a:endParaRPr lang="en-US" strike="sngStrike" dirty="0"/>
          </a:p>
        </p:txBody>
      </p:sp>
      <p:sp>
        <p:nvSpPr>
          <p:cNvPr id="3" name="Content Placeholder 2"/>
          <p:cNvSpPr>
            <a:spLocks noGrp="1"/>
          </p:cNvSpPr>
          <p:nvPr>
            <p:ph idx="1"/>
          </p:nvPr>
        </p:nvSpPr>
        <p:spPr/>
        <p:txBody>
          <a:bodyPr>
            <a:normAutofit lnSpcReduction="10000"/>
          </a:bodyPr>
          <a:lstStyle/>
          <a:p>
            <a:r>
              <a:rPr lang="en-US" dirty="0"/>
              <a:t>Often we first would scale architectures up first and then out only  if we needed to (add CPUs, memory, </a:t>
            </a:r>
            <a:r>
              <a:rPr lang="en-US" dirty="0" err="1"/>
              <a:t>etc</a:t>
            </a:r>
            <a:r>
              <a:rPr lang="en-US" dirty="0"/>
              <a:t>)</a:t>
            </a:r>
          </a:p>
          <a:p>
            <a:r>
              <a:rPr lang="en-US" dirty="0"/>
              <a:t>Kubernetes promotes scaling out first</a:t>
            </a:r>
          </a:p>
          <a:p>
            <a:r>
              <a:rPr lang="en-US" dirty="0"/>
              <a:t>Aim to build applications which serve a very small and finite purpose and work together as part of a larger architecture (micro-services)</a:t>
            </a:r>
          </a:p>
          <a:p>
            <a:r>
              <a:rPr lang="en-US" dirty="0"/>
              <a:t>Design applications to be as “stateless” as possible, this means we don’t care if the application dies</a:t>
            </a:r>
          </a:p>
          <a:p>
            <a:r>
              <a:rPr lang="en-US" dirty="0"/>
              <a:t>Some applications need to be </a:t>
            </a:r>
            <a:r>
              <a:rPr lang="en-US" dirty="0" err="1"/>
              <a:t>stateful</a:t>
            </a:r>
            <a:r>
              <a:rPr lang="en-US" dirty="0"/>
              <a:t>, we have ways to deal with that as well</a:t>
            </a:r>
          </a:p>
          <a:p>
            <a:endParaRPr lang="en-US" dirty="0"/>
          </a:p>
        </p:txBody>
      </p:sp>
    </p:spTree>
    <p:extLst>
      <p:ext uri="{BB962C8B-B14F-4D97-AF65-F5344CB8AC3E}">
        <p14:creationId xmlns:p14="http://schemas.microsoft.com/office/powerpoint/2010/main" val="2205989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32421" y="2807368"/>
            <a:ext cx="2037346" cy="1540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POD</a:t>
            </a:r>
          </a:p>
        </p:txBody>
      </p:sp>
      <p:sp>
        <p:nvSpPr>
          <p:cNvPr id="5" name="Rounded Rectangle 4"/>
          <p:cNvSpPr/>
          <p:nvPr/>
        </p:nvSpPr>
        <p:spPr>
          <a:xfrm>
            <a:off x="4989093" y="705852"/>
            <a:ext cx="1524000" cy="62564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a:ea typeface="+mn-ea"/>
                <a:cs typeface="+mn-cs"/>
              </a:rPr>
              <a:t>Stateful</a:t>
            </a:r>
            <a:r>
              <a:rPr kumimoji="0" lang="en-US" sz="1800" b="0" i="0" u="none" strike="noStrike" kern="1200" cap="none" spc="0" normalizeH="0" baseline="0" noProof="0" dirty="0">
                <a:ln>
                  <a:noFill/>
                </a:ln>
                <a:solidFill>
                  <a:prstClr val="white"/>
                </a:solidFill>
                <a:effectLst/>
                <a:uLnTx/>
                <a:uFillTx/>
                <a:latin typeface="Calibri"/>
                <a:ea typeface="+mn-ea"/>
                <a:cs typeface="+mn-cs"/>
              </a:rPr>
              <a:t> Set</a:t>
            </a:r>
          </a:p>
        </p:txBody>
      </p:sp>
      <p:sp>
        <p:nvSpPr>
          <p:cNvPr id="6" name="Rounded Rectangle 5"/>
          <p:cNvSpPr/>
          <p:nvPr/>
        </p:nvSpPr>
        <p:spPr>
          <a:xfrm>
            <a:off x="8094219" y="2025316"/>
            <a:ext cx="1524000" cy="62564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Job</a:t>
            </a:r>
          </a:p>
        </p:txBody>
      </p:sp>
      <p:sp>
        <p:nvSpPr>
          <p:cNvPr id="7" name="Rounded Rectangle 6"/>
          <p:cNvSpPr/>
          <p:nvPr/>
        </p:nvSpPr>
        <p:spPr>
          <a:xfrm>
            <a:off x="10503714" y="2025316"/>
            <a:ext cx="1524000" cy="62564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a:ea typeface="+mn-ea"/>
                <a:cs typeface="+mn-cs"/>
              </a:rPr>
              <a:t>Cron</a:t>
            </a:r>
            <a:r>
              <a:rPr kumimoji="0" lang="en-US" sz="1800" b="0" i="0" u="none" strike="noStrike" kern="1200" cap="none" spc="0" normalizeH="0" baseline="0" noProof="0" dirty="0">
                <a:ln>
                  <a:noFill/>
                </a:ln>
                <a:solidFill>
                  <a:prstClr val="white"/>
                </a:solidFill>
                <a:effectLst/>
                <a:uLnTx/>
                <a:uFillTx/>
                <a:latin typeface="Calibri"/>
                <a:ea typeface="+mn-ea"/>
                <a:cs typeface="+mn-cs"/>
              </a:rPr>
              <a:t> Job</a:t>
            </a:r>
          </a:p>
        </p:txBody>
      </p:sp>
      <p:sp>
        <p:nvSpPr>
          <p:cNvPr id="8" name="Rounded Rectangle 7"/>
          <p:cNvSpPr/>
          <p:nvPr/>
        </p:nvSpPr>
        <p:spPr>
          <a:xfrm>
            <a:off x="9256296" y="3216442"/>
            <a:ext cx="1524000" cy="62564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Replication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Controller</a:t>
            </a:r>
          </a:p>
        </p:txBody>
      </p:sp>
      <p:sp>
        <p:nvSpPr>
          <p:cNvPr id="9" name="Rounded Rectangle 8"/>
          <p:cNvSpPr/>
          <p:nvPr/>
        </p:nvSpPr>
        <p:spPr>
          <a:xfrm>
            <a:off x="2855495" y="1836821"/>
            <a:ext cx="152400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a:ea typeface="+mn-ea"/>
                <a:cs typeface="+mn-cs"/>
              </a:rPr>
              <a:t>Replicaset</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ounded Rectangle 9"/>
          <p:cNvSpPr/>
          <p:nvPr/>
        </p:nvSpPr>
        <p:spPr>
          <a:xfrm>
            <a:off x="2855495" y="705852"/>
            <a:ext cx="152400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Deployment</a:t>
            </a:r>
          </a:p>
        </p:txBody>
      </p:sp>
      <p:sp>
        <p:nvSpPr>
          <p:cNvPr id="11" name="Rounded Rectangle 10"/>
          <p:cNvSpPr/>
          <p:nvPr/>
        </p:nvSpPr>
        <p:spPr>
          <a:xfrm>
            <a:off x="216570" y="3252916"/>
            <a:ext cx="152400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Service</a:t>
            </a:r>
          </a:p>
        </p:txBody>
      </p:sp>
      <p:sp>
        <p:nvSpPr>
          <p:cNvPr id="12" name="Rounded Rectangle 11"/>
          <p:cNvSpPr/>
          <p:nvPr/>
        </p:nvSpPr>
        <p:spPr>
          <a:xfrm>
            <a:off x="9256296" y="4347410"/>
            <a:ext cx="152400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Ingress</a:t>
            </a:r>
          </a:p>
        </p:txBody>
      </p:sp>
      <p:sp>
        <p:nvSpPr>
          <p:cNvPr id="13" name="Rounded Rectangle 12"/>
          <p:cNvSpPr/>
          <p:nvPr/>
        </p:nvSpPr>
        <p:spPr>
          <a:xfrm>
            <a:off x="4989093" y="4692315"/>
            <a:ext cx="152400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Volume</a:t>
            </a:r>
          </a:p>
        </p:txBody>
      </p:sp>
      <p:sp>
        <p:nvSpPr>
          <p:cNvPr id="14" name="Rounded Rectangle 13"/>
          <p:cNvSpPr/>
          <p:nvPr/>
        </p:nvSpPr>
        <p:spPr>
          <a:xfrm>
            <a:off x="3208420" y="5590673"/>
            <a:ext cx="1524000" cy="84221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Persistent Volume Claim</a:t>
            </a:r>
          </a:p>
        </p:txBody>
      </p:sp>
      <p:sp>
        <p:nvSpPr>
          <p:cNvPr id="15" name="Rounded Rectangle 14"/>
          <p:cNvSpPr/>
          <p:nvPr/>
        </p:nvSpPr>
        <p:spPr>
          <a:xfrm>
            <a:off x="5068093" y="5943599"/>
            <a:ext cx="1524000" cy="842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a:ea typeface="+mn-ea"/>
                <a:cs typeface="+mn-cs"/>
              </a:rPr>
              <a:t>Configmap</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ounded Rectangle 15"/>
          <p:cNvSpPr/>
          <p:nvPr/>
        </p:nvSpPr>
        <p:spPr>
          <a:xfrm>
            <a:off x="6769766" y="5590673"/>
            <a:ext cx="1524000" cy="84221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Secret</a:t>
            </a:r>
          </a:p>
        </p:txBody>
      </p:sp>
      <p:sp>
        <p:nvSpPr>
          <p:cNvPr id="17" name="Rounded Rectangle 16"/>
          <p:cNvSpPr/>
          <p:nvPr/>
        </p:nvSpPr>
        <p:spPr>
          <a:xfrm>
            <a:off x="5141494" y="3842084"/>
            <a:ext cx="1371599" cy="433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Container(s)</a:t>
            </a:r>
          </a:p>
        </p:txBody>
      </p:sp>
      <p:cxnSp>
        <p:nvCxnSpPr>
          <p:cNvPr id="21" name="Straight Arrow Connector 20"/>
          <p:cNvCxnSpPr>
            <a:endCxn id="14" idx="0"/>
          </p:cNvCxnSpPr>
          <p:nvPr/>
        </p:nvCxnSpPr>
        <p:spPr>
          <a:xfrm flipH="1">
            <a:off x="3970420" y="5158596"/>
            <a:ext cx="1018673" cy="43207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446969" y="5627449"/>
            <a:ext cx="1524000" cy="84221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Volume</a:t>
            </a:r>
          </a:p>
        </p:txBody>
      </p:sp>
      <p:cxnSp>
        <p:nvCxnSpPr>
          <p:cNvPr id="25" name="Straight Arrow Connector 24"/>
          <p:cNvCxnSpPr>
            <a:endCxn id="15" idx="0"/>
          </p:cNvCxnSpPr>
          <p:nvPr/>
        </p:nvCxnSpPr>
        <p:spPr>
          <a:xfrm>
            <a:off x="5827293" y="5317957"/>
            <a:ext cx="2800" cy="62564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513093" y="5158596"/>
            <a:ext cx="987192" cy="43207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4" idx="1"/>
          </p:cNvCxnSpPr>
          <p:nvPr/>
        </p:nvCxnSpPr>
        <p:spPr>
          <a:xfrm>
            <a:off x="1740570" y="3565737"/>
            <a:ext cx="2991851" cy="1165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1"/>
          </p:cNvCxnSpPr>
          <p:nvPr/>
        </p:nvCxnSpPr>
        <p:spPr>
          <a:xfrm flipH="1">
            <a:off x="6769767" y="3529263"/>
            <a:ext cx="2486529"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1"/>
          </p:cNvCxnSpPr>
          <p:nvPr/>
        </p:nvCxnSpPr>
        <p:spPr>
          <a:xfrm flipH="1" flipV="1">
            <a:off x="6769767" y="3910186"/>
            <a:ext cx="2486529" cy="7500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1"/>
          </p:cNvCxnSpPr>
          <p:nvPr/>
        </p:nvCxnSpPr>
        <p:spPr>
          <a:xfrm flipH="1">
            <a:off x="6769766" y="2338137"/>
            <a:ext cx="1324453" cy="5564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3"/>
            <a:endCxn id="7" idx="1"/>
          </p:cNvCxnSpPr>
          <p:nvPr/>
        </p:nvCxnSpPr>
        <p:spPr>
          <a:xfrm>
            <a:off x="9618219" y="2338137"/>
            <a:ext cx="885495"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 idx="2"/>
            <a:endCxn id="4" idx="0"/>
          </p:cNvCxnSpPr>
          <p:nvPr/>
        </p:nvCxnSpPr>
        <p:spPr>
          <a:xfrm>
            <a:off x="5751093" y="1331494"/>
            <a:ext cx="1" cy="14758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3"/>
          </p:cNvCxnSpPr>
          <p:nvPr/>
        </p:nvCxnSpPr>
        <p:spPr>
          <a:xfrm>
            <a:off x="4379495" y="2149642"/>
            <a:ext cx="937688" cy="66082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2"/>
            <a:endCxn id="9" idx="0"/>
          </p:cNvCxnSpPr>
          <p:nvPr/>
        </p:nvCxnSpPr>
        <p:spPr>
          <a:xfrm>
            <a:off x="3617495" y="1331494"/>
            <a:ext cx="0" cy="50532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4" idx="1"/>
          </p:cNvCxnSpPr>
          <p:nvPr/>
        </p:nvCxnSpPr>
        <p:spPr>
          <a:xfrm flipH="1" flipV="1">
            <a:off x="2970970" y="6007466"/>
            <a:ext cx="237450" cy="43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1" y="284747"/>
            <a:ext cx="2093495" cy="645696"/>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Won’t be covering in class</a:t>
            </a:r>
          </a:p>
        </p:txBody>
      </p:sp>
      <p:sp>
        <p:nvSpPr>
          <p:cNvPr id="53" name="Rounded Rectangle 52"/>
          <p:cNvSpPr/>
          <p:nvPr/>
        </p:nvSpPr>
        <p:spPr>
          <a:xfrm>
            <a:off x="0" y="1018673"/>
            <a:ext cx="2093495" cy="64569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Will be covering in class</a:t>
            </a:r>
          </a:p>
        </p:txBody>
      </p:sp>
      <p:cxnSp>
        <p:nvCxnSpPr>
          <p:cNvPr id="67" name="Straight Arrow Connector 66"/>
          <p:cNvCxnSpPr>
            <a:stCxn id="4" idx="2"/>
          </p:cNvCxnSpPr>
          <p:nvPr/>
        </p:nvCxnSpPr>
        <p:spPr>
          <a:xfrm flipH="1">
            <a:off x="5747084" y="4347410"/>
            <a:ext cx="4010" cy="3443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096976" y="3008026"/>
            <a:ext cx="24094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Provides network access to other pods</a:t>
            </a:r>
          </a:p>
        </p:txBody>
      </p:sp>
      <p:sp>
        <p:nvSpPr>
          <p:cNvPr id="70" name="TextBox 69"/>
          <p:cNvSpPr txBox="1"/>
          <p:nvPr/>
        </p:nvSpPr>
        <p:spPr>
          <a:xfrm>
            <a:off x="7006689" y="2963045"/>
            <a:ext cx="24094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Legacy.. Replaced with Deployment</a:t>
            </a:r>
          </a:p>
        </p:txBody>
      </p:sp>
      <p:sp>
        <p:nvSpPr>
          <p:cNvPr id="71" name="TextBox 70"/>
          <p:cNvSpPr txBox="1"/>
          <p:nvPr/>
        </p:nvSpPr>
        <p:spPr>
          <a:xfrm>
            <a:off x="2526441" y="1287847"/>
            <a:ext cx="24094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Deploys and manages a version of pods</a:t>
            </a:r>
          </a:p>
        </p:txBody>
      </p:sp>
      <p:sp>
        <p:nvSpPr>
          <p:cNvPr id="72" name="TextBox 71"/>
          <p:cNvSpPr txBox="1"/>
          <p:nvPr/>
        </p:nvSpPr>
        <p:spPr>
          <a:xfrm>
            <a:off x="3208420" y="2441131"/>
            <a:ext cx="24094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Deploys multiple pods </a:t>
            </a:r>
          </a:p>
        </p:txBody>
      </p:sp>
      <p:sp>
        <p:nvSpPr>
          <p:cNvPr id="73" name="TextBox 72"/>
          <p:cNvSpPr txBox="1"/>
          <p:nvPr/>
        </p:nvSpPr>
        <p:spPr>
          <a:xfrm>
            <a:off x="4763893" y="4301031"/>
            <a:ext cx="24094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Provides storage</a:t>
            </a:r>
          </a:p>
        </p:txBody>
      </p:sp>
      <p:sp>
        <p:nvSpPr>
          <p:cNvPr id="74" name="TextBox 73"/>
          <p:cNvSpPr txBox="1"/>
          <p:nvPr/>
        </p:nvSpPr>
        <p:spPr>
          <a:xfrm>
            <a:off x="2384673" y="4860523"/>
            <a:ext cx="24094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Used for long term storage</a:t>
            </a:r>
          </a:p>
        </p:txBody>
      </p:sp>
      <p:sp>
        <p:nvSpPr>
          <p:cNvPr id="76" name="TextBox 75"/>
          <p:cNvSpPr txBox="1"/>
          <p:nvPr/>
        </p:nvSpPr>
        <p:spPr>
          <a:xfrm>
            <a:off x="4721222" y="5358198"/>
            <a:ext cx="24094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Provides configurations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To containers</a:t>
            </a:r>
          </a:p>
        </p:txBody>
      </p:sp>
      <p:sp>
        <p:nvSpPr>
          <p:cNvPr id="77" name="TextBox 76"/>
          <p:cNvSpPr txBox="1"/>
          <p:nvPr/>
        </p:nvSpPr>
        <p:spPr>
          <a:xfrm>
            <a:off x="7130717" y="4959141"/>
            <a:ext cx="24094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Provides a way to distribute sensitive data</a:t>
            </a:r>
          </a:p>
        </p:txBody>
      </p:sp>
      <p:sp>
        <p:nvSpPr>
          <p:cNvPr id="78" name="TextBox 77"/>
          <p:cNvSpPr txBox="1"/>
          <p:nvPr/>
        </p:nvSpPr>
        <p:spPr>
          <a:xfrm>
            <a:off x="8094219" y="4014524"/>
            <a:ext cx="24094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Allows external access</a:t>
            </a:r>
          </a:p>
        </p:txBody>
      </p:sp>
      <p:sp>
        <p:nvSpPr>
          <p:cNvPr id="79" name="Rounded Rectangle 78"/>
          <p:cNvSpPr/>
          <p:nvPr/>
        </p:nvSpPr>
        <p:spPr>
          <a:xfrm>
            <a:off x="6811464" y="772360"/>
            <a:ext cx="1524000" cy="62564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a:ea typeface="+mn-ea"/>
                <a:cs typeface="+mn-cs"/>
              </a:rPr>
              <a:t>Daemonset</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2" name="Straight Arrow Connector 81"/>
          <p:cNvCxnSpPr>
            <a:stCxn id="79" idx="2"/>
          </p:cNvCxnSpPr>
          <p:nvPr/>
        </p:nvCxnSpPr>
        <p:spPr>
          <a:xfrm flipH="1">
            <a:off x="6196770" y="1398002"/>
            <a:ext cx="1376694" cy="140891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118501" y="4234881"/>
            <a:ext cx="152400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Node</a:t>
            </a:r>
          </a:p>
        </p:txBody>
      </p:sp>
      <p:cxnSp>
        <p:nvCxnSpPr>
          <p:cNvPr id="95" name="Straight Arrow Connector 94"/>
          <p:cNvCxnSpPr/>
          <p:nvPr/>
        </p:nvCxnSpPr>
        <p:spPr>
          <a:xfrm flipH="1">
            <a:off x="1642400" y="3821025"/>
            <a:ext cx="3058343" cy="67501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334652" y="4266446"/>
            <a:ext cx="24094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Runs on</a:t>
            </a:r>
          </a:p>
        </p:txBody>
      </p:sp>
      <p:sp>
        <p:nvSpPr>
          <p:cNvPr id="98" name="TextBox 97"/>
          <p:cNvSpPr txBox="1"/>
          <p:nvPr/>
        </p:nvSpPr>
        <p:spPr>
          <a:xfrm>
            <a:off x="5258178" y="10043"/>
            <a:ext cx="467612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Kinds</a:t>
            </a:r>
          </a:p>
        </p:txBody>
      </p:sp>
    </p:spTree>
    <p:extLst>
      <p:ext uri="{BB962C8B-B14F-4D97-AF65-F5344CB8AC3E}">
        <p14:creationId xmlns:p14="http://schemas.microsoft.com/office/powerpoint/2010/main" val="2468894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Pod?</a:t>
            </a:r>
          </a:p>
        </p:txBody>
      </p:sp>
      <p:sp>
        <p:nvSpPr>
          <p:cNvPr id="5" name="Rounded Rectangle 4"/>
          <p:cNvSpPr/>
          <p:nvPr/>
        </p:nvSpPr>
        <p:spPr>
          <a:xfrm>
            <a:off x="7286445" y="2859126"/>
            <a:ext cx="4446085" cy="2972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POD</a:t>
            </a:r>
          </a:p>
        </p:txBody>
      </p:sp>
      <p:sp>
        <p:nvSpPr>
          <p:cNvPr id="6" name="Rounded Rectangle 5"/>
          <p:cNvSpPr/>
          <p:nvPr/>
        </p:nvSpPr>
        <p:spPr>
          <a:xfrm>
            <a:off x="7953705" y="3183354"/>
            <a:ext cx="2993230" cy="83596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Container(s)</a:t>
            </a:r>
          </a:p>
        </p:txBody>
      </p:sp>
      <p:sp>
        <p:nvSpPr>
          <p:cNvPr id="7" name="Rounded Rectangle 6"/>
          <p:cNvSpPr/>
          <p:nvPr/>
        </p:nvSpPr>
        <p:spPr>
          <a:xfrm>
            <a:off x="7625144" y="4769777"/>
            <a:ext cx="1524000" cy="84221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Volume</a:t>
            </a:r>
          </a:p>
        </p:txBody>
      </p:sp>
      <p:sp>
        <p:nvSpPr>
          <p:cNvPr id="8" name="Rounded Rectangle 7"/>
          <p:cNvSpPr/>
          <p:nvPr/>
        </p:nvSpPr>
        <p:spPr>
          <a:xfrm>
            <a:off x="9678837" y="4769776"/>
            <a:ext cx="1524000" cy="84221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Networking/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Localhost</a:t>
            </a:r>
          </a:p>
        </p:txBody>
      </p:sp>
      <p:sp>
        <p:nvSpPr>
          <p:cNvPr id="10" name="TextBox 9"/>
          <p:cNvSpPr txBox="1"/>
          <p:nvPr/>
        </p:nvSpPr>
        <p:spPr>
          <a:xfrm>
            <a:off x="948267" y="1794932"/>
            <a:ext cx="6021876" cy="415498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Remember that containers only one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Here is how we can get around that in Kubernetes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Containers are deployed inside of pods, pods can contain multiple containers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Share networking, storage and more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This can be used to deploy dependent containers that will be scaled out together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Containers can communicate over localhost, cutting down on network traffic</a:t>
            </a:r>
          </a:p>
        </p:txBody>
      </p:sp>
    </p:spTree>
    <p:extLst>
      <p:ext uri="{BB962C8B-B14F-4D97-AF65-F5344CB8AC3E}">
        <p14:creationId xmlns:p14="http://schemas.microsoft.com/office/powerpoint/2010/main" val="34353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33811-789C-4E84-9AC7-E91EB393A014}"/>
              </a:ext>
            </a:extLst>
          </p:cNvPr>
          <p:cNvSpPr>
            <a:spLocks noGrp="1"/>
          </p:cNvSpPr>
          <p:nvPr>
            <p:ph type="title"/>
          </p:nvPr>
        </p:nvSpPr>
        <p:spPr>
          <a:xfrm>
            <a:off x="1484311" y="170180"/>
            <a:ext cx="10018713" cy="1752599"/>
          </a:xfrm>
        </p:spPr>
        <p:txBody>
          <a:bodyPr/>
          <a:lstStyle/>
          <a:p>
            <a:r>
              <a:rPr lang="en-US" dirty="0"/>
              <a:t>What is Docker?</a:t>
            </a:r>
          </a:p>
        </p:txBody>
      </p:sp>
      <p:sp>
        <p:nvSpPr>
          <p:cNvPr id="6" name="Content Placeholder 5">
            <a:extLst>
              <a:ext uri="{FF2B5EF4-FFF2-40B4-BE49-F238E27FC236}">
                <a16:creationId xmlns:a16="http://schemas.microsoft.com/office/drawing/2014/main" id="{1626A554-3CBA-43D7-9B50-499D6A720353}"/>
              </a:ext>
            </a:extLst>
          </p:cNvPr>
          <p:cNvSpPr>
            <a:spLocks noGrp="1"/>
          </p:cNvSpPr>
          <p:nvPr>
            <p:ph sz="half" idx="2"/>
          </p:nvPr>
        </p:nvSpPr>
        <p:spPr>
          <a:xfrm>
            <a:off x="6493668" y="2213610"/>
            <a:ext cx="4895056" cy="3295650"/>
          </a:xfrm>
        </p:spPr>
        <p:txBody>
          <a:bodyPr>
            <a:normAutofit/>
          </a:bodyPr>
          <a:lstStyle/>
          <a:p>
            <a:r>
              <a:rPr lang="en-US" sz="2400" dirty="0"/>
              <a:t>Docker, is an open-source project that automates the deployments of applications inside of user created containers by providing an added layer of abstraction and automation that has the capability to perform operating system level virtualization. </a:t>
            </a:r>
          </a:p>
        </p:txBody>
      </p:sp>
      <p:pic>
        <p:nvPicPr>
          <p:cNvPr id="7" name="Content Placeholder 6">
            <a:extLst>
              <a:ext uri="{FF2B5EF4-FFF2-40B4-BE49-F238E27FC236}">
                <a16:creationId xmlns:a16="http://schemas.microsoft.com/office/drawing/2014/main" id="{D07344F4-EBC5-4044-B501-6FB78D5CE7F7}"/>
              </a:ext>
            </a:extLst>
          </p:cNvPr>
          <p:cNvPicPr>
            <a:picLocks noGrp="1" noChangeAspect="1"/>
          </p:cNvPicPr>
          <p:nvPr>
            <p:ph sz="half" idx="1"/>
          </p:nvPr>
        </p:nvPicPr>
        <p:blipFill>
          <a:blip r:embed="rId2"/>
          <a:stretch>
            <a:fillRect/>
          </a:stretch>
        </p:blipFill>
        <p:spPr>
          <a:xfrm>
            <a:off x="1563528" y="2213610"/>
            <a:ext cx="3747612" cy="3338209"/>
          </a:xfrm>
          <a:prstGeom prst="rect">
            <a:avLst/>
          </a:prstGeom>
        </p:spPr>
      </p:pic>
      <p:sp>
        <p:nvSpPr>
          <p:cNvPr id="2" name="Date Placeholder 1">
            <a:extLst>
              <a:ext uri="{FF2B5EF4-FFF2-40B4-BE49-F238E27FC236}">
                <a16:creationId xmlns:a16="http://schemas.microsoft.com/office/drawing/2014/main" id="{E5889EA0-32C0-4C44-9FF8-C5508D11851D}"/>
              </a:ext>
            </a:extLst>
          </p:cNvPr>
          <p:cNvSpPr>
            <a:spLocks noGrp="1"/>
          </p:cNvSpPr>
          <p:nvPr>
            <p:ph type="dt" sz="half" idx="10"/>
          </p:nvPr>
        </p:nvSpPr>
        <p:spPr/>
        <p:txBody>
          <a:bodyPr/>
          <a:lstStyle/>
          <a:p>
            <a:fld id="{565B04B8-BF64-4D3B-9745-92B0C2F986EC}" type="datetime1">
              <a:rPr lang="en-US" smtClean="0"/>
              <a:t>4/12/18</a:t>
            </a:fld>
            <a:endParaRPr lang="en-US"/>
          </a:p>
        </p:txBody>
      </p:sp>
      <p:sp>
        <p:nvSpPr>
          <p:cNvPr id="3" name="Footer Placeholder 2">
            <a:extLst>
              <a:ext uri="{FF2B5EF4-FFF2-40B4-BE49-F238E27FC236}">
                <a16:creationId xmlns:a16="http://schemas.microsoft.com/office/drawing/2014/main" id="{166DBB06-C743-4ED9-A03A-BA3086D742EA}"/>
              </a:ext>
            </a:extLst>
          </p:cNvPr>
          <p:cNvSpPr>
            <a:spLocks noGrp="1"/>
          </p:cNvSpPr>
          <p:nvPr>
            <p:ph type="ftr" sz="quarter" idx="11"/>
          </p:nvPr>
        </p:nvSpPr>
        <p:spPr/>
        <p:txBody>
          <a:bodyPr/>
          <a:lstStyle/>
          <a:p>
            <a:r>
              <a:rPr lang="en-US"/>
              <a:t>Sealing Technologies, Inc. www.sealingtech.com 7134 Columbia Gateway Dr. Suite 160 Columbia, MD 21046</a:t>
            </a:r>
            <a:endParaRPr lang="en-US" dirty="0"/>
          </a:p>
        </p:txBody>
      </p:sp>
      <p:sp>
        <p:nvSpPr>
          <p:cNvPr id="5" name="Slide Number Placeholder 4">
            <a:extLst>
              <a:ext uri="{FF2B5EF4-FFF2-40B4-BE49-F238E27FC236}">
                <a16:creationId xmlns:a16="http://schemas.microsoft.com/office/drawing/2014/main" id="{17F49841-FE39-4AD3-AF26-2D94359BDF4F}"/>
              </a:ext>
            </a:extLst>
          </p:cNvPr>
          <p:cNvSpPr>
            <a:spLocks noGrp="1"/>
          </p:cNvSpPr>
          <p:nvPr>
            <p:ph type="sldNum" sz="quarter" idx="12"/>
          </p:nvPr>
        </p:nvSpPr>
        <p:spPr/>
        <p:txBody>
          <a:bodyPr/>
          <a:lstStyle/>
          <a:p>
            <a:fld id="{89BEB1D7-6D42-4923-AA48-F5C97588263B}" type="slidenum">
              <a:rPr lang="en-US" smtClean="0"/>
              <a:t>4</a:t>
            </a:fld>
            <a:endParaRPr lang="en-US"/>
          </a:p>
        </p:txBody>
      </p:sp>
    </p:spTree>
    <p:extLst>
      <p:ext uri="{BB962C8B-B14F-4D97-AF65-F5344CB8AC3E}">
        <p14:creationId xmlns:p14="http://schemas.microsoft.com/office/powerpoint/2010/main" val="1972379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1585-72D8-1E4B-B638-B1EB184847FE}"/>
              </a:ext>
            </a:extLst>
          </p:cNvPr>
          <p:cNvSpPr>
            <a:spLocks noGrp="1"/>
          </p:cNvSpPr>
          <p:nvPr>
            <p:ph type="title"/>
          </p:nvPr>
        </p:nvSpPr>
        <p:spPr/>
        <p:txBody>
          <a:bodyPr/>
          <a:lstStyle/>
          <a:p>
            <a:r>
              <a:rPr lang="en-US" dirty="0"/>
              <a:t>Pod design patterns - Sidecars</a:t>
            </a:r>
          </a:p>
        </p:txBody>
      </p:sp>
      <p:pic>
        <p:nvPicPr>
          <p:cNvPr id="8" name="Content Placeholder 7">
            <a:extLst>
              <a:ext uri="{FF2B5EF4-FFF2-40B4-BE49-F238E27FC236}">
                <a16:creationId xmlns:a16="http://schemas.microsoft.com/office/drawing/2014/main" id="{E28E74F1-72D9-8840-BE2C-991D8B3B71DF}"/>
              </a:ext>
            </a:extLst>
          </p:cNvPr>
          <p:cNvPicPr>
            <a:picLocks noGrp="1" noChangeAspect="1"/>
          </p:cNvPicPr>
          <p:nvPr>
            <p:ph sz="half" idx="1"/>
          </p:nvPr>
        </p:nvPicPr>
        <p:blipFill>
          <a:blip r:embed="rId2"/>
          <a:stretch>
            <a:fillRect/>
          </a:stretch>
        </p:blipFill>
        <p:spPr>
          <a:xfrm>
            <a:off x="1040250" y="2342742"/>
            <a:ext cx="5460627" cy="2429979"/>
          </a:xfrm>
          <a:prstGeom prst="rect">
            <a:avLst/>
          </a:prstGeom>
        </p:spPr>
      </p:pic>
      <p:sp>
        <p:nvSpPr>
          <p:cNvPr id="4" name="Content Placeholder 3">
            <a:extLst>
              <a:ext uri="{FF2B5EF4-FFF2-40B4-BE49-F238E27FC236}">
                <a16:creationId xmlns:a16="http://schemas.microsoft.com/office/drawing/2014/main" id="{64021B27-6888-D448-ABA1-F8E9DC5C935D}"/>
              </a:ext>
            </a:extLst>
          </p:cNvPr>
          <p:cNvSpPr>
            <a:spLocks noGrp="1"/>
          </p:cNvSpPr>
          <p:nvPr>
            <p:ph sz="half" idx="2"/>
          </p:nvPr>
        </p:nvSpPr>
        <p:spPr/>
        <p:txBody>
          <a:bodyPr/>
          <a:lstStyle/>
          <a:p>
            <a:r>
              <a:rPr lang="en-US" dirty="0"/>
              <a:t>Two containers which provide services to one another. </a:t>
            </a:r>
          </a:p>
          <a:p>
            <a:r>
              <a:rPr lang="en-US" dirty="0"/>
              <a:t>Can share volumes to provide data transfer</a:t>
            </a:r>
          </a:p>
          <a:p>
            <a:r>
              <a:rPr lang="en-US" dirty="0"/>
              <a:t>Provides modularity and simpler design of each</a:t>
            </a:r>
          </a:p>
        </p:txBody>
      </p:sp>
      <p:sp>
        <p:nvSpPr>
          <p:cNvPr id="5" name="Date Placeholder 4">
            <a:extLst>
              <a:ext uri="{FF2B5EF4-FFF2-40B4-BE49-F238E27FC236}">
                <a16:creationId xmlns:a16="http://schemas.microsoft.com/office/drawing/2014/main" id="{F2CE8083-9019-7D45-B49A-340B6747226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29063C-91A5-4593-ABB1-5AF093B34D9D}" type="datetime1">
              <a:rPr kumimoji="0" lang="en-US" sz="1200" b="0" i="0" u="none" strike="noStrike" kern="1200" cap="none" spc="0" normalizeH="0" baseline="0" noProof="0" smtClean="0">
                <a:ln>
                  <a:noFill/>
                </a:ln>
                <a:solidFill>
                  <a:prstClr val="black">
                    <a:tint val="75000"/>
                  </a:prstClr>
                </a:solidFill>
                <a:effectLst/>
                <a:uLnTx/>
                <a:uFillTx/>
                <a:latin typeface="Candara" panose="020E0502030303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4/12/18</a:t>
            </a:fld>
            <a:endPar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endParaRPr>
          </a:p>
        </p:txBody>
      </p:sp>
      <p:sp>
        <p:nvSpPr>
          <p:cNvPr id="6" name="Footer Placeholder 5">
            <a:extLst>
              <a:ext uri="{FF2B5EF4-FFF2-40B4-BE49-F238E27FC236}">
                <a16:creationId xmlns:a16="http://schemas.microsoft.com/office/drawing/2014/main" id="{824FA7D7-633B-C04D-A5C2-C5E8AF910D4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rPr>
              <a:t>Sealing Technologies, Inc.	www.sealingtech.org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rPr>
              <a:t>7226 Lee Deforest Dr. Suite 204 Columbia, MD 21046 Private/Proprietary</a:t>
            </a:r>
          </a:p>
        </p:txBody>
      </p:sp>
      <p:sp>
        <p:nvSpPr>
          <p:cNvPr id="7" name="Slide Number Placeholder 6">
            <a:extLst>
              <a:ext uri="{FF2B5EF4-FFF2-40B4-BE49-F238E27FC236}">
                <a16:creationId xmlns:a16="http://schemas.microsoft.com/office/drawing/2014/main" id="{E7D974A1-1AE1-9147-9C1D-58F5E3A9C6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EB1D7-6D42-4923-AA48-F5C97588263B}" type="slidenum">
              <a:rPr kumimoji="0" lang="en-US" sz="1200" b="0" i="0" u="none" strike="noStrike" kern="1200" cap="none" spc="0" normalizeH="0" baseline="0" noProof="0" smtClean="0">
                <a:ln>
                  <a:noFill/>
                </a:ln>
                <a:solidFill>
                  <a:prstClr val="black">
                    <a:tint val="75000"/>
                  </a:prstClr>
                </a:solidFill>
                <a:effectLst/>
                <a:uLnTx/>
                <a:uFillTx/>
                <a:latin typeface="Candara" panose="020E05020303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endParaRPr>
          </a:p>
        </p:txBody>
      </p:sp>
    </p:spTree>
    <p:extLst>
      <p:ext uri="{BB962C8B-B14F-4D97-AF65-F5344CB8AC3E}">
        <p14:creationId xmlns:p14="http://schemas.microsoft.com/office/powerpoint/2010/main" val="3218903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832C-48C6-154A-801A-5263A6B50A17}"/>
              </a:ext>
            </a:extLst>
          </p:cNvPr>
          <p:cNvSpPr>
            <a:spLocks noGrp="1"/>
          </p:cNvSpPr>
          <p:nvPr>
            <p:ph type="title"/>
          </p:nvPr>
        </p:nvSpPr>
        <p:spPr/>
        <p:txBody>
          <a:bodyPr/>
          <a:lstStyle/>
          <a:p>
            <a:r>
              <a:rPr lang="en-US" dirty="0"/>
              <a:t>Pod design patterns - Ambassadors</a:t>
            </a:r>
          </a:p>
        </p:txBody>
      </p:sp>
      <p:sp>
        <p:nvSpPr>
          <p:cNvPr id="4" name="Content Placeholder 3">
            <a:extLst>
              <a:ext uri="{FF2B5EF4-FFF2-40B4-BE49-F238E27FC236}">
                <a16:creationId xmlns:a16="http://schemas.microsoft.com/office/drawing/2014/main" id="{FCB68480-1B99-C94F-A9DA-6C1409DAAFDE}"/>
              </a:ext>
            </a:extLst>
          </p:cNvPr>
          <p:cNvSpPr>
            <a:spLocks noGrp="1"/>
          </p:cNvSpPr>
          <p:nvPr>
            <p:ph sz="half" idx="2"/>
          </p:nvPr>
        </p:nvSpPr>
        <p:spPr/>
        <p:txBody>
          <a:bodyPr/>
          <a:lstStyle/>
          <a:p>
            <a:r>
              <a:rPr lang="en-US" dirty="0"/>
              <a:t>Proxy communication out to the rest of the world</a:t>
            </a:r>
          </a:p>
          <a:p>
            <a:r>
              <a:rPr lang="en-US" dirty="0"/>
              <a:t>Often will buffer data before the data is sent out to another service on the cluster</a:t>
            </a:r>
          </a:p>
        </p:txBody>
      </p:sp>
      <p:sp>
        <p:nvSpPr>
          <p:cNvPr id="5" name="Date Placeholder 4">
            <a:extLst>
              <a:ext uri="{FF2B5EF4-FFF2-40B4-BE49-F238E27FC236}">
                <a16:creationId xmlns:a16="http://schemas.microsoft.com/office/drawing/2014/main" id="{F0D88E86-88A2-6645-B091-A60AD6FA86F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29063C-91A5-4593-ABB1-5AF093B34D9D}" type="datetime1">
              <a:rPr kumimoji="0" lang="en-US" sz="1200" b="0" i="0" u="none" strike="noStrike" kern="1200" cap="none" spc="0" normalizeH="0" baseline="0" noProof="0" smtClean="0">
                <a:ln>
                  <a:noFill/>
                </a:ln>
                <a:solidFill>
                  <a:prstClr val="black">
                    <a:tint val="75000"/>
                  </a:prstClr>
                </a:solidFill>
                <a:effectLst/>
                <a:uLnTx/>
                <a:uFillTx/>
                <a:latin typeface="Candara" panose="020E0502030303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4/12/18</a:t>
            </a:fld>
            <a:endPar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endParaRPr>
          </a:p>
        </p:txBody>
      </p:sp>
      <p:sp>
        <p:nvSpPr>
          <p:cNvPr id="6" name="Footer Placeholder 5">
            <a:extLst>
              <a:ext uri="{FF2B5EF4-FFF2-40B4-BE49-F238E27FC236}">
                <a16:creationId xmlns:a16="http://schemas.microsoft.com/office/drawing/2014/main" id="{E34BB3DB-5105-4741-8F33-06E2C31974C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rPr>
              <a:t>Sealing Technologies, Inc.	www.sealingtech.org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rPr>
              <a:t>7226 Lee Deforest Dr. Suite 204 Columbia, MD 21046 Private/Proprietary</a:t>
            </a:r>
          </a:p>
        </p:txBody>
      </p:sp>
      <p:sp>
        <p:nvSpPr>
          <p:cNvPr id="7" name="Slide Number Placeholder 6">
            <a:extLst>
              <a:ext uri="{FF2B5EF4-FFF2-40B4-BE49-F238E27FC236}">
                <a16:creationId xmlns:a16="http://schemas.microsoft.com/office/drawing/2014/main" id="{97C95BD6-CF9C-F048-92A8-7B74E3D738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EB1D7-6D42-4923-AA48-F5C97588263B}" type="slidenum">
              <a:rPr kumimoji="0" lang="en-US" sz="1200" b="0" i="0" u="none" strike="noStrike" kern="1200" cap="none" spc="0" normalizeH="0" baseline="0" noProof="0" smtClean="0">
                <a:ln>
                  <a:noFill/>
                </a:ln>
                <a:solidFill>
                  <a:prstClr val="black">
                    <a:tint val="75000"/>
                  </a:prstClr>
                </a:solidFill>
                <a:effectLst/>
                <a:uLnTx/>
                <a:uFillTx/>
                <a:latin typeface="Candara" panose="020E05020303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endParaRPr>
          </a:p>
        </p:txBody>
      </p:sp>
      <p:pic>
        <p:nvPicPr>
          <p:cNvPr id="9" name="Picture 8">
            <a:extLst>
              <a:ext uri="{FF2B5EF4-FFF2-40B4-BE49-F238E27FC236}">
                <a16:creationId xmlns:a16="http://schemas.microsoft.com/office/drawing/2014/main" id="{F653CD59-5DA4-AA4E-911F-93953731B0FF}"/>
              </a:ext>
            </a:extLst>
          </p:cNvPr>
          <p:cNvPicPr>
            <a:picLocks noChangeAspect="1"/>
          </p:cNvPicPr>
          <p:nvPr/>
        </p:nvPicPr>
        <p:blipFill>
          <a:blip r:embed="rId2"/>
          <a:stretch>
            <a:fillRect/>
          </a:stretch>
        </p:blipFill>
        <p:spPr>
          <a:xfrm>
            <a:off x="1218671" y="2631067"/>
            <a:ext cx="5019598" cy="2007839"/>
          </a:xfrm>
          <a:prstGeom prst="rect">
            <a:avLst/>
          </a:prstGeom>
        </p:spPr>
      </p:pic>
    </p:spTree>
    <p:extLst>
      <p:ext uri="{BB962C8B-B14F-4D97-AF65-F5344CB8AC3E}">
        <p14:creationId xmlns:p14="http://schemas.microsoft.com/office/powerpoint/2010/main" val="782478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1E59-7D09-174F-B5A3-7ECE89959933}"/>
              </a:ext>
            </a:extLst>
          </p:cNvPr>
          <p:cNvSpPr>
            <a:spLocks noGrp="1"/>
          </p:cNvSpPr>
          <p:nvPr>
            <p:ph type="title"/>
          </p:nvPr>
        </p:nvSpPr>
        <p:spPr/>
        <p:txBody>
          <a:bodyPr/>
          <a:lstStyle/>
          <a:p>
            <a:r>
              <a:rPr lang="en-US" dirty="0"/>
              <a:t>Pod design patterns - Adapters</a:t>
            </a:r>
          </a:p>
        </p:txBody>
      </p:sp>
      <p:sp>
        <p:nvSpPr>
          <p:cNvPr id="4" name="Content Placeholder 3">
            <a:extLst>
              <a:ext uri="{FF2B5EF4-FFF2-40B4-BE49-F238E27FC236}">
                <a16:creationId xmlns:a16="http://schemas.microsoft.com/office/drawing/2014/main" id="{63C9A2D4-4B17-1D4C-82E9-1F947E8DC14C}"/>
              </a:ext>
            </a:extLst>
          </p:cNvPr>
          <p:cNvSpPr>
            <a:spLocks noGrp="1"/>
          </p:cNvSpPr>
          <p:nvPr>
            <p:ph sz="half" idx="2"/>
          </p:nvPr>
        </p:nvSpPr>
        <p:spPr/>
        <p:txBody>
          <a:bodyPr/>
          <a:lstStyle/>
          <a:p>
            <a:r>
              <a:rPr lang="en-US" dirty="0"/>
              <a:t>Often used for formatting data or buffering data before being picked up by another service</a:t>
            </a:r>
          </a:p>
          <a:p>
            <a:r>
              <a:rPr lang="en-US" dirty="0"/>
              <a:t>Can share data between containers with localhost or shared volumes</a:t>
            </a:r>
          </a:p>
        </p:txBody>
      </p:sp>
      <p:sp>
        <p:nvSpPr>
          <p:cNvPr id="5" name="Date Placeholder 4">
            <a:extLst>
              <a:ext uri="{FF2B5EF4-FFF2-40B4-BE49-F238E27FC236}">
                <a16:creationId xmlns:a16="http://schemas.microsoft.com/office/drawing/2014/main" id="{3F3F8630-E61A-8446-9431-5D085D5AC2E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29063C-91A5-4593-ABB1-5AF093B34D9D}" type="datetime1">
              <a:rPr kumimoji="0" lang="en-US" sz="1200" b="0" i="0" u="none" strike="noStrike" kern="1200" cap="none" spc="0" normalizeH="0" baseline="0" noProof="0" smtClean="0">
                <a:ln>
                  <a:noFill/>
                </a:ln>
                <a:solidFill>
                  <a:prstClr val="black">
                    <a:tint val="75000"/>
                  </a:prstClr>
                </a:solidFill>
                <a:effectLst/>
                <a:uLnTx/>
                <a:uFillTx/>
                <a:latin typeface="Candara" panose="020E0502030303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4/12/18</a:t>
            </a:fld>
            <a:endPar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endParaRPr>
          </a:p>
        </p:txBody>
      </p:sp>
      <p:sp>
        <p:nvSpPr>
          <p:cNvPr id="6" name="Footer Placeholder 5">
            <a:extLst>
              <a:ext uri="{FF2B5EF4-FFF2-40B4-BE49-F238E27FC236}">
                <a16:creationId xmlns:a16="http://schemas.microsoft.com/office/drawing/2014/main" id="{CE6A6CE5-9E64-3A48-9974-6DE0E3E153F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rPr>
              <a:t>Sealing Technologies, Inc.	www.sealingtech.org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rPr>
              <a:t>7226 Lee Deforest Dr. Suite 204 Columbia, MD 21046 Private/Proprietary</a:t>
            </a:r>
          </a:p>
        </p:txBody>
      </p:sp>
      <p:sp>
        <p:nvSpPr>
          <p:cNvPr id="7" name="Slide Number Placeholder 6">
            <a:extLst>
              <a:ext uri="{FF2B5EF4-FFF2-40B4-BE49-F238E27FC236}">
                <a16:creationId xmlns:a16="http://schemas.microsoft.com/office/drawing/2014/main" id="{580ED47F-2852-3D46-9C90-FC04934DFF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EB1D7-6D42-4923-AA48-F5C97588263B}" type="slidenum">
              <a:rPr kumimoji="0" lang="en-US" sz="1200" b="0" i="0" u="none" strike="noStrike" kern="1200" cap="none" spc="0" normalizeH="0" baseline="0" noProof="0" smtClean="0">
                <a:ln>
                  <a:noFill/>
                </a:ln>
                <a:solidFill>
                  <a:prstClr val="black">
                    <a:tint val="75000"/>
                  </a:prstClr>
                </a:solidFill>
                <a:effectLst/>
                <a:uLnTx/>
                <a:uFillTx/>
                <a:latin typeface="Candara" panose="020E05020303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ndara" panose="020E0502030303020204" pitchFamily="34" charset="0"/>
              <a:ea typeface="+mn-ea"/>
              <a:cs typeface="+mn-cs"/>
            </a:endParaRPr>
          </a:p>
        </p:txBody>
      </p:sp>
      <p:pic>
        <p:nvPicPr>
          <p:cNvPr id="9" name="Picture 8">
            <a:extLst>
              <a:ext uri="{FF2B5EF4-FFF2-40B4-BE49-F238E27FC236}">
                <a16:creationId xmlns:a16="http://schemas.microsoft.com/office/drawing/2014/main" id="{1427236B-FEC4-2E4A-BAB9-49B23271E410}"/>
              </a:ext>
            </a:extLst>
          </p:cNvPr>
          <p:cNvPicPr>
            <a:picLocks noChangeAspect="1"/>
          </p:cNvPicPr>
          <p:nvPr/>
        </p:nvPicPr>
        <p:blipFill>
          <a:blip r:embed="rId3"/>
          <a:stretch>
            <a:fillRect/>
          </a:stretch>
        </p:blipFill>
        <p:spPr>
          <a:xfrm>
            <a:off x="1026422" y="2531339"/>
            <a:ext cx="5370161" cy="2040661"/>
          </a:xfrm>
          <a:prstGeom prst="rect">
            <a:avLst/>
          </a:prstGeom>
        </p:spPr>
      </p:pic>
    </p:spTree>
    <p:extLst>
      <p:ext uri="{BB962C8B-B14F-4D97-AF65-F5344CB8AC3E}">
        <p14:creationId xmlns:p14="http://schemas.microsoft.com/office/powerpoint/2010/main" val="2900731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Deployment?</a:t>
            </a:r>
          </a:p>
        </p:txBody>
      </p:sp>
      <p:sp>
        <p:nvSpPr>
          <p:cNvPr id="3" name="Content Placeholder 2"/>
          <p:cNvSpPr>
            <a:spLocks noGrp="1"/>
          </p:cNvSpPr>
          <p:nvPr>
            <p:ph idx="1"/>
          </p:nvPr>
        </p:nvSpPr>
        <p:spPr>
          <a:xfrm>
            <a:off x="838200" y="1825625"/>
            <a:ext cx="5165785" cy="4351338"/>
          </a:xfrm>
        </p:spPr>
        <p:txBody>
          <a:bodyPr/>
          <a:lstStyle/>
          <a:p>
            <a:r>
              <a:rPr lang="en-US" dirty="0"/>
              <a:t>Deployments are meant to deploy multiple version of the same set of Pods</a:t>
            </a:r>
          </a:p>
          <a:p>
            <a:r>
              <a:rPr lang="en-US" dirty="0"/>
              <a:t>When deploy new software, it will create a new </a:t>
            </a:r>
            <a:r>
              <a:rPr lang="en-US" dirty="0" err="1"/>
              <a:t>replicaset</a:t>
            </a:r>
            <a:r>
              <a:rPr lang="en-US" dirty="0"/>
              <a:t> as it sunsets the old </a:t>
            </a:r>
            <a:r>
              <a:rPr lang="en-US" dirty="0" err="1"/>
              <a:t>replicaset</a:t>
            </a:r>
            <a:r>
              <a:rPr lang="en-US" dirty="0"/>
              <a:t>.  This is to support roll back</a:t>
            </a:r>
          </a:p>
          <a:p>
            <a:r>
              <a:rPr lang="en-US" dirty="0" err="1"/>
              <a:t>Replicasets</a:t>
            </a:r>
            <a:r>
              <a:rPr lang="en-US" dirty="0"/>
              <a:t> then deploy one or more copies of pods across the cluster</a:t>
            </a:r>
          </a:p>
          <a:p>
            <a:endParaRPr lang="en-US" dirty="0"/>
          </a:p>
        </p:txBody>
      </p:sp>
      <p:sp>
        <p:nvSpPr>
          <p:cNvPr id="4" name="Rounded Rectangle 3"/>
          <p:cNvSpPr/>
          <p:nvPr/>
        </p:nvSpPr>
        <p:spPr>
          <a:xfrm>
            <a:off x="6909154" y="5188563"/>
            <a:ext cx="1780673" cy="620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POD</a:t>
            </a:r>
          </a:p>
        </p:txBody>
      </p:sp>
      <p:sp>
        <p:nvSpPr>
          <p:cNvPr id="5" name="Rounded Rectangle 4"/>
          <p:cNvSpPr/>
          <p:nvPr/>
        </p:nvSpPr>
        <p:spPr>
          <a:xfrm>
            <a:off x="8072660" y="2931467"/>
            <a:ext cx="152400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a:ea typeface="+mn-ea"/>
                <a:cs typeface="+mn-cs"/>
              </a:rPr>
              <a:t>Replicaset</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ounded Rectangle 5"/>
          <p:cNvSpPr/>
          <p:nvPr/>
        </p:nvSpPr>
        <p:spPr>
          <a:xfrm>
            <a:off x="8976030" y="729436"/>
            <a:ext cx="152400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Deployment</a:t>
            </a:r>
          </a:p>
        </p:txBody>
      </p:sp>
      <p:cxnSp>
        <p:nvCxnSpPr>
          <p:cNvPr id="7" name="Straight Arrow Connector 6"/>
          <p:cNvCxnSpPr>
            <a:stCxn id="6" idx="2"/>
            <a:endCxn id="5" idx="0"/>
          </p:cNvCxnSpPr>
          <p:nvPr/>
        </p:nvCxnSpPr>
        <p:spPr>
          <a:xfrm flipH="1">
            <a:off x="8834660" y="1355078"/>
            <a:ext cx="903370" cy="157638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4" idx="0"/>
          </p:cNvCxnSpPr>
          <p:nvPr/>
        </p:nvCxnSpPr>
        <p:spPr>
          <a:xfrm flipH="1">
            <a:off x="7799491" y="3557109"/>
            <a:ext cx="1035169" cy="163145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0094229" y="2931467"/>
            <a:ext cx="1524000"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Old version</a:t>
            </a:r>
          </a:p>
        </p:txBody>
      </p:sp>
      <p:cxnSp>
        <p:nvCxnSpPr>
          <p:cNvPr id="15" name="Straight Arrow Connector 14"/>
          <p:cNvCxnSpPr>
            <a:stCxn id="6" idx="2"/>
            <a:endCxn id="14" idx="0"/>
          </p:cNvCxnSpPr>
          <p:nvPr/>
        </p:nvCxnSpPr>
        <p:spPr>
          <a:xfrm>
            <a:off x="9738030" y="1355078"/>
            <a:ext cx="1118199" cy="157638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9075556" y="5188563"/>
            <a:ext cx="1780673" cy="620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POD</a:t>
            </a:r>
          </a:p>
        </p:txBody>
      </p:sp>
      <p:cxnSp>
        <p:nvCxnSpPr>
          <p:cNvPr id="19" name="Straight Arrow Connector 18"/>
          <p:cNvCxnSpPr>
            <a:stCxn id="5" idx="2"/>
          </p:cNvCxnSpPr>
          <p:nvPr/>
        </p:nvCxnSpPr>
        <p:spPr>
          <a:xfrm>
            <a:off x="8834660" y="3557109"/>
            <a:ext cx="1227297" cy="167231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17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Service?</a:t>
            </a:r>
          </a:p>
        </p:txBody>
      </p:sp>
      <p:sp>
        <p:nvSpPr>
          <p:cNvPr id="3" name="Content Placeholder 2"/>
          <p:cNvSpPr>
            <a:spLocks noGrp="1"/>
          </p:cNvSpPr>
          <p:nvPr>
            <p:ph idx="1"/>
          </p:nvPr>
        </p:nvSpPr>
        <p:spPr/>
        <p:txBody>
          <a:bodyPr/>
          <a:lstStyle/>
          <a:p>
            <a:r>
              <a:rPr lang="en-US" dirty="0"/>
              <a:t>Pods are meant to move, be created, die.  Networking is shifting all the time</a:t>
            </a:r>
          </a:p>
          <a:p>
            <a:r>
              <a:rPr lang="en-US" dirty="0"/>
              <a:t>When pods need to communicate they must go through services</a:t>
            </a:r>
          </a:p>
          <a:p>
            <a:r>
              <a:rPr lang="en-US" dirty="0"/>
              <a:t>Pods can be load balanced through services</a:t>
            </a:r>
          </a:p>
          <a:p>
            <a:r>
              <a:rPr lang="en-US" dirty="0"/>
              <a:t>Services get their own IP addresses</a:t>
            </a:r>
          </a:p>
          <a:p>
            <a:r>
              <a:rPr lang="en-US" dirty="0"/>
              <a:t>Services also get a DNS entry served through </a:t>
            </a:r>
            <a:r>
              <a:rPr lang="en-US" dirty="0" err="1"/>
              <a:t>kube-dns</a:t>
            </a:r>
            <a:endParaRPr lang="en-US" dirty="0"/>
          </a:p>
        </p:txBody>
      </p:sp>
    </p:spTree>
    <p:extLst>
      <p:ext uri="{BB962C8B-B14F-4D97-AF65-F5344CB8AC3E}">
        <p14:creationId xmlns:p14="http://schemas.microsoft.com/office/powerpoint/2010/main" val="2087265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Simplified view and slight incorrect view of a service</a:t>
            </a:r>
          </a:p>
        </p:txBody>
      </p:sp>
      <p:sp>
        <p:nvSpPr>
          <p:cNvPr id="4" name="Rounded Rectangle 3"/>
          <p:cNvSpPr/>
          <p:nvPr/>
        </p:nvSpPr>
        <p:spPr>
          <a:xfrm>
            <a:off x="1414732" y="2415397"/>
            <a:ext cx="2915728" cy="3260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Node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ounded Rectangle 4"/>
          <p:cNvSpPr/>
          <p:nvPr/>
        </p:nvSpPr>
        <p:spPr>
          <a:xfrm>
            <a:off x="6622211" y="2415397"/>
            <a:ext cx="2915728" cy="3260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Node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Elbow Connector 6"/>
          <p:cNvCxnSpPr>
            <a:stCxn id="4" idx="0"/>
            <a:endCxn id="5" idx="0"/>
          </p:cNvCxnSpPr>
          <p:nvPr/>
        </p:nvCxnSpPr>
        <p:spPr>
          <a:xfrm rot="5400000" flipH="1" flipV="1">
            <a:off x="5476335" y="-188342"/>
            <a:ext cx="12700" cy="5207479"/>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0125" y="1863306"/>
            <a:ext cx="1485182" cy="3744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Network</a:t>
            </a:r>
          </a:p>
        </p:txBody>
      </p:sp>
      <p:sp>
        <p:nvSpPr>
          <p:cNvPr id="13" name="Rounded Rectangle 12"/>
          <p:cNvSpPr/>
          <p:nvPr/>
        </p:nvSpPr>
        <p:spPr>
          <a:xfrm>
            <a:off x="1535502" y="4416725"/>
            <a:ext cx="1188168" cy="724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Client Pod</a:t>
            </a:r>
          </a:p>
        </p:txBody>
      </p:sp>
      <p:sp>
        <p:nvSpPr>
          <p:cNvPr id="14" name="Rounded Rectangle 13"/>
          <p:cNvSpPr/>
          <p:nvPr/>
        </p:nvSpPr>
        <p:spPr>
          <a:xfrm>
            <a:off x="2872596" y="4416725"/>
            <a:ext cx="1188168" cy="724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Server Pod</a:t>
            </a:r>
          </a:p>
        </p:txBody>
      </p:sp>
      <p:sp>
        <p:nvSpPr>
          <p:cNvPr id="15" name="Rounded Rectangle 14"/>
          <p:cNvSpPr/>
          <p:nvPr/>
        </p:nvSpPr>
        <p:spPr>
          <a:xfrm>
            <a:off x="7492341" y="4416724"/>
            <a:ext cx="1188168" cy="724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Server Pod</a:t>
            </a:r>
          </a:p>
        </p:txBody>
      </p:sp>
      <p:sp>
        <p:nvSpPr>
          <p:cNvPr id="16" name="Rounded Rectangle 15"/>
          <p:cNvSpPr/>
          <p:nvPr/>
        </p:nvSpPr>
        <p:spPr>
          <a:xfrm>
            <a:off x="2872596" y="3157269"/>
            <a:ext cx="1188168" cy="724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a:ea typeface="+mn-ea"/>
                <a:cs typeface="+mn-cs"/>
              </a:rPr>
              <a:t>Kube</a:t>
            </a:r>
            <a:r>
              <a:rPr kumimoji="0" lang="en-US" sz="1800" b="0" i="0" u="none" strike="noStrike" kern="1200" cap="none" spc="0" normalizeH="0" baseline="0" noProof="0" dirty="0">
                <a:ln>
                  <a:noFill/>
                </a:ln>
                <a:solidFill>
                  <a:prstClr val="white"/>
                </a:solidFill>
                <a:effectLst/>
                <a:uLnTx/>
                <a:uFillTx/>
                <a:latin typeface="Calibri"/>
                <a:ea typeface="+mn-ea"/>
                <a:cs typeface="+mn-cs"/>
              </a:rPr>
              <a:t>-Proxy</a:t>
            </a:r>
          </a:p>
        </p:txBody>
      </p:sp>
      <p:sp>
        <p:nvSpPr>
          <p:cNvPr id="17" name="Rounded Rectangle 16"/>
          <p:cNvSpPr/>
          <p:nvPr/>
        </p:nvSpPr>
        <p:spPr>
          <a:xfrm>
            <a:off x="6680560" y="3140107"/>
            <a:ext cx="1188168" cy="72461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a:ea typeface="+mn-ea"/>
                <a:cs typeface="+mn-cs"/>
              </a:rPr>
              <a:t>Kube</a:t>
            </a:r>
            <a:r>
              <a:rPr kumimoji="0" lang="en-US" sz="1800" b="0" i="0" u="none" strike="noStrike" kern="1200" cap="none" spc="0" normalizeH="0" baseline="0" noProof="0" dirty="0">
                <a:ln>
                  <a:noFill/>
                </a:ln>
                <a:solidFill>
                  <a:prstClr val="white"/>
                </a:solidFill>
                <a:effectLst/>
                <a:uLnTx/>
                <a:uFillTx/>
                <a:latin typeface="Calibri"/>
                <a:ea typeface="+mn-ea"/>
                <a:cs typeface="+mn-cs"/>
              </a:rPr>
              <a:t>-Proxy</a:t>
            </a:r>
          </a:p>
        </p:txBody>
      </p:sp>
      <p:cxnSp>
        <p:nvCxnSpPr>
          <p:cNvPr id="21" name="Straight Arrow Connector 20"/>
          <p:cNvCxnSpPr>
            <a:endCxn id="16" idx="1"/>
          </p:cNvCxnSpPr>
          <p:nvPr/>
        </p:nvCxnSpPr>
        <p:spPr>
          <a:xfrm flipV="1">
            <a:off x="2147321" y="3519579"/>
            <a:ext cx="725275" cy="897146"/>
          </a:xfrm>
          <a:prstGeom prst="straightConnector1">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6" idx="0"/>
          </p:cNvCxnSpPr>
          <p:nvPr/>
        </p:nvCxnSpPr>
        <p:spPr>
          <a:xfrm rot="16200000" flipH="1">
            <a:off x="4668628" y="1955321"/>
            <a:ext cx="1621764" cy="4025661"/>
          </a:xfrm>
          <a:prstGeom prst="bentConnector4">
            <a:avLst>
              <a:gd name="adj1" fmla="val -14096"/>
              <a:gd name="adj2" fmla="val 57379"/>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6" idx="2"/>
            <a:endCxn id="14" idx="0"/>
          </p:cNvCxnSpPr>
          <p:nvPr/>
        </p:nvCxnSpPr>
        <p:spPr>
          <a:xfrm rot="5400000">
            <a:off x="3199262" y="4149306"/>
            <a:ext cx="534837" cy="12700"/>
          </a:xfrm>
          <a:prstGeom prst="bentConnector3">
            <a:avLst>
              <a:gd name="adj1" fmla="val 50000"/>
            </a:avLst>
          </a:prstGeom>
          <a:ln w="508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468483" y="3519578"/>
            <a:ext cx="1224233"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Traffic load balanced to all pods in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replicaset</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9185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networking and storage</a:t>
            </a:r>
          </a:p>
        </p:txBody>
      </p:sp>
      <p:sp>
        <p:nvSpPr>
          <p:cNvPr id="3" name="Content Placeholder 2"/>
          <p:cNvSpPr>
            <a:spLocks noGrp="1"/>
          </p:cNvSpPr>
          <p:nvPr>
            <p:ph idx="1"/>
          </p:nvPr>
        </p:nvSpPr>
        <p:spPr>
          <a:xfrm>
            <a:off x="838200" y="1825625"/>
            <a:ext cx="10515600" cy="1417907"/>
          </a:xfrm>
        </p:spPr>
        <p:txBody>
          <a:bodyPr>
            <a:normAutofit fontScale="85000" lnSpcReduction="20000"/>
          </a:bodyPr>
          <a:lstStyle/>
          <a:p>
            <a:r>
              <a:rPr lang="en-US" dirty="0"/>
              <a:t>Kubernetes doesn’t do it!!!</a:t>
            </a:r>
          </a:p>
          <a:p>
            <a:r>
              <a:rPr lang="en-US" dirty="0"/>
              <a:t>Kubernetes relies on networking (called container networking interfaces) and storage plugins</a:t>
            </a:r>
          </a:p>
          <a:p>
            <a:r>
              <a:rPr lang="en-US" dirty="0"/>
              <a:t>Kubernetes does a good job extracting away the details</a:t>
            </a:r>
          </a:p>
          <a:p>
            <a:endParaRPr lang="en-US" dirty="0"/>
          </a:p>
          <a:p>
            <a:pPr marL="0" indent="0">
              <a:buNone/>
            </a:pPr>
            <a:endParaRPr lang="en-US" dirty="0"/>
          </a:p>
        </p:txBody>
      </p:sp>
      <p:sp>
        <p:nvSpPr>
          <p:cNvPr id="4" name="TextBox 3"/>
          <p:cNvSpPr txBox="1"/>
          <p:nvPr/>
        </p:nvSpPr>
        <p:spPr>
          <a:xfrm>
            <a:off x="965200" y="3554082"/>
            <a:ext cx="4055374"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Some available CNI plugins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Flannel</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Calico</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white">
                    <a:lumMod val="65000"/>
                  </a:prstClr>
                </a:solidFill>
                <a:effectLst/>
                <a:uLnTx/>
                <a:uFillTx/>
                <a:latin typeface="Candara" panose="020E0502030303020204" pitchFamily="34" charset="0"/>
                <a:ea typeface="+mn-ea"/>
                <a:cs typeface="+mn-cs"/>
              </a:rPr>
              <a:t>OpenVswitch</a:t>
            </a:r>
            <a:endPar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Contrail</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NSX-T</a:t>
            </a:r>
          </a:p>
        </p:txBody>
      </p:sp>
      <p:sp>
        <p:nvSpPr>
          <p:cNvPr id="5" name="TextBox 4"/>
          <p:cNvSpPr txBox="1"/>
          <p:nvPr/>
        </p:nvSpPr>
        <p:spPr>
          <a:xfrm>
            <a:off x="6570452" y="3554082"/>
            <a:ext cx="4554748" cy="19389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Some available storage plugins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CEPH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white">
                    <a:lumMod val="65000"/>
                  </a:prstClr>
                </a:solidFill>
                <a:effectLst/>
                <a:uLnTx/>
                <a:uFillTx/>
                <a:latin typeface="Candara" panose="020E0502030303020204" pitchFamily="34" charset="0"/>
                <a:ea typeface="+mn-ea"/>
                <a:cs typeface="+mn-cs"/>
              </a:rPr>
              <a:t>GlusterFS</a:t>
            </a:r>
            <a:endPar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Cloud provider specific</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65000"/>
                  </a:prstClr>
                </a:solidFill>
                <a:effectLst/>
                <a:uLnTx/>
                <a:uFillTx/>
                <a:latin typeface="Candara" panose="020E0502030303020204" pitchFamily="34" charset="0"/>
                <a:ea typeface="+mn-ea"/>
                <a:cs typeface="+mn-cs"/>
              </a:rPr>
              <a:t>NFS</a:t>
            </a:r>
          </a:p>
        </p:txBody>
      </p:sp>
    </p:spTree>
    <p:extLst>
      <p:ext uri="{BB962C8B-B14F-4D97-AF65-F5344CB8AC3E}">
        <p14:creationId xmlns:p14="http://schemas.microsoft.com/office/powerpoint/2010/main" val="2863082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3" name="Content Placeholder 2"/>
          <p:cNvSpPr>
            <a:spLocks noGrp="1"/>
          </p:cNvSpPr>
          <p:nvPr>
            <p:ph idx="1"/>
          </p:nvPr>
        </p:nvSpPr>
        <p:spPr>
          <a:xfrm>
            <a:off x="838200" y="1825625"/>
            <a:ext cx="10515600" cy="3833303"/>
          </a:xfrm>
        </p:spPr>
        <p:txBody>
          <a:bodyPr/>
          <a:lstStyle/>
          <a:p>
            <a:r>
              <a:rPr lang="en-US" dirty="0"/>
              <a:t>Kubernetes pods live in their own world on the network and can communicate out, the outside world can’t communicate with containers inside of it.</a:t>
            </a:r>
          </a:p>
          <a:p>
            <a:r>
              <a:rPr lang="en-US" dirty="0"/>
              <a:t>Ingress provides external access to the rest of the world</a:t>
            </a:r>
          </a:p>
          <a:p>
            <a:r>
              <a:rPr lang="en-US" dirty="0"/>
              <a:t>Kubernetes again, doesn’t do this… you need a plugin</a:t>
            </a:r>
          </a:p>
          <a:p>
            <a:r>
              <a:rPr lang="en-US" dirty="0"/>
              <a:t>Often integrates with load balancers or reverse proxies</a:t>
            </a:r>
          </a:p>
        </p:txBody>
      </p:sp>
    </p:spTree>
    <p:extLst>
      <p:ext uri="{BB962C8B-B14F-4D97-AF65-F5344CB8AC3E}">
        <p14:creationId xmlns:p14="http://schemas.microsoft.com/office/powerpoint/2010/main" val="2604853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get Kubernetes?</a:t>
            </a:r>
          </a:p>
        </p:txBody>
      </p:sp>
      <p:sp>
        <p:nvSpPr>
          <p:cNvPr id="3" name="Content Placeholder 2"/>
          <p:cNvSpPr>
            <a:spLocks noGrp="1"/>
          </p:cNvSpPr>
          <p:nvPr>
            <p:ph idx="1"/>
          </p:nvPr>
        </p:nvSpPr>
        <p:spPr/>
        <p:txBody>
          <a:bodyPr/>
          <a:lstStyle/>
          <a:p>
            <a:r>
              <a:rPr lang="en-US" dirty="0"/>
              <a:t>Cloud providers</a:t>
            </a:r>
          </a:p>
          <a:p>
            <a:pPr lvl="1"/>
            <a:r>
              <a:rPr lang="en-US" dirty="0"/>
              <a:t>Google Kubernetes Engine</a:t>
            </a:r>
          </a:p>
          <a:p>
            <a:pPr lvl="1"/>
            <a:r>
              <a:rPr lang="en-US" dirty="0"/>
              <a:t>Microsoft Azure</a:t>
            </a:r>
          </a:p>
          <a:p>
            <a:pPr lvl="1"/>
            <a:r>
              <a:rPr lang="en-US" dirty="0"/>
              <a:t>Amazon Elastic Container Service</a:t>
            </a:r>
          </a:p>
          <a:p>
            <a:r>
              <a:rPr lang="en-US" dirty="0" err="1"/>
              <a:t>Kubeadm</a:t>
            </a:r>
            <a:r>
              <a:rPr lang="en-US" dirty="0"/>
              <a:t> – Deploy your own Kubernetes Cluster</a:t>
            </a:r>
          </a:p>
          <a:p>
            <a:r>
              <a:rPr lang="en-US" dirty="0" err="1"/>
              <a:t>Minikube</a:t>
            </a:r>
            <a:r>
              <a:rPr lang="en-US" dirty="0"/>
              <a:t> – for small deployments on your local workstation</a:t>
            </a:r>
          </a:p>
          <a:p>
            <a:r>
              <a:rPr lang="en-US" dirty="0" err="1"/>
              <a:t>Openshift</a:t>
            </a:r>
            <a:r>
              <a:rPr lang="en-US" dirty="0"/>
              <a:t> – Kubernetes supported by Red Hat Offering</a:t>
            </a:r>
          </a:p>
          <a:p>
            <a:r>
              <a:rPr lang="en-US" dirty="0" err="1"/>
              <a:t>CoreOs</a:t>
            </a:r>
            <a:r>
              <a:rPr lang="en-US" dirty="0"/>
              <a:t> – Kubernetes supported, recently bought by Red Hat</a:t>
            </a:r>
          </a:p>
        </p:txBody>
      </p:sp>
    </p:spTree>
    <p:extLst>
      <p:ext uri="{BB962C8B-B14F-4D97-AF65-F5344CB8AC3E}">
        <p14:creationId xmlns:p14="http://schemas.microsoft.com/office/powerpoint/2010/main" val="1853519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Kubernetes? </a:t>
            </a:r>
          </a:p>
        </p:txBody>
      </p:sp>
      <p:sp>
        <p:nvSpPr>
          <p:cNvPr id="3" name="Content Placeholder 2"/>
          <p:cNvSpPr>
            <a:spLocks noGrp="1"/>
          </p:cNvSpPr>
          <p:nvPr>
            <p:ph idx="1"/>
          </p:nvPr>
        </p:nvSpPr>
        <p:spPr/>
        <p:txBody>
          <a:bodyPr/>
          <a:lstStyle/>
          <a:p>
            <a:r>
              <a:rPr lang="en-US" dirty="0" err="1"/>
              <a:t>Kubectl</a:t>
            </a:r>
            <a:r>
              <a:rPr lang="en-US" dirty="0"/>
              <a:t> on a users workstation is how you mange the cluster</a:t>
            </a:r>
          </a:p>
          <a:p>
            <a:r>
              <a:rPr lang="en-US" dirty="0"/>
              <a:t>Uses SSL to communicate with the cluster</a:t>
            </a:r>
          </a:p>
          <a:p>
            <a:r>
              <a:rPr lang="en-US" dirty="0"/>
              <a:t>Configuration files are stored in ~/.</a:t>
            </a:r>
            <a:r>
              <a:rPr lang="en-US" dirty="0" err="1"/>
              <a:t>kube</a:t>
            </a:r>
            <a:r>
              <a:rPr lang="en-US" dirty="0"/>
              <a:t>/</a:t>
            </a:r>
          </a:p>
        </p:txBody>
      </p:sp>
    </p:spTree>
    <p:extLst>
      <p:ext uri="{BB962C8B-B14F-4D97-AF65-F5344CB8AC3E}">
        <p14:creationId xmlns:p14="http://schemas.microsoft.com/office/powerpoint/2010/main" val="168481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B366-1EEB-0E4D-B294-5254B9D6A296}"/>
              </a:ext>
            </a:extLst>
          </p:cNvPr>
          <p:cNvSpPr>
            <a:spLocks noGrp="1"/>
          </p:cNvSpPr>
          <p:nvPr>
            <p:ph type="title"/>
          </p:nvPr>
        </p:nvSpPr>
        <p:spPr>
          <a:xfrm>
            <a:off x="1484311" y="237067"/>
            <a:ext cx="10018713" cy="1117600"/>
          </a:xfrm>
        </p:spPr>
        <p:txBody>
          <a:bodyPr/>
          <a:lstStyle/>
          <a:p>
            <a:r>
              <a:rPr lang="en-US" dirty="0"/>
              <a:t>Kubernetes</a:t>
            </a:r>
          </a:p>
        </p:txBody>
      </p:sp>
      <p:pic>
        <p:nvPicPr>
          <p:cNvPr id="4" name="Picture 3">
            <a:extLst>
              <a:ext uri="{FF2B5EF4-FFF2-40B4-BE49-F238E27FC236}">
                <a16:creationId xmlns:a16="http://schemas.microsoft.com/office/drawing/2014/main" id="{CE3D86BA-9595-B340-A2D3-7C212895912B}"/>
              </a:ext>
            </a:extLst>
          </p:cNvPr>
          <p:cNvPicPr>
            <a:picLocks noChangeAspect="1"/>
          </p:cNvPicPr>
          <p:nvPr/>
        </p:nvPicPr>
        <p:blipFill>
          <a:blip r:embed="rId2"/>
          <a:stretch>
            <a:fillRect/>
          </a:stretch>
        </p:blipFill>
        <p:spPr>
          <a:xfrm>
            <a:off x="1230311" y="2273596"/>
            <a:ext cx="2540000" cy="2540000"/>
          </a:xfrm>
          <a:prstGeom prst="rect">
            <a:avLst/>
          </a:prstGeom>
        </p:spPr>
      </p:pic>
      <p:sp>
        <p:nvSpPr>
          <p:cNvPr id="5" name="TextBox 4">
            <a:extLst>
              <a:ext uri="{FF2B5EF4-FFF2-40B4-BE49-F238E27FC236}">
                <a16:creationId xmlns:a16="http://schemas.microsoft.com/office/drawing/2014/main" id="{2358CF6B-4F5E-BE43-8A96-C3D5EDFB69DF}"/>
              </a:ext>
            </a:extLst>
          </p:cNvPr>
          <p:cNvSpPr txBox="1"/>
          <p:nvPr/>
        </p:nvSpPr>
        <p:spPr>
          <a:xfrm>
            <a:off x="4419600" y="1354667"/>
            <a:ext cx="708342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A method of orchestrating containers across cloud type environments</a:t>
            </a:r>
          </a:p>
          <a:p>
            <a:pPr marL="285750" indent="-285750">
              <a:buFont typeface="Arial" panose="020B0604020202020204" pitchFamily="34" charset="0"/>
              <a:buChar char="•"/>
            </a:pPr>
            <a:r>
              <a:rPr lang="en-US" sz="2800" dirty="0"/>
              <a:t>Developed by Google based on how they internally managed their infrastructure</a:t>
            </a:r>
          </a:p>
          <a:p>
            <a:pPr marL="285750" indent="-285750">
              <a:buFont typeface="Arial" panose="020B0604020202020204" pitchFamily="34" charset="0"/>
              <a:buChar char="•"/>
            </a:pPr>
            <a:r>
              <a:rPr lang="en-US" sz="2800" dirty="0"/>
              <a:t>Focuses on building highly scalable systems using commodity hardware </a:t>
            </a:r>
          </a:p>
          <a:p>
            <a:pPr marL="285750" indent="-285750">
              <a:buFont typeface="Arial" panose="020B0604020202020204" pitchFamily="34" charset="0"/>
              <a:buChar char="•"/>
            </a:pPr>
            <a:r>
              <a:rPr lang="en-US" sz="2800" dirty="0"/>
              <a:t>Orchestrates the networking, storage and compute using ”infrastructure as code” design</a:t>
            </a:r>
          </a:p>
        </p:txBody>
      </p:sp>
      <p:sp>
        <p:nvSpPr>
          <p:cNvPr id="3" name="Date Placeholder 2">
            <a:extLst>
              <a:ext uri="{FF2B5EF4-FFF2-40B4-BE49-F238E27FC236}">
                <a16:creationId xmlns:a16="http://schemas.microsoft.com/office/drawing/2014/main" id="{CCA912E5-11D7-4793-8801-3173F7CBC575}"/>
              </a:ext>
            </a:extLst>
          </p:cNvPr>
          <p:cNvSpPr>
            <a:spLocks noGrp="1"/>
          </p:cNvSpPr>
          <p:nvPr>
            <p:ph type="dt" sz="half" idx="2"/>
          </p:nvPr>
        </p:nvSpPr>
        <p:spPr/>
        <p:txBody>
          <a:bodyPr/>
          <a:lstStyle/>
          <a:p>
            <a:fld id="{A6698627-B99A-460E-8D0E-37CEA138A899}" type="datetime1">
              <a:rPr lang="en-US" smtClean="0"/>
              <a:t>4/12/18</a:t>
            </a:fld>
            <a:endParaRPr lang="en-US"/>
          </a:p>
        </p:txBody>
      </p:sp>
      <p:sp>
        <p:nvSpPr>
          <p:cNvPr id="6" name="Footer Placeholder 5">
            <a:extLst>
              <a:ext uri="{FF2B5EF4-FFF2-40B4-BE49-F238E27FC236}">
                <a16:creationId xmlns:a16="http://schemas.microsoft.com/office/drawing/2014/main" id="{288F9957-94A3-403B-8245-8FF7BE0183AE}"/>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7" name="Slide Number Placeholder 6">
            <a:extLst>
              <a:ext uri="{FF2B5EF4-FFF2-40B4-BE49-F238E27FC236}">
                <a16:creationId xmlns:a16="http://schemas.microsoft.com/office/drawing/2014/main" id="{56CF342A-1C9A-4AC9-99E2-241E55397334}"/>
              </a:ext>
            </a:extLst>
          </p:cNvPr>
          <p:cNvSpPr>
            <a:spLocks noGrp="1"/>
          </p:cNvSpPr>
          <p:nvPr>
            <p:ph type="sldNum" sz="quarter" idx="4"/>
          </p:nvPr>
        </p:nvSpPr>
        <p:spPr/>
        <p:txBody>
          <a:bodyPr/>
          <a:lstStyle/>
          <a:p>
            <a:fld id="{89BEB1D7-6D42-4923-AA48-F5C97588263B}" type="slidenum">
              <a:rPr lang="en-US" smtClean="0"/>
              <a:pPr/>
              <a:t>5</a:t>
            </a:fld>
            <a:endParaRPr lang="en-US"/>
          </a:p>
        </p:txBody>
      </p:sp>
    </p:spTree>
    <p:extLst>
      <p:ext uri="{BB962C8B-B14F-4D97-AF65-F5344CB8AC3E}">
        <p14:creationId xmlns:p14="http://schemas.microsoft.com/office/powerpoint/2010/main" val="34719532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t>
            </a:r>
            <a:r>
              <a:rPr lang="en-US" dirty="0" err="1"/>
              <a:t>kubectl</a:t>
            </a:r>
            <a:r>
              <a:rPr lang="en-US" dirty="0"/>
              <a:t> commands</a:t>
            </a:r>
          </a:p>
        </p:txBody>
      </p:sp>
      <p:sp>
        <p:nvSpPr>
          <p:cNvPr id="3" name="Content Placeholder 2"/>
          <p:cNvSpPr>
            <a:spLocks noGrp="1"/>
          </p:cNvSpPr>
          <p:nvPr>
            <p:ph idx="1"/>
          </p:nvPr>
        </p:nvSpPr>
        <p:spPr/>
        <p:txBody>
          <a:bodyPr/>
          <a:lstStyle/>
          <a:p>
            <a:r>
              <a:rPr lang="en-US" dirty="0" err="1"/>
              <a:t>kubectl</a:t>
            </a:r>
            <a:r>
              <a:rPr lang="en-US" dirty="0"/>
              <a:t> &lt;verb&gt; &lt;kind&gt; &lt;sometimes specific object&gt;</a:t>
            </a:r>
          </a:p>
          <a:p>
            <a:r>
              <a:rPr lang="en-US" dirty="0"/>
              <a:t>Verb - what you want to do</a:t>
            </a:r>
          </a:p>
          <a:p>
            <a:r>
              <a:rPr lang="en-US" dirty="0"/>
              <a:t>kind– all those object types I mentioned before</a:t>
            </a:r>
          </a:p>
          <a:p>
            <a:r>
              <a:rPr lang="en-US" dirty="0"/>
              <a:t>If you are referring to an object sometimes (like a specific pod) you need this</a:t>
            </a:r>
          </a:p>
          <a:p>
            <a:r>
              <a:rPr lang="en-US" dirty="0"/>
              <a:t>Examples:</a:t>
            </a:r>
          </a:p>
          <a:p>
            <a:pPr lvl="1"/>
            <a:r>
              <a:rPr lang="en-US" i="1" dirty="0" err="1"/>
              <a:t>kubectl</a:t>
            </a:r>
            <a:r>
              <a:rPr lang="en-US" i="1" dirty="0"/>
              <a:t> get pods </a:t>
            </a:r>
            <a:r>
              <a:rPr lang="en-US" dirty="0"/>
              <a:t>– displays all pods</a:t>
            </a:r>
          </a:p>
          <a:p>
            <a:pPr lvl="1"/>
            <a:r>
              <a:rPr lang="en-US" i="1" dirty="0" err="1"/>
              <a:t>kubectl</a:t>
            </a:r>
            <a:r>
              <a:rPr lang="en-US" i="1" dirty="0"/>
              <a:t> describe pod &lt;name of pod&gt; </a:t>
            </a:r>
            <a:r>
              <a:rPr lang="en-US" dirty="0"/>
              <a:t>- Gives all the details of a pod</a:t>
            </a:r>
          </a:p>
          <a:p>
            <a:pPr marL="457200" lvl="1" indent="0">
              <a:buNone/>
            </a:pPr>
            <a:endParaRPr lang="en-US" dirty="0"/>
          </a:p>
        </p:txBody>
      </p:sp>
    </p:spTree>
    <p:extLst>
      <p:ext uri="{BB962C8B-B14F-4D97-AF65-F5344CB8AC3E}">
        <p14:creationId xmlns:p14="http://schemas.microsoft.com/office/powerpoint/2010/main" val="501156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YAML</a:t>
            </a:r>
          </a:p>
        </p:txBody>
      </p:sp>
      <p:sp>
        <p:nvSpPr>
          <p:cNvPr id="3" name="Content Placeholder 2"/>
          <p:cNvSpPr>
            <a:spLocks noGrp="1"/>
          </p:cNvSpPr>
          <p:nvPr>
            <p:ph idx="1"/>
          </p:nvPr>
        </p:nvSpPr>
        <p:spPr/>
        <p:txBody>
          <a:bodyPr/>
          <a:lstStyle/>
          <a:p>
            <a:r>
              <a:rPr lang="en-US" dirty="0"/>
              <a:t>Generally you create everything in Kubernetes using yet another markup language (YAML) files</a:t>
            </a:r>
          </a:p>
          <a:p>
            <a:r>
              <a:rPr lang="en-US" dirty="0"/>
              <a:t>YAML is space sensitive use two spaces instead of tabs!!!!  </a:t>
            </a:r>
          </a:p>
          <a:p>
            <a:r>
              <a:rPr lang="en-US" dirty="0"/>
              <a:t>By using files, you are allowing your infrastructure to be version controlled!</a:t>
            </a:r>
          </a:p>
          <a:p>
            <a:r>
              <a:rPr lang="en-US" dirty="0"/>
              <a:t>Can add comments with the # sign</a:t>
            </a:r>
          </a:p>
          <a:p>
            <a:r>
              <a:rPr lang="en-US" i="1" dirty="0" err="1"/>
              <a:t>kubectl</a:t>
            </a:r>
            <a:r>
              <a:rPr lang="en-US" i="1" dirty="0"/>
              <a:t> apply –f &lt;apply the configurations of a YAML&gt;</a:t>
            </a:r>
            <a:endParaRPr lang="en-US" dirty="0"/>
          </a:p>
          <a:p>
            <a:endParaRPr lang="en-US" dirty="0"/>
          </a:p>
        </p:txBody>
      </p:sp>
    </p:spTree>
    <p:extLst>
      <p:ext uri="{BB962C8B-B14F-4D97-AF65-F5344CB8AC3E}">
        <p14:creationId xmlns:p14="http://schemas.microsoft.com/office/powerpoint/2010/main" val="769853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YAML</a:t>
            </a:r>
          </a:p>
        </p:txBody>
      </p:sp>
      <p:sp>
        <p:nvSpPr>
          <p:cNvPr id="3" name="Content Placeholder 2"/>
          <p:cNvSpPr>
            <a:spLocks noGrp="1"/>
          </p:cNvSpPr>
          <p:nvPr>
            <p:ph idx="1"/>
          </p:nvPr>
        </p:nvSpPr>
        <p:spPr>
          <a:xfrm>
            <a:off x="838200" y="1825625"/>
            <a:ext cx="10669438" cy="1728458"/>
          </a:xfrm>
        </p:spPr>
        <p:txBody>
          <a:bodyPr>
            <a:normAutofit fontScale="77500" lnSpcReduction="20000"/>
          </a:bodyPr>
          <a:lstStyle/>
          <a:p>
            <a:r>
              <a:rPr lang="en-US" dirty="0" err="1"/>
              <a:t>apiVersion</a:t>
            </a:r>
            <a:r>
              <a:rPr lang="en-US" dirty="0"/>
              <a:t> – As the specifications change, so do the options.  To maintain backwards compatibility you specify version of the spec</a:t>
            </a:r>
          </a:p>
          <a:p>
            <a:r>
              <a:rPr lang="en-US" dirty="0"/>
              <a:t>Kind – what it is you are configuring</a:t>
            </a:r>
          </a:p>
          <a:p>
            <a:r>
              <a:rPr lang="en-US" dirty="0"/>
              <a:t>Metadata – Used to reference the object from other YAMLs</a:t>
            </a:r>
          </a:p>
          <a:p>
            <a:r>
              <a:rPr lang="en-US" dirty="0"/>
              <a:t>Spec- All the nitty gritty details</a:t>
            </a:r>
          </a:p>
        </p:txBody>
      </p:sp>
      <p:pic>
        <p:nvPicPr>
          <p:cNvPr id="4" name="Picture 3"/>
          <p:cNvPicPr>
            <a:picLocks noChangeAspect="1"/>
          </p:cNvPicPr>
          <p:nvPr/>
        </p:nvPicPr>
        <p:blipFill>
          <a:blip r:embed="rId2"/>
          <a:stretch>
            <a:fillRect/>
          </a:stretch>
        </p:blipFill>
        <p:spPr>
          <a:xfrm>
            <a:off x="1631830" y="3554083"/>
            <a:ext cx="7095684" cy="3208583"/>
          </a:xfrm>
          <a:prstGeom prst="rect">
            <a:avLst/>
          </a:prstGeom>
        </p:spPr>
      </p:pic>
    </p:spTree>
    <p:extLst>
      <p:ext uri="{BB962C8B-B14F-4D97-AF65-F5344CB8AC3E}">
        <p14:creationId xmlns:p14="http://schemas.microsoft.com/office/powerpoint/2010/main" val="140417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terms to know</a:t>
            </a:r>
          </a:p>
        </p:txBody>
      </p:sp>
      <p:sp>
        <p:nvSpPr>
          <p:cNvPr id="3" name="Content Placeholder 2"/>
          <p:cNvSpPr>
            <a:spLocks noGrp="1"/>
          </p:cNvSpPr>
          <p:nvPr>
            <p:ph idx="1"/>
          </p:nvPr>
        </p:nvSpPr>
        <p:spPr/>
        <p:txBody>
          <a:bodyPr>
            <a:normAutofit lnSpcReduction="10000"/>
          </a:bodyPr>
          <a:lstStyle/>
          <a:p>
            <a:r>
              <a:rPr lang="en-US" dirty="0"/>
              <a:t>Node – Bare metal or VM host hosting pods</a:t>
            </a:r>
          </a:p>
          <a:p>
            <a:r>
              <a:rPr lang="en-US" dirty="0"/>
              <a:t>Master – A special node that hosts all cluster management services</a:t>
            </a:r>
          </a:p>
          <a:p>
            <a:r>
              <a:rPr lang="en-US" dirty="0"/>
              <a:t>Minion - !Master</a:t>
            </a:r>
          </a:p>
          <a:p>
            <a:r>
              <a:rPr lang="en-US" dirty="0" err="1"/>
              <a:t>Kubelet</a:t>
            </a:r>
            <a:r>
              <a:rPr lang="en-US" dirty="0"/>
              <a:t> – Service which manages every node</a:t>
            </a:r>
          </a:p>
          <a:p>
            <a:r>
              <a:rPr lang="en-US" dirty="0"/>
              <a:t>Namespace – Allows for multiple tenants to use a single cluster.  You are using the default namespace unless you indicate otherwise.</a:t>
            </a:r>
          </a:p>
          <a:p>
            <a:r>
              <a:rPr lang="en-US" dirty="0" err="1"/>
              <a:t>Kube</a:t>
            </a:r>
            <a:r>
              <a:rPr lang="en-US" dirty="0"/>
              <a:t>-system – An important namespace that is used to manage the entire cluster and everything in it</a:t>
            </a:r>
          </a:p>
        </p:txBody>
      </p:sp>
    </p:spTree>
    <p:extLst>
      <p:ext uri="{BB962C8B-B14F-4D97-AF65-F5344CB8AC3E}">
        <p14:creationId xmlns:p14="http://schemas.microsoft.com/office/powerpoint/2010/main" val="16972810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a:t>
            </a:r>
            <a:r>
              <a:rPr lang="en-US" dirty="0"/>
              <a:t>-system Pods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Kubectl</a:t>
            </a:r>
            <a:r>
              <a:rPr lang="en-US" dirty="0"/>
              <a:t> get pods –</a:t>
            </a:r>
            <a:r>
              <a:rPr lang="en-US" dirty="0" err="1"/>
              <a:t>namepace</a:t>
            </a:r>
            <a:r>
              <a:rPr lang="en-US" dirty="0"/>
              <a:t>=</a:t>
            </a:r>
            <a:r>
              <a:rPr lang="en-US" dirty="0" err="1"/>
              <a:t>kube</a:t>
            </a:r>
            <a:r>
              <a:rPr lang="en-US" dirty="0"/>
              <a:t>-system</a:t>
            </a:r>
          </a:p>
          <a:p>
            <a:pPr marL="0" indent="0">
              <a:buNone/>
            </a:pPr>
            <a:r>
              <a:rPr lang="en-US" dirty="0"/>
              <a:t>Other than the </a:t>
            </a:r>
            <a:r>
              <a:rPr lang="en-US" dirty="0" err="1"/>
              <a:t>kubelet</a:t>
            </a:r>
            <a:r>
              <a:rPr lang="en-US" dirty="0"/>
              <a:t>, everything else is pods!</a:t>
            </a:r>
          </a:p>
          <a:p>
            <a:r>
              <a:rPr lang="en-US" dirty="0" err="1"/>
              <a:t>Kube-apiserver</a:t>
            </a:r>
            <a:r>
              <a:rPr lang="en-US" dirty="0"/>
              <a:t> – exposes the Kubernetes API</a:t>
            </a:r>
          </a:p>
          <a:p>
            <a:r>
              <a:rPr lang="en-US" dirty="0" err="1"/>
              <a:t>Etcd</a:t>
            </a:r>
            <a:r>
              <a:rPr lang="en-US" dirty="0"/>
              <a:t> – Provides coordination of settings across the entire cluster through key-value pairs</a:t>
            </a:r>
          </a:p>
          <a:p>
            <a:r>
              <a:rPr lang="en-US" dirty="0" err="1"/>
              <a:t>Kube</a:t>
            </a:r>
            <a:r>
              <a:rPr lang="en-US" dirty="0"/>
              <a:t>-scheduler – decides where pods will be placed when built</a:t>
            </a:r>
          </a:p>
          <a:p>
            <a:r>
              <a:rPr lang="en-US" dirty="0" err="1"/>
              <a:t>Kube</a:t>
            </a:r>
            <a:r>
              <a:rPr lang="en-US" dirty="0"/>
              <a:t>-controller-manager – manages nodes, replication, endpoints, service accounts</a:t>
            </a:r>
          </a:p>
          <a:p>
            <a:r>
              <a:rPr lang="en-US" dirty="0" err="1"/>
              <a:t>Kube</a:t>
            </a:r>
            <a:r>
              <a:rPr lang="en-US" dirty="0"/>
              <a:t>-proxy – handles networking with service </a:t>
            </a:r>
            <a:r>
              <a:rPr lang="en-US" dirty="0" err="1"/>
              <a:t>Ips</a:t>
            </a:r>
            <a:r>
              <a:rPr lang="en-US" dirty="0"/>
              <a:t> between pods and load balancing between pods</a:t>
            </a:r>
          </a:p>
          <a:p>
            <a:r>
              <a:rPr lang="en-US" dirty="0" err="1"/>
              <a:t>Kube</a:t>
            </a:r>
            <a:r>
              <a:rPr lang="en-US" dirty="0"/>
              <a:t>-DNS – provides DNS throughout the cluster so pods can find services</a:t>
            </a:r>
          </a:p>
          <a:p>
            <a:r>
              <a:rPr lang="en-US" dirty="0"/>
              <a:t>Web-UI (optional) – provides a GUI for command line adverse people</a:t>
            </a:r>
          </a:p>
        </p:txBody>
      </p:sp>
    </p:spTree>
    <p:extLst>
      <p:ext uri="{BB962C8B-B14F-4D97-AF65-F5344CB8AC3E}">
        <p14:creationId xmlns:p14="http://schemas.microsoft.com/office/powerpoint/2010/main" val="1444905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Lab 1</a:t>
            </a:r>
          </a:p>
        </p:txBody>
      </p:sp>
      <p:sp>
        <p:nvSpPr>
          <p:cNvPr id="3" name="Content Placeholder 2"/>
          <p:cNvSpPr>
            <a:spLocks noGrp="1"/>
          </p:cNvSpPr>
          <p:nvPr>
            <p:ph idx="1"/>
          </p:nvPr>
        </p:nvSpPr>
        <p:spPr/>
        <p:txBody>
          <a:bodyPr/>
          <a:lstStyle/>
          <a:p>
            <a:r>
              <a:rPr lang="en-US" dirty="0"/>
              <a:t>Given a single Centos VM</a:t>
            </a:r>
          </a:p>
          <a:p>
            <a:r>
              <a:rPr lang="en-US" dirty="0"/>
              <a:t>Install </a:t>
            </a:r>
            <a:r>
              <a:rPr lang="en-US" dirty="0" err="1"/>
              <a:t>Kubeadm</a:t>
            </a:r>
            <a:endParaRPr lang="en-US" dirty="0"/>
          </a:p>
          <a:p>
            <a:r>
              <a:rPr lang="en-US" dirty="0"/>
              <a:t>Install </a:t>
            </a:r>
            <a:r>
              <a:rPr lang="en-US" dirty="0" err="1"/>
              <a:t>Kubectl</a:t>
            </a:r>
            <a:endParaRPr lang="en-US" dirty="0"/>
          </a:p>
          <a:p>
            <a:r>
              <a:rPr lang="en-US" dirty="0"/>
              <a:t>Deploy a single node cluster</a:t>
            </a:r>
          </a:p>
          <a:p>
            <a:r>
              <a:rPr lang="en-US" dirty="0"/>
              <a:t>Install Calico Networking</a:t>
            </a:r>
          </a:p>
          <a:p>
            <a:r>
              <a:rPr lang="en-US" dirty="0"/>
              <a:t>Install </a:t>
            </a:r>
            <a:r>
              <a:rPr lang="en-US" dirty="0" err="1"/>
              <a:t>Traefik</a:t>
            </a:r>
            <a:r>
              <a:rPr lang="en-US" dirty="0"/>
              <a:t> for Ingress</a:t>
            </a:r>
          </a:p>
          <a:p>
            <a:r>
              <a:rPr lang="en-US" dirty="0"/>
              <a:t>View components of a Kubernetes Cluster</a:t>
            </a:r>
          </a:p>
        </p:txBody>
      </p:sp>
    </p:spTree>
    <p:extLst>
      <p:ext uri="{BB962C8B-B14F-4D97-AF65-F5344CB8AC3E}">
        <p14:creationId xmlns:p14="http://schemas.microsoft.com/office/powerpoint/2010/main" val="1880570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Lab 2</a:t>
            </a:r>
          </a:p>
        </p:txBody>
      </p:sp>
      <p:sp>
        <p:nvSpPr>
          <p:cNvPr id="3" name="Content Placeholder 2"/>
          <p:cNvSpPr>
            <a:spLocks noGrp="1"/>
          </p:cNvSpPr>
          <p:nvPr>
            <p:ph idx="1"/>
          </p:nvPr>
        </p:nvSpPr>
        <p:spPr/>
        <p:txBody>
          <a:bodyPr/>
          <a:lstStyle/>
          <a:p>
            <a:r>
              <a:rPr lang="en-US" dirty="0"/>
              <a:t>Deploy pods with containers we created earlier</a:t>
            </a:r>
          </a:p>
          <a:p>
            <a:r>
              <a:rPr lang="en-US" dirty="0"/>
              <a:t>Deploy services to allow pods to talk</a:t>
            </a:r>
          </a:p>
          <a:p>
            <a:r>
              <a:rPr lang="en-US" dirty="0"/>
              <a:t>Deploy Ingress to allow outside access</a:t>
            </a:r>
          </a:p>
          <a:p>
            <a:r>
              <a:rPr lang="en-US" dirty="0"/>
              <a:t>Perform a </a:t>
            </a:r>
            <a:r>
              <a:rPr lang="en-US"/>
              <a:t>rolling update</a:t>
            </a:r>
            <a:endParaRPr lang="en-US" dirty="0"/>
          </a:p>
          <a:p>
            <a:endParaRPr lang="en-US" dirty="0"/>
          </a:p>
          <a:p>
            <a:endParaRPr lang="en-US" dirty="0"/>
          </a:p>
        </p:txBody>
      </p:sp>
    </p:spTree>
    <p:extLst>
      <p:ext uri="{BB962C8B-B14F-4D97-AF65-F5344CB8AC3E}">
        <p14:creationId xmlns:p14="http://schemas.microsoft.com/office/powerpoint/2010/main" val="423203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19C1-522E-4C03-ABB3-BEEC56BA44A3}"/>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D9EE611D-4C0F-4739-BE9A-557732A40F2A}"/>
              </a:ext>
            </a:extLst>
          </p:cNvPr>
          <p:cNvSpPr>
            <a:spLocks noGrp="1"/>
          </p:cNvSpPr>
          <p:nvPr>
            <p:ph idx="1"/>
          </p:nvPr>
        </p:nvSpPr>
        <p:spPr>
          <a:xfrm>
            <a:off x="1484310" y="2242930"/>
            <a:ext cx="10018713" cy="3124201"/>
          </a:xfrm>
        </p:spPr>
        <p:txBody>
          <a:bodyPr/>
          <a:lstStyle/>
          <a:p>
            <a:r>
              <a:rPr lang="en-US" dirty="0" err="1"/>
              <a:t>Github</a:t>
            </a:r>
            <a:r>
              <a:rPr lang="en-US" dirty="0"/>
              <a:t> - </a:t>
            </a:r>
            <a:r>
              <a:rPr lang="en-US" dirty="0">
                <a:hlinkClick r:id="rId2"/>
              </a:rPr>
              <a:t>https://github.com/docker</a:t>
            </a:r>
            <a:r>
              <a:rPr lang="en-US" dirty="0"/>
              <a:t> </a:t>
            </a:r>
          </a:p>
          <a:p>
            <a:r>
              <a:rPr lang="en-US" dirty="0"/>
              <a:t>Docker Hub –  </a:t>
            </a:r>
            <a:r>
              <a:rPr lang="en-US" dirty="0">
                <a:hlinkClick r:id="rId3"/>
              </a:rPr>
              <a:t>https://hub.docker.com/</a:t>
            </a:r>
            <a:r>
              <a:rPr lang="en-US" dirty="0"/>
              <a:t> </a:t>
            </a:r>
          </a:p>
          <a:p>
            <a:r>
              <a:rPr lang="en-US" dirty="0"/>
              <a:t>Docker - </a:t>
            </a:r>
            <a:r>
              <a:rPr lang="en-US" dirty="0">
                <a:hlinkClick r:id="rId4"/>
              </a:rPr>
              <a:t>https://www.docker.com/</a:t>
            </a:r>
            <a:r>
              <a:rPr lang="en-US" dirty="0"/>
              <a:t> </a:t>
            </a:r>
          </a:p>
        </p:txBody>
      </p:sp>
      <p:sp>
        <p:nvSpPr>
          <p:cNvPr id="4" name="Date Placeholder 3">
            <a:extLst>
              <a:ext uri="{FF2B5EF4-FFF2-40B4-BE49-F238E27FC236}">
                <a16:creationId xmlns:a16="http://schemas.microsoft.com/office/drawing/2014/main" id="{A8D38A64-CD05-4257-BA0A-C3BB5D423A40}"/>
              </a:ext>
            </a:extLst>
          </p:cNvPr>
          <p:cNvSpPr>
            <a:spLocks noGrp="1"/>
          </p:cNvSpPr>
          <p:nvPr>
            <p:ph type="dt" sz="half" idx="2"/>
          </p:nvPr>
        </p:nvSpPr>
        <p:spPr/>
        <p:txBody>
          <a:bodyPr/>
          <a:lstStyle/>
          <a:p>
            <a:fld id="{0B98A3A7-BD3D-4A47-8A48-39C208827C6B}" type="datetime1">
              <a:rPr lang="en-US" smtClean="0"/>
              <a:t>4/12/18</a:t>
            </a:fld>
            <a:endParaRPr lang="en-US"/>
          </a:p>
        </p:txBody>
      </p:sp>
      <p:sp>
        <p:nvSpPr>
          <p:cNvPr id="5" name="Footer Placeholder 4">
            <a:extLst>
              <a:ext uri="{FF2B5EF4-FFF2-40B4-BE49-F238E27FC236}">
                <a16:creationId xmlns:a16="http://schemas.microsoft.com/office/drawing/2014/main" id="{B17358D6-2157-42BC-B9BB-27C19529B89A}"/>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6" name="Slide Number Placeholder 5">
            <a:extLst>
              <a:ext uri="{FF2B5EF4-FFF2-40B4-BE49-F238E27FC236}">
                <a16:creationId xmlns:a16="http://schemas.microsoft.com/office/drawing/2014/main" id="{B66A38AE-4880-4554-8D7E-782526D55C02}"/>
              </a:ext>
            </a:extLst>
          </p:cNvPr>
          <p:cNvSpPr>
            <a:spLocks noGrp="1"/>
          </p:cNvSpPr>
          <p:nvPr>
            <p:ph type="sldNum" sz="quarter" idx="4"/>
          </p:nvPr>
        </p:nvSpPr>
        <p:spPr/>
        <p:txBody>
          <a:bodyPr/>
          <a:lstStyle/>
          <a:p>
            <a:fld id="{89BEB1D7-6D42-4923-AA48-F5C97588263B}" type="slidenum">
              <a:rPr lang="en-US" smtClean="0"/>
              <a:pPr/>
              <a:t>57</a:t>
            </a:fld>
            <a:endParaRPr lang="en-US"/>
          </a:p>
        </p:txBody>
      </p:sp>
    </p:spTree>
    <p:extLst>
      <p:ext uri="{BB962C8B-B14F-4D97-AF65-F5344CB8AC3E}">
        <p14:creationId xmlns:p14="http://schemas.microsoft.com/office/powerpoint/2010/main" val="80066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7256AC-9CCD-4819-A687-D1F4D838C0FB}"/>
              </a:ext>
            </a:extLst>
          </p:cNvPr>
          <p:cNvSpPr>
            <a:spLocks noGrp="1"/>
          </p:cNvSpPr>
          <p:nvPr>
            <p:ph type="title"/>
          </p:nvPr>
        </p:nvSpPr>
        <p:spPr/>
        <p:txBody>
          <a:bodyPr/>
          <a:lstStyle/>
          <a:p>
            <a:r>
              <a:rPr lang="en-US" dirty="0"/>
              <a:t>What’s the Difference? </a:t>
            </a:r>
          </a:p>
        </p:txBody>
      </p:sp>
      <p:pic>
        <p:nvPicPr>
          <p:cNvPr id="7" name="Content Placeholder 6">
            <a:extLst>
              <a:ext uri="{FF2B5EF4-FFF2-40B4-BE49-F238E27FC236}">
                <a16:creationId xmlns:a16="http://schemas.microsoft.com/office/drawing/2014/main" id="{629E0E90-6293-4985-B0C0-AC9A10C854B5}"/>
              </a:ext>
            </a:extLst>
          </p:cNvPr>
          <p:cNvPicPr>
            <a:picLocks noGrp="1" noChangeAspect="1"/>
          </p:cNvPicPr>
          <p:nvPr>
            <p:ph idx="1"/>
          </p:nvPr>
        </p:nvPicPr>
        <p:blipFill>
          <a:blip r:embed="rId2"/>
          <a:stretch>
            <a:fillRect/>
          </a:stretch>
        </p:blipFill>
        <p:spPr>
          <a:xfrm>
            <a:off x="3539215" y="2087880"/>
            <a:ext cx="5908904" cy="3345180"/>
          </a:xfrm>
          <a:prstGeom prst="rect">
            <a:avLst/>
          </a:prstGeom>
        </p:spPr>
      </p:pic>
      <p:sp>
        <p:nvSpPr>
          <p:cNvPr id="2" name="Date Placeholder 1">
            <a:extLst>
              <a:ext uri="{FF2B5EF4-FFF2-40B4-BE49-F238E27FC236}">
                <a16:creationId xmlns:a16="http://schemas.microsoft.com/office/drawing/2014/main" id="{7B81BF42-B875-4CE7-A3F4-DAB6CF2B1D9F}"/>
              </a:ext>
            </a:extLst>
          </p:cNvPr>
          <p:cNvSpPr>
            <a:spLocks noGrp="1"/>
          </p:cNvSpPr>
          <p:nvPr>
            <p:ph type="dt" sz="half" idx="2"/>
          </p:nvPr>
        </p:nvSpPr>
        <p:spPr/>
        <p:txBody>
          <a:bodyPr/>
          <a:lstStyle/>
          <a:p>
            <a:fld id="{D1908CFD-2E13-42D3-8B9C-FF532974B56B}" type="datetime1">
              <a:rPr lang="en-US" smtClean="0"/>
              <a:t>4/12/18</a:t>
            </a:fld>
            <a:endParaRPr lang="en-US"/>
          </a:p>
        </p:txBody>
      </p:sp>
      <p:sp>
        <p:nvSpPr>
          <p:cNvPr id="3" name="Footer Placeholder 2">
            <a:extLst>
              <a:ext uri="{FF2B5EF4-FFF2-40B4-BE49-F238E27FC236}">
                <a16:creationId xmlns:a16="http://schemas.microsoft.com/office/drawing/2014/main" id="{BA1F10A7-1BD7-47FF-9EC4-5244A9D0C325}"/>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4" name="Slide Number Placeholder 3">
            <a:extLst>
              <a:ext uri="{FF2B5EF4-FFF2-40B4-BE49-F238E27FC236}">
                <a16:creationId xmlns:a16="http://schemas.microsoft.com/office/drawing/2014/main" id="{F7B5BA0E-A050-4DFD-876F-12C7C59A9415}"/>
              </a:ext>
            </a:extLst>
          </p:cNvPr>
          <p:cNvSpPr>
            <a:spLocks noGrp="1"/>
          </p:cNvSpPr>
          <p:nvPr>
            <p:ph type="sldNum" sz="quarter" idx="4"/>
          </p:nvPr>
        </p:nvSpPr>
        <p:spPr/>
        <p:txBody>
          <a:bodyPr/>
          <a:lstStyle/>
          <a:p>
            <a:fld id="{89BEB1D7-6D42-4923-AA48-F5C97588263B}" type="slidenum">
              <a:rPr lang="en-US" smtClean="0"/>
              <a:pPr/>
              <a:t>6</a:t>
            </a:fld>
            <a:endParaRPr lang="en-US"/>
          </a:p>
        </p:txBody>
      </p:sp>
    </p:spTree>
    <p:extLst>
      <p:ext uri="{BB962C8B-B14F-4D97-AF65-F5344CB8AC3E}">
        <p14:creationId xmlns:p14="http://schemas.microsoft.com/office/powerpoint/2010/main" val="416810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4096-5822-D948-B74B-A3C1B7BE7BC6}"/>
              </a:ext>
            </a:extLst>
          </p:cNvPr>
          <p:cNvSpPr>
            <a:spLocks noGrp="1"/>
          </p:cNvSpPr>
          <p:nvPr>
            <p:ph type="title"/>
          </p:nvPr>
        </p:nvSpPr>
        <p:spPr>
          <a:xfrm>
            <a:off x="1484310" y="482600"/>
            <a:ext cx="10018713" cy="1058333"/>
          </a:xfrm>
        </p:spPr>
        <p:txBody>
          <a:bodyPr>
            <a:normAutofit/>
          </a:bodyPr>
          <a:lstStyle/>
          <a:p>
            <a:r>
              <a:rPr lang="en-US" dirty="0"/>
              <a:t>What is Kubernetes</a:t>
            </a:r>
          </a:p>
        </p:txBody>
      </p:sp>
      <p:sp>
        <p:nvSpPr>
          <p:cNvPr id="3" name="Content Placeholder 2">
            <a:extLst>
              <a:ext uri="{FF2B5EF4-FFF2-40B4-BE49-F238E27FC236}">
                <a16:creationId xmlns:a16="http://schemas.microsoft.com/office/drawing/2014/main" id="{1BDA2AC2-CAF0-0D44-837D-1C0465B38D1D}"/>
              </a:ext>
            </a:extLst>
          </p:cNvPr>
          <p:cNvSpPr>
            <a:spLocks noGrp="1"/>
          </p:cNvSpPr>
          <p:nvPr>
            <p:ph idx="1"/>
          </p:nvPr>
        </p:nvSpPr>
        <p:spPr>
          <a:xfrm>
            <a:off x="1484310" y="1744133"/>
            <a:ext cx="10018713" cy="4047067"/>
          </a:xfrm>
        </p:spPr>
        <p:txBody>
          <a:bodyPr>
            <a:normAutofit lnSpcReduction="10000"/>
          </a:bodyPr>
          <a:lstStyle/>
          <a:p>
            <a:r>
              <a:rPr lang="en-US" dirty="0"/>
              <a:t>Kubernetes acts as an abstraction to the infrastructure so that applications don’t need to understand the details of what it looks like </a:t>
            </a:r>
          </a:p>
          <a:p>
            <a:r>
              <a:rPr lang="en-US" dirty="0"/>
              <a:t>Kubernetes is highly extensible with plugins and every cluster will look different, but generally that is ok because Kubernetes solves the details for you.  As long the the plugins and clusters follow a certain set of rules, the underlying details not longer matter.</a:t>
            </a:r>
          </a:p>
          <a:p>
            <a:r>
              <a:rPr lang="en-US" dirty="0"/>
              <a:t>Kubernetes is designed to deploy and manage the lifecycle of containers across a number of hosts</a:t>
            </a:r>
          </a:p>
        </p:txBody>
      </p:sp>
      <p:sp>
        <p:nvSpPr>
          <p:cNvPr id="4" name="Date Placeholder 3">
            <a:extLst>
              <a:ext uri="{FF2B5EF4-FFF2-40B4-BE49-F238E27FC236}">
                <a16:creationId xmlns:a16="http://schemas.microsoft.com/office/drawing/2014/main" id="{8456B6D7-0B65-426B-8C97-429E201D3702}"/>
              </a:ext>
            </a:extLst>
          </p:cNvPr>
          <p:cNvSpPr>
            <a:spLocks noGrp="1"/>
          </p:cNvSpPr>
          <p:nvPr>
            <p:ph type="dt" sz="half" idx="2"/>
          </p:nvPr>
        </p:nvSpPr>
        <p:spPr/>
        <p:txBody>
          <a:bodyPr/>
          <a:lstStyle/>
          <a:p>
            <a:fld id="{951D17A9-4ADD-43CA-BA0D-1065AB377689}" type="datetime1">
              <a:rPr lang="en-US" smtClean="0"/>
              <a:t>4/12/18</a:t>
            </a:fld>
            <a:endParaRPr lang="en-US"/>
          </a:p>
        </p:txBody>
      </p:sp>
      <p:sp>
        <p:nvSpPr>
          <p:cNvPr id="5" name="Footer Placeholder 4">
            <a:extLst>
              <a:ext uri="{FF2B5EF4-FFF2-40B4-BE49-F238E27FC236}">
                <a16:creationId xmlns:a16="http://schemas.microsoft.com/office/drawing/2014/main" id="{5BA43676-148A-4490-B303-E510D73D7B6E}"/>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6" name="Slide Number Placeholder 5">
            <a:extLst>
              <a:ext uri="{FF2B5EF4-FFF2-40B4-BE49-F238E27FC236}">
                <a16:creationId xmlns:a16="http://schemas.microsoft.com/office/drawing/2014/main" id="{5F6FC156-8D86-47B6-96E7-29F0584513A8}"/>
              </a:ext>
            </a:extLst>
          </p:cNvPr>
          <p:cNvSpPr>
            <a:spLocks noGrp="1"/>
          </p:cNvSpPr>
          <p:nvPr>
            <p:ph type="sldNum" sz="quarter" idx="4"/>
          </p:nvPr>
        </p:nvSpPr>
        <p:spPr/>
        <p:txBody>
          <a:bodyPr/>
          <a:lstStyle/>
          <a:p>
            <a:fld id="{89BEB1D7-6D42-4923-AA48-F5C97588263B}" type="slidenum">
              <a:rPr lang="en-US" smtClean="0"/>
              <a:pPr/>
              <a:t>7</a:t>
            </a:fld>
            <a:endParaRPr lang="en-US"/>
          </a:p>
        </p:txBody>
      </p:sp>
    </p:spTree>
    <p:extLst>
      <p:ext uri="{BB962C8B-B14F-4D97-AF65-F5344CB8AC3E}">
        <p14:creationId xmlns:p14="http://schemas.microsoft.com/office/powerpoint/2010/main" val="98873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618" y="1"/>
            <a:ext cx="10018713" cy="1117600"/>
          </a:xfrm>
        </p:spPr>
        <p:txBody>
          <a:bodyPr/>
          <a:lstStyle/>
          <a:p>
            <a:r>
              <a:rPr lang="en-US" dirty="0"/>
              <a:t>Cattle vs Pets</a:t>
            </a:r>
          </a:p>
        </p:txBody>
      </p:sp>
      <p:pic>
        <p:nvPicPr>
          <p:cNvPr id="2052" name="Picture 4" descr="Black and White C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5" y="3481739"/>
            <a:ext cx="5238750" cy="29622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ogs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463" y="3900839"/>
            <a:ext cx="2857500" cy="212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48618" y="1632057"/>
            <a:ext cx="1000195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Phrase used a lot in the Kubernetes and Container communities</a:t>
            </a:r>
          </a:p>
          <a:p>
            <a:pPr marL="285750" indent="-285750">
              <a:buFont typeface="Arial" panose="020B0604020202020204" pitchFamily="34" charset="0"/>
              <a:buChar char="•"/>
            </a:pPr>
            <a:r>
              <a:rPr lang="en-US" dirty="0"/>
              <a:t>Pets are servers, Containers are cattle</a:t>
            </a:r>
          </a:p>
          <a:p>
            <a:pPr marL="285750" indent="-285750">
              <a:buFont typeface="Arial" panose="020B0604020202020204" pitchFamily="34" charset="0"/>
              <a:buChar char="•"/>
            </a:pPr>
            <a:r>
              <a:rPr lang="en-US" dirty="0"/>
              <a:t>Pets we care for, we feed, we take them to the doctors when they are sick</a:t>
            </a:r>
          </a:p>
          <a:p>
            <a:pPr marL="285750" indent="-285750">
              <a:buFont typeface="Arial" panose="020B0604020202020204" pitchFamily="34" charset="0"/>
              <a:buChar char="•"/>
            </a:pPr>
            <a:r>
              <a:rPr lang="en-US" dirty="0"/>
              <a:t>Cattle we use them, and when they are no longer of use we shoot them</a:t>
            </a:r>
          </a:p>
          <a:p>
            <a:pPr marL="285750" indent="-285750">
              <a:buFont typeface="Arial" panose="020B0604020202020204" pitchFamily="34" charset="0"/>
              <a:buChar char="•"/>
            </a:pPr>
            <a:endParaRPr lang="en-US" dirty="0"/>
          </a:p>
          <a:p>
            <a:r>
              <a:rPr lang="en-US" dirty="0"/>
              <a:t>THIS IS HOW YOU NEED TO START THINKING!</a:t>
            </a:r>
          </a:p>
        </p:txBody>
      </p:sp>
      <p:sp>
        <p:nvSpPr>
          <p:cNvPr id="3" name="Date Placeholder 2">
            <a:extLst>
              <a:ext uri="{FF2B5EF4-FFF2-40B4-BE49-F238E27FC236}">
                <a16:creationId xmlns:a16="http://schemas.microsoft.com/office/drawing/2014/main" id="{06F10AF3-DB78-44C7-B639-2BCC08430D27}"/>
              </a:ext>
            </a:extLst>
          </p:cNvPr>
          <p:cNvSpPr>
            <a:spLocks noGrp="1"/>
          </p:cNvSpPr>
          <p:nvPr>
            <p:ph type="dt" sz="half" idx="2"/>
          </p:nvPr>
        </p:nvSpPr>
        <p:spPr/>
        <p:txBody>
          <a:bodyPr/>
          <a:lstStyle/>
          <a:p>
            <a:fld id="{107469B4-7BD9-4099-BA2D-DEFEEAA55BB0}" type="datetime1">
              <a:rPr lang="en-US" smtClean="0"/>
              <a:t>4/12/18</a:t>
            </a:fld>
            <a:endParaRPr lang="en-US"/>
          </a:p>
        </p:txBody>
      </p:sp>
      <p:sp>
        <p:nvSpPr>
          <p:cNvPr id="4" name="Footer Placeholder 3">
            <a:extLst>
              <a:ext uri="{FF2B5EF4-FFF2-40B4-BE49-F238E27FC236}">
                <a16:creationId xmlns:a16="http://schemas.microsoft.com/office/drawing/2014/main" id="{DA0B0B83-EC89-4B1E-85DC-9235FF440D2B}"/>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6" name="Slide Number Placeholder 5">
            <a:extLst>
              <a:ext uri="{FF2B5EF4-FFF2-40B4-BE49-F238E27FC236}">
                <a16:creationId xmlns:a16="http://schemas.microsoft.com/office/drawing/2014/main" id="{C7CA5678-1D40-42ED-9006-DAA7292E762C}"/>
              </a:ext>
            </a:extLst>
          </p:cNvPr>
          <p:cNvSpPr>
            <a:spLocks noGrp="1"/>
          </p:cNvSpPr>
          <p:nvPr>
            <p:ph type="sldNum" sz="quarter" idx="4"/>
          </p:nvPr>
        </p:nvSpPr>
        <p:spPr/>
        <p:txBody>
          <a:bodyPr/>
          <a:lstStyle/>
          <a:p>
            <a:fld id="{89BEB1D7-6D42-4923-AA48-F5C97588263B}" type="slidenum">
              <a:rPr lang="en-US" smtClean="0"/>
              <a:pPr/>
              <a:t>8</a:t>
            </a:fld>
            <a:endParaRPr lang="en-US"/>
          </a:p>
        </p:txBody>
      </p:sp>
    </p:spTree>
    <p:extLst>
      <p:ext uri="{BB962C8B-B14F-4D97-AF65-F5344CB8AC3E}">
        <p14:creationId xmlns:p14="http://schemas.microsoft.com/office/powerpoint/2010/main" val="371999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E6A4-BBAF-2241-88C5-F834C801A950}"/>
              </a:ext>
            </a:extLst>
          </p:cNvPr>
          <p:cNvSpPr>
            <a:spLocks noGrp="1"/>
          </p:cNvSpPr>
          <p:nvPr>
            <p:ph type="title"/>
          </p:nvPr>
        </p:nvSpPr>
        <p:spPr>
          <a:xfrm>
            <a:off x="1484309" y="262468"/>
            <a:ext cx="10018713" cy="1143000"/>
          </a:xfrm>
        </p:spPr>
        <p:txBody>
          <a:bodyPr/>
          <a:lstStyle/>
          <a:p>
            <a:r>
              <a:rPr lang="en-US" dirty="0"/>
              <a:t>Some core concepts of </a:t>
            </a:r>
            <a:r>
              <a:rPr lang="en-US" dirty="0" err="1"/>
              <a:t>Devops</a:t>
            </a:r>
            <a:endParaRPr lang="en-US" dirty="0"/>
          </a:p>
        </p:txBody>
      </p:sp>
      <p:sp>
        <p:nvSpPr>
          <p:cNvPr id="3" name="Content Placeholder 2">
            <a:extLst>
              <a:ext uri="{FF2B5EF4-FFF2-40B4-BE49-F238E27FC236}">
                <a16:creationId xmlns:a16="http://schemas.microsoft.com/office/drawing/2014/main" id="{241F3B68-4A2C-A04A-A659-08BFEAD9715A}"/>
              </a:ext>
            </a:extLst>
          </p:cNvPr>
          <p:cNvSpPr>
            <a:spLocks noGrp="1"/>
          </p:cNvSpPr>
          <p:nvPr>
            <p:ph idx="1"/>
          </p:nvPr>
        </p:nvSpPr>
        <p:spPr>
          <a:xfrm>
            <a:off x="1484310" y="1649897"/>
            <a:ext cx="10018713" cy="4141304"/>
          </a:xfrm>
        </p:spPr>
        <p:txBody>
          <a:bodyPr>
            <a:normAutofit lnSpcReduction="10000"/>
          </a:bodyPr>
          <a:lstStyle/>
          <a:p>
            <a:pPr marL="0" indent="0">
              <a:buNone/>
            </a:pPr>
            <a:r>
              <a:rPr lang="en-US" dirty="0"/>
              <a:t>Docker and Kubernetes exist as technologies to enable </a:t>
            </a:r>
            <a:r>
              <a:rPr lang="en-US" dirty="0" err="1"/>
              <a:t>Devops</a:t>
            </a:r>
            <a:r>
              <a:rPr lang="en-US" dirty="0"/>
              <a:t>.  Here are some key concepts:</a:t>
            </a:r>
          </a:p>
          <a:p>
            <a:r>
              <a:rPr lang="en-US" dirty="0"/>
              <a:t>Containers are cattle, not pets.  Use them, shoot them and then move on</a:t>
            </a:r>
          </a:p>
          <a:p>
            <a:r>
              <a:rPr lang="en-US" dirty="0"/>
              <a:t>Fail fast – we will fail, but it is important that when we fail we can quickly revert back to a known state.</a:t>
            </a:r>
          </a:p>
          <a:p>
            <a:r>
              <a:rPr lang="en-US" dirty="0"/>
              <a:t>Continuous Integration - Deploy small changes more frequently</a:t>
            </a:r>
          </a:p>
          <a:p>
            <a:r>
              <a:rPr lang="en-US" dirty="0"/>
              <a:t>Shared environments – Dev, test, production should all be identical if not the same</a:t>
            </a:r>
          </a:p>
          <a:p>
            <a:r>
              <a:rPr lang="en-US" dirty="0"/>
              <a:t>Deployment should be as hands off as possible. </a:t>
            </a:r>
          </a:p>
          <a:p>
            <a:endParaRPr lang="en-US" dirty="0"/>
          </a:p>
        </p:txBody>
      </p:sp>
      <p:sp>
        <p:nvSpPr>
          <p:cNvPr id="4" name="Date Placeholder 3">
            <a:extLst>
              <a:ext uri="{FF2B5EF4-FFF2-40B4-BE49-F238E27FC236}">
                <a16:creationId xmlns:a16="http://schemas.microsoft.com/office/drawing/2014/main" id="{3712C5C2-5F29-48F3-BB0D-7707AB92DFFD}"/>
              </a:ext>
            </a:extLst>
          </p:cNvPr>
          <p:cNvSpPr>
            <a:spLocks noGrp="1"/>
          </p:cNvSpPr>
          <p:nvPr>
            <p:ph type="dt" sz="half" idx="2"/>
          </p:nvPr>
        </p:nvSpPr>
        <p:spPr/>
        <p:txBody>
          <a:bodyPr/>
          <a:lstStyle/>
          <a:p>
            <a:fld id="{607F9160-AD54-46A4-8689-5533FE90BD72}" type="datetime1">
              <a:rPr lang="en-US" smtClean="0"/>
              <a:t>4/12/18</a:t>
            </a:fld>
            <a:endParaRPr lang="en-US"/>
          </a:p>
        </p:txBody>
      </p:sp>
      <p:sp>
        <p:nvSpPr>
          <p:cNvPr id="5" name="Footer Placeholder 4">
            <a:extLst>
              <a:ext uri="{FF2B5EF4-FFF2-40B4-BE49-F238E27FC236}">
                <a16:creationId xmlns:a16="http://schemas.microsoft.com/office/drawing/2014/main" id="{B586C137-861B-4849-8E0E-AEBAE1AC3835}"/>
              </a:ext>
            </a:extLst>
          </p:cNvPr>
          <p:cNvSpPr>
            <a:spLocks noGrp="1"/>
          </p:cNvSpPr>
          <p:nvPr>
            <p:ph type="ftr" sz="quarter" idx="3"/>
          </p:nvPr>
        </p:nvSpPr>
        <p:spPr/>
        <p:txBody>
          <a:bodyPr/>
          <a:lstStyle/>
          <a:p>
            <a:r>
              <a:rPr lang="en-US"/>
              <a:t>Sealing Technologies, Inc. www.sealingtech.com 7134 Columbia Gateway Dr. Suite 160 Columbia, MD 21046</a:t>
            </a:r>
            <a:endParaRPr lang="en-US" dirty="0"/>
          </a:p>
        </p:txBody>
      </p:sp>
      <p:sp>
        <p:nvSpPr>
          <p:cNvPr id="6" name="Slide Number Placeholder 5">
            <a:extLst>
              <a:ext uri="{FF2B5EF4-FFF2-40B4-BE49-F238E27FC236}">
                <a16:creationId xmlns:a16="http://schemas.microsoft.com/office/drawing/2014/main" id="{94A934AA-F2B4-42DF-A0AF-D6553000F0E4}"/>
              </a:ext>
            </a:extLst>
          </p:cNvPr>
          <p:cNvSpPr>
            <a:spLocks noGrp="1"/>
          </p:cNvSpPr>
          <p:nvPr>
            <p:ph type="sldNum" sz="quarter" idx="4"/>
          </p:nvPr>
        </p:nvSpPr>
        <p:spPr/>
        <p:txBody>
          <a:bodyPr/>
          <a:lstStyle/>
          <a:p>
            <a:fld id="{89BEB1D7-6D42-4923-AA48-F5C97588263B}" type="slidenum">
              <a:rPr lang="en-US" smtClean="0"/>
              <a:pPr/>
              <a:t>9</a:t>
            </a:fld>
            <a:endParaRPr lang="en-US"/>
          </a:p>
        </p:txBody>
      </p:sp>
    </p:spTree>
    <p:extLst>
      <p:ext uri="{BB962C8B-B14F-4D97-AF65-F5344CB8AC3E}">
        <p14:creationId xmlns:p14="http://schemas.microsoft.com/office/powerpoint/2010/main" val="363216415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13661</TotalTime>
  <Words>3565</Words>
  <Application>Microsoft Macintosh PowerPoint</Application>
  <PresentationFormat>Widescreen</PresentationFormat>
  <Paragraphs>491</Paragraphs>
  <Slides>57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57</vt:i4>
      </vt:variant>
    </vt:vector>
  </HeadingPairs>
  <TitlesOfParts>
    <vt:vector size="64" baseType="lpstr">
      <vt:lpstr>Arial</vt:lpstr>
      <vt:lpstr>Calibri</vt:lpstr>
      <vt:lpstr>Calibri Light</vt:lpstr>
      <vt:lpstr>Candara</vt:lpstr>
      <vt:lpstr>Times New Roman</vt:lpstr>
      <vt:lpstr>Custom Design</vt:lpstr>
      <vt:lpstr>1_Custom Design</vt:lpstr>
      <vt:lpstr>Sealingtech Lunch and Learn:  Docker &amp; Kubernetes </vt:lpstr>
      <vt:lpstr>Agenda:</vt:lpstr>
      <vt:lpstr>PowerPoint Presentation</vt:lpstr>
      <vt:lpstr>What is Docker?</vt:lpstr>
      <vt:lpstr>Kubernetes</vt:lpstr>
      <vt:lpstr>What’s the Difference? </vt:lpstr>
      <vt:lpstr>What is Kubernetes</vt:lpstr>
      <vt:lpstr>Cattle vs Pets</vt:lpstr>
      <vt:lpstr>Some core concepts of Devops</vt:lpstr>
      <vt:lpstr>Devops process with Kubernetes</vt:lpstr>
      <vt:lpstr>What does this solve?</vt:lpstr>
      <vt:lpstr>Supported Platforms </vt:lpstr>
      <vt:lpstr>Who?</vt:lpstr>
      <vt:lpstr>Docker </vt:lpstr>
      <vt:lpstr>Docker basics </vt:lpstr>
      <vt:lpstr>A Container? </vt:lpstr>
      <vt:lpstr>Dockerfile </vt:lpstr>
      <vt:lpstr>Sample Dockerfile</vt:lpstr>
      <vt:lpstr>Layers </vt:lpstr>
      <vt:lpstr>Layers Stack </vt:lpstr>
      <vt:lpstr>Container Creation</vt:lpstr>
      <vt:lpstr>How is my information stored?</vt:lpstr>
      <vt:lpstr>Where’s my containers?</vt:lpstr>
      <vt:lpstr>What about my images? </vt:lpstr>
      <vt:lpstr>Networking in Docker </vt:lpstr>
      <vt:lpstr>Containers in your network </vt:lpstr>
      <vt:lpstr>Docker networking =/= Kubernetes networking</vt:lpstr>
      <vt:lpstr>Who Owns My Container??!?</vt:lpstr>
      <vt:lpstr>UID   </vt:lpstr>
      <vt:lpstr>Root User  </vt:lpstr>
      <vt:lpstr>Normal user </vt:lpstr>
      <vt:lpstr>Concerning? </vt:lpstr>
      <vt:lpstr>Docker Lab</vt:lpstr>
      <vt:lpstr>Kubernetes Overview</vt:lpstr>
      <vt:lpstr>Kubernetes</vt:lpstr>
      <vt:lpstr>What is it?</vt:lpstr>
      <vt:lpstr>Changes in architecture thinking</vt:lpstr>
      <vt:lpstr>PowerPoint Presentation</vt:lpstr>
      <vt:lpstr>What is a Pod?</vt:lpstr>
      <vt:lpstr>Pod design patterns - Sidecars</vt:lpstr>
      <vt:lpstr>Pod design patterns - Ambassadors</vt:lpstr>
      <vt:lpstr>Pod design patterns - Adapters</vt:lpstr>
      <vt:lpstr>What is a Deployment?</vt:lpstr>
      <vt:lpstr>What is a Service?</vt:lpstr>
      <vt:lpstr>Simplified view and slight incorrect view of a service</vt:lpstr>
      <vt:lpstr>Note about networking and storage</vt:lpstr>
      <vt:lpstr>Ingress</vt:lpstr>
      <vt:lpstr>How do I get Kubernetes?</vt:lpstr>
      <vt:lpstr>How do I manage Kubernetes? </vt:lpstr>
      <vt:lpstr>Structure of kubectl commands</vt:lpstr>
      <vt:lpstr>Understanding YAML</vt:lpstr>
      <vt:lpstr>Sample YAML</vt:lpstr>
      <vt:lpstr>Other terms to know</vt:lpstr>
      <vt:lpstr>Kube-system Pods</vt:lpstr>
      <vt:lpstr>Kubernetes Lab 1</vt:lpstr>
      <vt:lpstr>Kubernetes Lab 2</vt:lpstr>
      <vt:lpstr>Resources </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 and Learn:  Docker</dc:title>
  <dc:creator>Markus Mabson</dc:creator>
  <cp:lastModifiedBy>Daniel Lohin</cp:lastModifiedBy>
  <cp:revision>146</cp:revision>
  <dcterms:created xsi:type="dcterms:W3CDTF">2018-03-14T13:05:05Z</dcterms:created>
  <dcterms:modified xsi:type="dcterms:W3CDTF">2018-04-12T12:49:33Z</dcterms:modified>
</cp:coreProperties>
</file>