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1" r:id="rId6"/>
    <p:sldId id="273" r:id="rId7"/>
    <p:sldId id="272" r:id="rId8"/>
    <p:sldId id="274" r:id="rId9"/>
    <p:sldId id="275" r:id="rId10"/>
    <p:sldId id="271" r:id="rId11"/>
    <p:sldId id="276" r:id="rId12"/>
    <p:sldId id="279" r:id="rId13"/>
    <p:sldId id="277" r:id="rId14"/>
    <p:sldId id="280" r:id="rId15"/>
    <p:sldId id="281" r:id="rId16"/>
    <p:sldId id="278" r:id="rId17"/>
    <p:sldId id="266" r:id="rId18"/>
    <p:sldId id="259" r:id="rId19"/>
    <p:sldId id="263"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89" autoAdjust="0"/>
    <p:restoredTop sz="94660"/>
  </p:normalViewPr>
  <p:slideViewPr>
    <p:cSldViewPr snapToGrid="0">
      <p:cViewPr varScale="1">
        <p:scale>
          <a:sx n="85" d="100"/>
          <a:sy n="85" d="100"/>
        </p:scale>
        <p:origin x="10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07734A-E2E0-4F30-AB69-FBAF1AD307C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006B1B7E-BA7C-4D20-AE78-4BA7C78C1C3A}">
      <dgm:prSet phldrT="[Text]"/>
      <dgm:spPr/>
      <dgm:t>
        <a:bodyPr/>
        <a:lstStyle/>
        <a:p>
          <a:r>
            <a:rPr lang="en-US" dirty="0" smtClean="0"/>
            <a:t>Dev</a:t>
          </a:r>
          <a:endParaRPr lang="en-US" dirty="0"/>
        </a:p>
      </dgm:t>
    </dgm:pt>
    <dgm:pt modelId="{F8086DAD-C351-4399-9EBB-9760E328C41E}" type="parTrans" cxnId="{6E78C30B-31EF-4852-848A-3FB3DBDA16F6}">
      <dgm:prSet/>
      <dgm:spPr/>
      <dgm:t>
        <a:bodyPr/>
        <a:lstStyle/>
        <a:p>
          <a:endParaRPr lang="en-US"/>
        </a:p>
      </dgm:t>
    </dgm:pt>
    <dgm:pt modelId="{29D00F95-4F66-4E31-A1AB-598E615FE7DA}" type="sibTrans" cxnId="{6E78C30B-31EF-4852-848A-3FB3DBDA16F6}">
      <dgm:prSet/>
      <dgm:spPr/>
      <dgm:t>
        <a:bodyPr/>
        <a:lstStyle/>
        <a:p>
          <a:endParaRPr lang="en-US"/>
        </a:p>
      </dgm:t>
    </dgm:pt>
    <dgm:pt modelId="{C188422E-F8E8-4EAC-8310-9465D0955BA4}">
      <dgm:prSet phldrT="[Text]"/>
      <dgm:spPr/>
      <dgm:t>
        <a:bodyPr/>
        <a:lstStyle/>
        <a:p>
          <a:r>
            <a:rPr lang="en-US" dirty="0" smtClean="0"/>
            <a:t>Test</a:t>
          </a:r>
          <a:endParaRPr lang="en-US" dirty="0"/>
        </a:p>
      </dgm:t>
    </dgm:pt>
    <dgm:pt modelId="{33409606-3ADB-4E76-B233-E7E905E90BCA}" type="parTrans" cxnId="{13393ABC-6AA6-41AD-A631-5C6A81A09AA7}">
      <dgm:prSet/>
      <dgm:spPr/>
      <dgm:t>
        <a:bodyPr/>
        <a:lstStyle/>
        <a:p>
          <a:endParaRPr lang="en-US"/>
        </a:p>
      </dgm:t>
    </dgm:pt>
    <dgm:pt modelId="{DE83C5F9-B4A5-4BF4-A7C2-F1B0427FC8BA}" type="sibTrans" cxnId="{13393ABC-6AA6-41AD-A631-5C6A81A09AA7}">
      <dgm:prSet/>
      <dgm:spPr/>
      <dgm:t>
        <a:bodyPr/>
        <a:lstStyle/>
        <a:p>
          <a:endParaRPr lang="en-US"/>
        </a:p>
      </dgm:t>
    </dgm:pt>
    <dgm:pt modelId="{92F5B0BD-D875-4A55-9B90-6D00BAD4503D}">
      <dgm:prSet phldrT="[Text]"/>
      <dgm:spPr/>
      <dgm:t>
        <a:bodyPr/>
        <a:lstStyle/>
        <a:p>
          <a:r>
            <a:rPr lang="en-US" dirty="0" smtClean="0"/>
            <a:t>Prod</a:t>
          </a:r>
          <a:endParaRPr lang="en-US" dirty="0"/>
        </a:p>
      </dgm:t>
    </dgm:pt>
    <dgm:pt modelId="{3D7F3EA9-C2CE-47E6-A1BD-290E071DB6E4}" type="parTrans" cxnId="{FADFCE9D-76C0-4F6E-8565-5124A02727AF}">
      <dgm:prSet/>
      <dgm:spPr/>
      <dgm:t>
        <a:bodyPr/>
        <a:lstStyle/>
        <a:p>
          <a:endParaRPr lang="en-US"/>
        </a:p>
      </dgm:t>
    </dgm:pt>
    <dgm:pt modelId="{15D059B4-5450-4ED3-806B-C7D06AD98ABB}" type="sibTrans" cxnId="{FADFCE9D-76C0-4F6E-8565-5124A02727AF}">
      <dgm:prSet/>
      <dgm:spPr/>
      <dgm:t>
        <a:bodyPr/>
        <a:lstStyle/>
        <a:p>
          <a:endParaRPr lang="en-US"/>
        </a:p>
      </dgm:t>
    </dgm:pt>
    <dgm:pt modelId="{7DE3DAAD-7AD4-4DEB-99CD-603B8C3F9C08}" type="pres">
      <dgm:prSet presAssocID="{5907734A-E2E0-4F30-AB69-FBAF1AD307CE}" presName="Name0" presStyleCnt="0">
        <dgm:presLayoutVars>
          <dgm:chPref val="3"/>
          <dgm:dir/>
          <dgm:animLvl val="lvl"/>
          <dgm:resizeHandles/>
        </dgm:presLayoutVars>
      </dgm:prSet>
      <dgm:spPr/>
    </dgm:pt>
    <dgm:pt modelId="{A40656F2-4775-4C08-91FA-5602D46CA1C5}" type="pres">
      <dgm:prSet presAssocID="{006B1B7E-BA7C-4D20-AE78-4BA7C78C1C3A}" presName="horFlow" presStyleCnt="0"/>
      <dgm:spPr/>
    </dgm:pt>
    <dgm:pt modelId="{305E3CC9-BDDB-4A06-AB98-D1B2AC3FF60B}" type="pres">
      <dgm:prSet presAssocID="{006B1B7E-BA7C-4D20-AE78-4BA7C78C1C3A}" presName="bigChev" presStyleLbl="node1" presStyleIdx="0" presStyleCnt="1" custScaleX="100393" custLinFactX="-35823" custLinFactNeighborX="-100000" custLinFactNeighborY="-5"/>
      <dgm:spPr/>
      <dgm:t>
        <a:bodyPr/>
        <a:lstStyle/>
        <a:p>
          <a:endParaRPr lang="en-US"/>
        </a:p>
      </dgm:t>
    </dgm:pt>
    <dgm:pt modelId="{68E3254F-FDF4-43FA-A6C3-19EE8736AC75}" type="pres">
      <dgm:prSet presAssocID="{33409606-3ADB-4E76-B233-E7E905E90BCA}" presName="parTrans" presStyleCnt="0"/>
      <dgm:spPr/>
    </dgm:pt>
    <dgm:pt modelId="{D7F88ED8-0663-46D9-8DD8-1A5FB77D7056}" type="pres">
      <dgm:prSet presAssocID="{C188422E-F8E8-4EAC-8310-9465D0955BA4}" presName="node" presStyleLbl="alignAccFollowNode1" presStyleIdx="0" presStyleCnt="2">
        <dgm:presLayoutVars>
          <dgm:bulletEnabled val="1"/>
        </dgm:presLayoutVars>
      </dgm:prSet>
      <dgm:spPr/>
      <dgm:t>
        <a:bodyPr/>
        <a:lstStyle/>
        <a:p>
          <a:endParaRPr lang="en-US"/>
        </a:p>
      </dgm:t>
    </dgm:pt>
    <dgm:pt modelId="{4BCFFFA0-FB29-4C23-9B93-6BBD362EA381}" type="pres">
      <dgm:prSet presAssocID="{DE83C5F9-B4A5-4BF4-A7C2-F1B0427FC8BA}" presName="sibTrans" presStyleCnt="0"/>
      <dgm:spPr/>
    </dgm:pt>
    <dgm:pt modelId="{63E04A4C-7CAB-4A32-AFCE-494B27F256D8}" type="pres">
      <dgm:prSet presAssocID="{92F5B0BD-D875-4A55-9B90-6D00BAD4503D}" presName="node" presStyleLbl="alignAccFollowNode1" presStyleIdx="1" presStyleCnt="2" custLinFactX="43271" custLinFactNeighborX="100000" custLinFactNeighborY="1126">
        <dgm:presLayoutVars>
          <dgm:bulletEnabled val="1"/>
        </dgm:presLayoutVars>
      </dgm:prSet>
      <dgm:spPr/>
    </dgm:pt>
  </dgm:ptLst>
  <dgm:cxnLst>
    <dgm:cxn modelId="{6E78C30B-31EF-4852-848A-3FB3DBDA16F6}" srcId="{5907734A-E2E0-4F30-AB69-FBAF1AD307CE}" destId="{006B1B7E-BA7C-4D20-AE78-4BA7C78C1C3A}" srcOrd="0" destOrd="0" parTransId="{F8086DAD-C351-4399-9EBB-9760E328C41E}" sibTransId="{29D00F95-4F66-4E31-A1AB-598E615FE7DA}"/>
    <dgm:cxn modelId="{93162576-756C-4FB9-A9CF-33786F8B29ED}" type="presOf" srcId="{C188422E-F8E8-4EAC-8310-9465D0955BA4}" destId="{D7F88ED8-0663-46D9-8DD8-1A5FB77D7056}" srcOrd="0" destOrd="0" presId="urn:microsoft.com/office/officeart/2005/8/layout/lProcess3"/>
    <dgm:cxn modelId="{13393ABC-6AA6-41AD-A631-5C6A81A09AA7}" srcId="{006B1B7E-BA7C-4D20-AE78-4BA7C78C1C3A}" destId="{C188422E-F8E8-4EAC-8310-9465D0955BA4}" srcOrd="0" destOrd="0" parTransId="{33409606-3ADB-4E76-B233-E7E905E90BCA}" sibTransId="{DE83C5F9-B4A5-4BF4-A7C2-F1B0427FC8BA}"/>
    <dgm:cxn modelId="{F1EC2CAA-FAD4-40FA-9529-26AB21881577}" type="presOf" srcId="{006B1B7E-BA7C-4D20-AE78-4BA7C78C1C3A}" destId="{305E3CC9-BDDB-4A06-AB98-D1B2AC3FF60B}" srcOrd="0" destOrd="0" presId="urn:microsoft.com/office/officeart/2005/8/layout/lProcess3"/>
    <dgm:cxn modelId="{FADFCE9D-76C0-4F6E-8565-5124A02727AF}" srcId="{006B1B7E-BA7C-4D20-AE78-4BA7C78C1C3A}" destId="{92F5B0BD-D875-4A55-9B90-6D00BAD4503D}" srcOrd="1" destOrd="0" parTransId="{3D7F3EA9-C2CE-47E6-A1BD-290E071DB6E4}" sibTransId="{15D059B4-5450-4ED3-806B-C7D06AD98ABB}"/>
    <dgm:cxn modelId="{E1FF671A-359E-40C3-8B73-61C5D0A4C4B8}" type="presOf" srcId="{5907734A-E2E0-4F30-AB69-FBAF1AD307CE}" destId="{7DE3DAAD-7AD4-4DEB-99CD-603B8C3F9C08}" srcOrd="0" destOrd="0" presId="urn:microsoft.com/office/officeart/2005/8/layout/lProcess3"/>
    <dgm:cxn modelId="{5996EA19-1D70-4D60-90DB-7568BDE5EBA5}" type="presOf" srcId="{92F5B0BD-D875-4A55-9B90-6D00BAD4503D}" destId="{63E04A4C-7CAB-4A32-AFCE-494B27F256D8}" srcOrd="0" destOrd="0" presId="urn:microsoft.com/office/officeart/2005/8/layout/lProcess3"/>
    <dgm:cxn modelId="{E6B34931-0198-4D7B-8274-10383B13F901}" type="presParOf" srcId="{7DE3DAAD-7AD4-4DEB-99CD-603B8C3F9C08}" destId="{A40656F2-4775-4C08-91FA-5602D46CA1C5}" srcOrd="0" destOrd="0" presId="urn:microsoft.com/office/officeart/2005/8/layout/lProcess3"/>
    <dgm:cxn modelId="{59A74E8F-F909-423F-A0D5-4252F668EC91}" type="presParOf" srcId="{A40656F2-4775-4C08-91FA-5602D46CA1C5}" destId="{305E3CC9-BDDB-4A06-AB98-D1B2AC3FF60B}" srcOrd="0" destOrd="0" presId="urn:microsoft.com/office/officeart/2005/8/layout/lProcess3"/>
    <dgm:cxn modelId="{F39A624F-3579-4332-8216-502A4A5F1AEE}" type="presParOf" srcId="{A40656F2-4775-4C08-91FA-5602D46CA1C5}" destId="{68E3254F-FDF4-43FA-A6C3-19EE8736AC75}" srcOrd="1" destOrd="0" presId="urn:microsoft.com/office/officeart/2005/8/layout/lProcess3"/>
    <dgm:cxn modelId="{2C069595-C984-48EF-AA8E-9C9D73ABBFD1}" type="presParOf" srcId="{A40656F2-4775-4C08-91FA-5602D46CA1C5}" destId="{D7F88ED8-0663-46D9-8DD8-1A5FB77D7056}" srcOrd="2" destOrd="0" presId="urn:microsoft.com/office/officeart/2005/8/layout/lProcess3"/>
    <dgm:cxn modelId="{246A22ED-7C6D-4945-9DF3-656BB45544E6}" type="presParOf" srcId="{A40656F2-4775-4C08-91FA-5602D46CA1C5}" destId="{4BCFFFA0-FB29-4C23-9B93-6BBD362EA381}" srcOrd="3" destOrd="0" presId="urn:microsoft.com/office/officeart/2005/8/layout/lProcess3"/>
    <dgm:cxn modelId="{E7EE7E70-971C-4A6A-AEF5-5E7A0E5826AC}" type="presParOf" srcId="{A40656F2-4775-4C08-91FA-5602D46CA1C5}" destId="{63E04A4C-7CAB-4A32-AFCE-494B27F256D8}"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E3CC9-BDDB-4A06-AB98-D1B2AC3FF60B}">
      <dsp:nvSpPr>
        <dsp:cNvPr id="0" name=""/>
        <dsp:cNvSpPr/>
      </dsp:nvSpPr>
      <dsp:spPr>
        <a:xfrm>
          <a:off x="0" y="0"/>
          <a:ext cx="3031362" cy="1207798"/>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a:lnSpc>
              <a:spcPct val="90000"/>
            </a:lnSpc>
            <a:spcBef>
              <a:spcPct val="0"/>
            </a:spcBef>
            <a:spcAft>
              <a:spcPct val="35000"/>
            </a:spcAft>
          </a:pPr>
          <a:r>
            <a:rPr lang="en-US" sz="6500" kern="1200" dirty="0" smtClean="0"/>
            <a:t>Dev</a:t>
          </a:r>
          <a:endParaRPr lang="en-US" sz="6500" kern="1200" dirty="0"/>
        </a:p>
      </dsp:txBody>
      <dsp:txXfrm>
        <a:off x="603899" y="0"/>
        <a:ext cx="1823564" cy="1207798"/>
      </dsp:txXfrm>
    </dsp:sp>
    <dsp:sp modelId="{D7F88ED8-0663-46D9-8DD8-1A5FB77D7056}">
      <dsp:nvSpPr>
        <dsp:cNvPr id="0" name=""/>
        <dsp:cNvSpPr/>
      </dsp:nvSpPr>
      <dsp:spPr>
        <a:xfrm>
          <a:off x="4074131" y="102719"/>
          <a:ext cx="2506181" cy="1002472"/>
        </a:xfrm>
        <a:prstGeom prst="chevron">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0" bIns="36195" numCol="1" spcCol="1270" anchor="ctr" anchorCtr="0">
          <a:noAutofit/>
        </a:bodyPr>
        <a:lstStyle/>
        <a:p>
          <a:pPr lvl="0" algn="ctr" defTabSz="2533650">
            <a:lnSpc>
              <a:spcPct val="90000"/>
            </a:lnSpc>
            <a:spcBef>
              <a:spcPct val="0"/>
            </a:spcBef>
            <a:spcAft>
              <a:spcPct val="35000"/>
            </a:spcAft>
          </a:pPr>
          <a:r>
            <a:rPr lang="en-US" sz="5700" kern="1200" dirty="0" smtClean="0"/>
            <a:t>Test</a:t>
          </a:r>
          <a:endParaRPr lang="en-US" sz="5700" kern="1200" dirty="0"/>
        </a:p>
      </dsp:txBody>
      <dsp:txXfrm>
        <a:off x="4575367" y="102719"/>
        <a:ext cx="1503709" cy="1002472"/>
      </dsp:txXfrm>
    </dsp:sp>
    <dsp:sp modelId="{63E04A4C-7CAB-4A32-AFCE-494B27F256D8}">
      <dsp:nvSpPr>
        <dsp:cNvPr id="0" name=""/>
        <dsp:cNvSpPr/>
      </dsp:nvSpPr>
      <dsp:spPr>
        <a:xfrm>
          <a:off x="7664750" y="114007"/>
          <a:ext cx="2506181" cy="1002472"/>
        </a:xfrm>
        <a:prstGeom prst="chevron">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0" bIns="36195" numCol="1" spcCol="1270" anchor="ctr" anchorCtr="0">
          <a:noAutofit/>
        </a:bodyPr>
        <a:lstStyle/>
        <a:p>
          <a:pPr lvl="0" algn="ctr" defTabSz="2533650">
            <a:lnSpc>
              <a:spcPct val="90000"/>
            </a:lnSpc>
            <a:spcBef>
              <a:spcPct val="0"/>
            </a:spcBef>
            <a:spcAft>
              <a:spcPct val="35000"/>
            </a:spcAft>
          </a:pPr>
          <a:r>
            <a:rPr lang="en-US" sz="5700" kern="1200" dirty="0" smtClean="0"/>
            <a:t>Prod</a:t>
          </a:r>
          <a:endParaRPr lang="en-US" sz="5700" kern="1200" dirty="0"/>
        </a:p>
      </dsp:txBody>
      <dsp:txXfrm>
        <a:off x="8165986" y="114007"/>
        <a:ext cx="1503709" cy="100247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E67328-1D56-4A44-8B5D-4ACCE58A1AA2}" type="datetimeFigureOut">
              <a:rPr lang="en-US" smtClean="0"/>
              <a:t>4/3/2018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171717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E67328-1D56-4A44-8B5D-4ACCE58A1AA2}"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10325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E67328-1D56-4A44-8B5D-4ACCE58A1AA2}"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482697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E67328-1D56-4A44-8B5D-4ACCE58A1AA2}"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2826904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E67328-1D56-4A44-8B5D-4ACCE58A1AA2}"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237305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E67328-1D56-4A44-8B5D-4ACCE58A1AA2}"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1522162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E67328-1D56-4A44-8B5D-4ACCE58A1AA2}"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1491529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67328-1D56-4A44-8B5D-4ACCE58A1AA2}"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1402362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67328-1D56-4A44-8B5D-4ACCE58A1AA2}"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3753589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67328-1D56-4A44-8B5D-4ACCE58A1AA2}"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303792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E67328-1D56-4A44-8B5D-4ACCE58A1AA2}"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171405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E67328-1D56-4A44-8B5D-4ACCE58A1AA2}"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127517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E67328-1D56-4A44-8B5D-4ACCE58A1AA2}" type="datetimeFigureOut">
              <a:rPr lang="en-US" smtClean="0"/>
              <a:t>4/3/2018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419502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E67328-1D56-4A44-8B5D-4ACCE58A1AA2}" type="datetimeFigureOut">
              <a:rPr lang="en-US" smtClean="0"/>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50368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67328-1D56-4A44-8B5D-4ACCE58A1AA2}" type="datetimeFigureOut">
              <a:rPr lang="en-US" smtClean="0"/>
              <a:t>4/3/2018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3017645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E67328-1D56-4A44-8B5D-4ACCE58A1AA2}"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255730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E67328-1D56-4A44-8B5D-4ACCE58A1AA2}"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400728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E67328-1D56-4A44-8B5D-4ACCE58A1AA2}" type="datetimeFigureOut">
              <a:rPr lang="en-US" smtClean="0"/>
              <a:t>4/3/2018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828AC7-A11D-457F-9724-B37764FA9CF7}" type="slidenum">
              <a:rPr lang="en-US" smtClean="0"/>
              <a:t>‹#›</a:t>
            </a:fld>
            <a:endParaRPr lang="en-US"/>
          </a:p>
        </p:txBody>
      </p:sp>
    </p:spTree>
    <p:extLst>
      <p:ext uri="{BB962C8B-B14F-4D97-AF65-F5344CB8AC3E}">
        <p14:creationId xmlns:p14="http://schemas.microsoft.com/office/powerpoint/2010/main" val="1137530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1.xml"/><Relationship Id="rId7" Type="http://schemas.openxmlformats.org/officeDocument/2006/relationships/image" Target="../media/image17.gi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hyperlink" Target="https://github.com/docker" TargetMode="External"/><Relationship Id="rId1" Type="http://schemas.openxmlformats.org/officeDocument/2006/relationships/slideLayout" Target="../slideLayouts/slideLayout2.xml"/><Relationship Id="rId4" Type="http://schemas.openxmlformats.org/officeDocument/2006/relationships/hyperlink" Target="https://www.docker.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A0F6CB-3EEE-457E-9B47-F1B8F074D97F}"/>
              </a:ext>
            </a:extLst>
          </p:cNvPr>
          <p:cNvSpPr>
            <a:spLocks noGrp="1"/>
          </p:cNvSpPr>
          <p:nvPr>
            <p:ph type="ctrTitle"/>
          </p:nvPr>
        </p:nvSpPr>
        <p:spPr/>
        <p:txBody>
          <a:bodyPr>
            <a:normAutofit fontScale="90000"/>
          </a:bodyPr>
          <a:lstStyle/>
          <a:p>
            <a:r>
              <a:rPr lang="en-US" dirty="0"/>
              <a:t>Sealingtech Lunch and Learn: </a:t>
            </a:r>
            <a:br>
              <a:rPr lang="en-US" dirty="0"/>
            </a:br>
            <a:r>
              <a:rPr lang="en-US" dirty="0"/>
              <a:t>Pt.1 –  Docker</a:t>
            </a:r>
          </a:p>
        </p:txBody>
      </p:sp>
      <p:sp>
        <p:nvSpPr>
          <p:cNvPr id="4" name="Subtitle 3">
            <a:extLst>
              <a:ext uri="{FF2B5EF4-FFF2-40B4-BE49-F238E27FC236}">
                <a16:creationId xmlns:a16="http://schemas.microsoft.com/office/drawing/2014/main" xmlns="" id="{C4AAACE8-A347-42A2-89BA-D4EF4704EB06}"/>
              </a:ext>
            </a:extLst>
          </p:cNvPr>
          <p:cNvSpPr>
            <a:spLocks noGrp="1"/>
          </p:cNvSpPr>
          <p:nvPr>
            <p:ph type="subTitle" idx="1"/>
          </p:nvPr>
        </p:nvSpPr>
        <p:spPr/>
        <p:txBody>
          <a:bodyPr/>
          <a:lstStyle/>
          <a:p>
            <a:r>
              <a:rPr lang="en-US" dirty="0"/>
              <a:t>Markus Mabson</a:t>
            </a:r>
          </a:p>
          <a:p>
            <a:r>
              <a:rPr lang="en-US" dirty="0"/>
              <a:t>Daniel </a:t>
            </a:r>
            <a:r>
              <a:rPr lang="en-US" dirty="0" err="1"/>
              <a:t>Lohin</a:t>
            </a:r>
            <a:r>
              <a:rPr lang="en-US" dirty="0"/>
              <a:t> </a:t>
            </a:r>
          </a:p>
        </p:txBody>
      </p:sp>
    </p:spTree>
    <p:extLst>
      <p:ext uri="{BB962C8B-B14F-4D97-AF65-F5344CB8AC3E}">
        <p14:creationId xmlns:p14="http://schemas.microsoft.com/office/powerpoint/2010/main" val="387874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807C00D-46C3-428F-9CCF-04A07CB1EA8D}"/>
              </a:ext>
            </a:extLst>
          </p:cNvPr>
          <p:cNvSpPr>
            <a:spLocks noGrp="1"/>
          </p:cNvSpPr>
          <p:nvPr>
            <p:ph type="title"/>
          </p:nvPr>
        </p:nvSpPr>
        <p:spPr>
          <a:xfrm>
            <a:off x="1484310" y="0"/>
            <a:ext cx="10018713" cy="1752599"/>
          </a:xfrm>
        </p:spPr>
        <p:txBody>
          <a:bodyPr/>
          <a:lstStyle/>
          <a:p>
            <a:r>
              <a:rPr lang="en-US" dirty="0" err="1"/>
              <a:t>Dockerfile</a:t>
            </a:r>
            <a:r>
              <a:rPr lang="en-US" dirty="0"/>
              <a:t> </a:t>
            </a:r>
          </a:p>
        </p:txBody>
      </p:sp>
      <p:sp>
        <p:nvSpPr>
          <p:cNvPr id="8" name="Content Placeholder 7">
            <a:extLst>
              <a:ext uri="{FF2B5EF4-FFF2-40B4-BE49-F238E27FC236}">
                <a16:creationId xmlns:a16="http://schemas.microsoft.com/office/drawing/2014/main" xmlns="" id="{48BA6C6E-0398-4BC0-8711-A809B71C884C}"/>
              </a:ext>
            </a:extLst>
          </p:cNvPr>
          <p:cNvSpPr>
            <a:spLocks noGrp="1"/>
          </p:cNvSpPr>
          <p:nvPr>
            <p:ph idx="1"/>
          </p:nvPr>
        </p:nvSpPr>
        <p:spPr>
          <a:xfrm>
            <a:off x="1484310" y="1174044"/>
            <a:ext cx="10459334" cy="4113573"/>
          </a:xfrm>
        </p:spPr>
        <p:txBody>
          <a:bodyPr>
            <a:normAutofit/>
          </a:bodyPr>
          <a:lstStyle/>
          <a:p>
            <a:r>
              <a:rPr lang="en-US" dirty="0"/>
              <a:t>A </a:t>
            </a:r>
            <a:r>
              <a:rPr lang="en-US" dirty="0" err="1"/>
              <a:t>Dockerfile</a:t>
            </a:r>
            <a:r>
              <a:rPr lang="en-US" dirty="0"/>
              <a:t>, is a text document that holds all the commands that a user could call on the command line to create an image. </a:t>
            </a:r>
            <a:endParaRPr lang="en-US" dirty="0" smtClean="0"/>
          </a:p>
          <a:p>
            <a:r>
              <a:rPr lang="en-US" dirty="0" smtClean="0"/>
              <a:t>Images generally just contain a single application and all the libraries that are needed to run that application</a:t>
            </a:r>
          </a:p>
          <a:p>
            <a:r>
              <a:rPr lang="en-US" dirty="0" smtClean="0"/>
              <a:t>Like onions and Ogres, images have layers this consumes less space and allows for faster deployments</a:t>
            </a:r>
            <a:endParaRPr lang="en-US" dirty="0"/>
          </a:p>
          <a:p>
            <a:r>
              <a:rPr lang="en-US" dirty="0"/>
              <a:t>A  lot of </a:t>
            </a:r>
            <a:r>
              <a:rPr lang="en-US" dirty="0" err="1"/>
              <a:t>dockerfiles</a:t>
            </a:r>
            <a:r>
              <a:rPr lang="en-US" dirty="0"/>
              <a:t> already  exist for your common applications on Docker Hub</a:t>
            </a:r>
            <a:r>
              <a:rPr lang="en-US" dirty="0" smtClean="0"/>
              <a:t>!</a:t>
            </a:r>
          </a:p>
          <a:p>
            <a:r>
              <a:rPr lang="en-US" dirty="0" smtClean="0"/>
              <a:t>Generally you will start with an image, extend </a:t>
            </a:r>
            <a:r>
              <a:rPr lang="en-US" dirty="0" smtClean="0"/>
              <a:t> the image with your customizations and create a new image.</a:t>
            </a:r>
            <a:endParaRPr lang="en-US" dirty="0"/>
          </a:p>
        </p:txBody>
      </p:sp>
      <p:sp>
        <p:nvSpPr>
          <p:cNvPr id="3" name="AutoShape 4" descr="Image result for onions clipart"/>
          <p:cNvSpPr>
            <a:spLocks noChangeAspect="1" noChangeArrowheads="1"/>
          </p:cNvSpPr>
          <p:nvPr/>
        </p:nvSpPr>
        <p:spPr bwMode="auto">
          <a:xfrm>
            <a:off x="155574" y="-144463"/>
            <a:ext cx="4269669" cy="42696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onions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3510" y="5325291"/>
            <a:ext cx="1490133" cy="153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28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6473AA-047F-674E-AEDE-8FF1453D6423}"/>
              </a:ext>
            </a:extLst>
          </p:cNvPr>
          <p:cNvSpPr>
            <a:spLocks noGrp="1"/>
          </p:cNvSpPr>
          <p:nvPr>
            <p:ph type="title"/>
          </p:nvPr>
        </p:nvSpPr>
        <p:spPr>
          <a:xfrm>
            <a:off x="1484311" y="685800"/>
            <a:ext cx="10018713" cy="1109133"/>
          </a:xfrm>
        </p:spPr>
        <p:txBody>
          <a:bodyPr/>
          <a:lstStyle/>
          <a:p>
            <a:r>
              <a:rPr lang="en-US" dirty="0"/>
              <a:t>What does this solve?</a:t>
            </a:r>
          </a:p>
        </p:txBody>
      </p:sp>
      <p:sp>
        <p:nvSpPr>
          <p:cNvPr id="3" name="Content Placeholder 2">
            <a:extLst>
              <a:ext uri="{FF2B5EF4-FFF2-40B4-BE49-F238E27FC236}">
                <a16:creationId xmlns:a16="http://schemas.microsoft.com/office/drawing/2014/main" xmlns="" id="{A8DE9A5F-20A3-794D-B75C-3B36751BD776}"/>
              </a:ext>
            </a:extLst>
          </p:cNvPr>
          <p:cNvSpPr>
            <a:spLocks noGrp="1"/>
          </p:cNvSpPr>
          <p:nvPr>
            <p:ph idx="1"/>
          </p:nvPr>
        </p:nvSpPr>
        <p:spPr>
          <a:xfrm>
            <a:off x="1484310" y="1794933"/>
            <a:ext cx="10018713" cy="3996267"/>
          </a:xfrm>
        </p:spPr>
        <p:txBody>
          <a:bodyPr/>
          <a:lstStyle/>
          <a:p>
            <a:r>
              <a:rPr lang="en-US" dirty="0"/>
              <a:t>Configuration management – Think of how many times in your IT career you decided that it was best to start over with a server?</a:t>
            </a:r>
          </a:p>
          <a:p>
            <a:r>
              <a:rPr lang="en-US" dirty="0"/>
              <a:t>Upgrade path craziness and testing – oh you went from 1.11 to 1.13, we didn’t test that why didn’t you install 1.12</a:t>
            </a:r>
          </a:p>
          <a:p>
            <a:r>
              <a:rPr lang="en-US" dirty="0"/>
              <a:t>Documentation hell – mounds of documentation that can be unclear, as well as operator error</a:t>
            </a:r>
          </a:p>
          <a:p>
            <a:r>
              <a:rPr lang="en-US" dirty="0"/>
              <a:t>Makes development, testing and production a highly repeatable operation – how many times did you find a bug in production because they were using some other piece of hardware or software that wasn’t in testing.</a:t>
            </a:r>
          </a:p>
        </p:txBody>
      </p:sp>
    </p:spTree>
    <p:extLst>
      <p:ext uri="{BB962C8B-B14F-4D97-AF65-F5344CB8AC3E}">
        <p14:creationId xmlns:p14="http://schemas.microsoft.com/office/powerpoint/2010/main" val="330187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618" y="1"/>
            <a:ext cx="10018713" cy="1117600"/>
          </a:xfrm>
        </p:spPr>
        <p:txBody>
          <a:bodyPr/>
          <a:lstStyle/>
          <a:p>
            <a:r>
              <a:rPr lang="en-US" dirty="0" smtClean="0"/>
              <a:t>Cattle vs Pets</a:t>
            </a:r>
            <a:endParaRPr lang="en-US" dirty="0"/>
          </a:p>
        </p:txBody>
      </p:sp>
      <p:pic>
        <p:nvPicPr>
          <p:cNvPr id="2052" name="Picture 4" descr="Black and White C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5" y="3481739"/>
            <a:ext cx="5238750" cy="29622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ogs 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463" y="3900839"/>
            <a:ext cx="2857500" cy="2124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36889" y="1309511"/>
            <a:ext cx="10001955"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Phrase used a lot in the Kubernetes and Container communities</a:t>
            </a:r>
          </a:p>
          <a:p>
            <a:pPr marL="285750" indent="-285750">
              <a:buFont typeface="Arial" panose="020B0604020202020204" pitchFamily="34" charset="0"/>
              <a:buChar char="•"/>
            </a:pPr>
            <a:r>
              <a:rPr lang="en-US" dirty="0" smtClean="0"/>
              <a:t>Pets are servers, Containers are cattle</a:t>
            </a:r>
          </a:p>
          <a:p>
            <a:pPr marL="285750" indent="-285750">
              <a:buFont typeface="Arial" panose="020B0604020202020204" pitchFamily="34" charset="0"/>
              <a:buChar char="•"/>
            </a:pPr>
            <a:r>
              <a:rPr lang="en-US" dirty="0" smtClean="0"/>
              <a:t>Pets we care for, we feed, we take them to the doctors when they are sick</a:t>
            </a:r>
          </a:p>
          <a:p>
            <a:pPr marL="285750" indent="-285750">
              <a:buFont typeface="Arial" panose="020B0604020202020204" pitchFamily="34" charset="0"/>
              <a:buChar char="•"/>
            </a:pPr>
            <a:r>
              <a:rPr lang="en-US" dirty="0" smtClean="0"/>
              <a:t>Cattle we use them, and when they are no longer of use we shoot them</a:t>
            </a:r>
          </a:p>
          <a:p>
            <a:pPr marL="285750" indent="-285750">
              <a:buFont typeface="Arial" panose="020B0604020202020204" pitchFamily="34" charset="0"/>
              <a:buChar char="•"/>
            </a:pPr>
            <a:endParaRPr lang="en-US" dirty="0"/>
          </a:p>
          <a:p>
            <a:r>
              <a:rPr lang="en-US" dirty="0" smtClean="0"/>
              <a:t>THIS IS HOW YOU NEED TO START THINKING!</a:t>
            </a:r>
            <a:endParaRPr lang="en-US" dirty="0"/>
          </a:p>
        </p:txBody>
      </p:sp>
    </p:spTree>
    <p:extLst>
      <p:ext uri="{BB962C8B-B14F-4D97-AF65-F5344CB8AC3E}">
        <p14:creationId xmlns:p14="http://schemas.microsoft.com/office/powerpoint/2010/main" val="371999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EFE6A4-BBAF-2241-88C5-F834C801A950}"/>
              </a:ext>
            </a:extLst>
          </p:cNvPr>
          <p:cNvSpPr>
            <a:spLocks noGrp="1"/>
          </p:cNvSpPr>
          <p:nvPr>
            <p:ph type="title"/>
          </p:nvPr>
        </p:nvSpPr>
        <p:spPr>
          <a:xfrm>
            <a:off x="1484311" y="685801"/>
            <a:ext cx="10018713" cy="1143000"/>
          </a:xfrm>
        </p:spPr>
        <p:txBody>
          <a:bodyPr/>
          <a:lstStyle/>
          <a:p>
            <a:r>
              <a:rPr lang="en-US" dirty="0"/>
              <a:t>Some core concepts of </a:t>
            </a:r>
            <a:r>
              <a:rPr lang="en-US" dirty="0" err="1"/>
              <a:t>Devops</a:t>
            </a:r>
            <a:endParaRPr lang="en-US" dirty="0"/>
          </a:p>
        </p:txBody>
      </p:sp>
      <p:sp>
        <p:nvSpPr>
          <p:cNvPr id="3" name="Content Placeholder 2">
            <a:extLst>
              <a:ext uri="{FF2B5EF4-FFF2-40B4-BE49-F238E27FC236}">
                <a16:creationId xmlns:a16="http://schemas.microsoft.com/office/drawing/2014/main" xmlns="" id="{241F3B68-4A2C-A04A-A659-08BFEAD9715A}"/>
              </a:ext>
            </a:extLst>
          </p:cNvPr>
          <p:cNvSpPr>
            <a:spLocks noGrp="1"/>
          </p:cNvSpPr>
          <p:nvPr>
            <p:ph idx="1"/>
          </p:nvPr>
        </p:nvSpPr>
        <p:spPr>
          <a:xfrm>
            <a:off x="1484310" y="1649897"/>
            <a:ext cx="10018713" cy="4141304"/>
          </a:xfrm>
        </p:spPr>
        <p:txBody>
          <a:bodyPr>
            <a:normAutofit lnSpcReduction="10000"/>
          </a:bodyPr>
          <a:lstStyle/>
          <a:p>
            <a:pPr marL="0" indent="0">
              <a:buNone/>
            </a:pPr>
            <a:r>
              <a:rPr lang="en-US" dirty="0"/>
              <a:t>Docker and Kubernetes exist as technologies to enable </a:t>
            </a:r>
            <a:r>
              <a:rPr lang="en-US" dirty="0" err="1"/>
              <a:t>Devops</a:t>
            </a:r>
            <a:r>
              <a:rPr lang="en-US" dirty="0"/>
              <a:t>.  Here are some key concepts:</a:t>
            </a:r>
          </a:p>
          <a:p>
            <a:r>
              <a:rPr lang="en-US" dirty="0"/>
              <a:t>Containers are cattle, not pets.  Use them, shoot them and then move on</a:t>
            </a:r>
          </a:p>
          <a:p>
            <a:r>
              <a:rPr lang="en-US" dirty="0"/>
              <a:t>Fail fast – we will fail, but it is important that when we fail we can quickly revert back to a known state.</a:t>
            </a:r>
          </a:p>
          <a:p>
            <a:r>
              <a:rPr lang="en-US" dirty="0"/>
              <a:t>Continuous Integration - Deploy small changes more frequently</a:t>
            </a:r>
          </a:p>
          <a:p>
            <a:r>
              <a:rPr lang="en-US" dirty="0"/>
              <a:t>Shared environments – Dev, test, production should all be identical if not the same</a:t>
            </a:r>
          </a:p>
          <a:p>
            <a:r>
              <a:rPr lang="en-US" dirty="0"/>
              <a:t>Deployment should be as hands off as possible. </a:t>
            </a:r>
          </a:p>
          <a:p>
            <a:endParaRPr lang="en-US" dirty="0"/>
          </a:p>
        </p:txBody>
      </p:sp>
    </p:spTree>
    <p:extLst>
      <p:ext uri="{BB962C8B-B14F-4D97-AF65-F5344CB8AC3E}">
        <p14:creationId xmlns:p14="http://schemas.microsoft.com/office/powerpoint/2010/main" val="3632164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77800"/>
            <a:ext cx="10018713" cy="1210733"/>
          </a:xfrm>
        </p:spPr>
        <p:txBody>
          <a:bodyPr/>
          <a:lstStyle/>
          <a:p>
            <a:r>
              <a:rPr lang="en-US" dirty="0" err="1" smtClean="0"/>
              <a:t>Devops</a:t>
            </a:r>
            <a:r>
              <a:rPr lang="en-US" dirty="0" smtClean="0"/>
              <a:t> process with Kubernetes</a:t>
            </a:r>
            <a:endParaRPr lang="en-US" dirty="0"/>
          </a:p>
        </p:txBody>
      </p:sp>
      <p:graphicFrame>
        <p:nvGraphicFramePr>
          <p:cNvPr id="5" name="Diagram 4"/>
          <p:cNvGraphicFramePr/>
          <p:nvPr>
            <p:extLst>
              <p:ext uri="{D42A27DB-BD31-4B8C-83A1-F6EECF244321}">
                <p14:modId xmlns:p14="http://schemas.microsoft.com/office/powerpoint/2010/main" val="2201883696"/>
              </p:ext>
            </p:extLst>
          </p:nvPr>
        </p:nvGraphicFramePr>
        <p:xfrm>
          <a:off x="1332090" y="1388533"/>
          <a:ext cx="10170932" cy="1207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253067" y="2833511"/>
            <a:ext cx="2777066"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Build applications (if necessary)</a:t>
            </a:r>
          </a:p>
          <a:p>
            <a:pPr marL="285750" indent="-285750">
              <a:buFont typeface="Arial" panose="020B0604020202020204" pitchFamily="34" charset="0"/>
              <a:buChar char="•"/>
            </a:pPr>
            <a:r>
              <a:rPr lang="en-US" dirty="0" smtClean="0"/>
              <a:t>Build Docker containers and push to repository</a:t>
            </a:r>
          </a:p>
          <a:p>
            <a:pPr marL="285750" indent="-285750">
              <a:buFont typeface="Arial" panose="020B0604020202020204" pitchFamily="34" charset="0"/>
              <a:buChar char="•"/>
            </a:pPr>
            <a:r>
              <a:rPr lang="en-US" dirty="0" smtClean="0"/>
              <a:t>Build Kubernetes </a:t>
            </a:r>
            <a:r>
              <a:rPr lang="en-US" dirty="0" err="1" smtClean="0"/>
              <a:t>Yaml</a:t>
            </a:r>
            <a:r>
              <a:rPr lang="en-US" dirty="0" smtClean="0"/>
              <a:t> files</a:t>
            </a:r>
          </a:p>
          <a:p>
            <a:pPr marL="285750" indent="-285750">
              <a:buFont typeface="Arial" panose="020B0604020202020204" pitchFamily="34" charset="0"/>
              <a:buChar char="•"/>
            </a:pPr>
            <a:r>
              <a:rPr lang="en-US" dirty="0" smtClean="0"/>
              <a:t>Deploy to development area of cluster</a:t>
            </a:r>
          </a:p>
          <a:p>
            <a:pPr marL="285750" indent="-285750">
              <a:buFont typeface="Arial" panose="020B0604020202020204" pitchFamily="34" charset="0"/>
              <a:buChar char="•"/>
            </a:pPr>
            <a:r>
              <a:rPr lang="en-US" dirty="0" smtClean="0"/>
              <a:t>Automated testing</a:t>
            </a:r>
          </a:p>
          <a:p>
            <a:pPr marL="285750" indent="-285750">
              <a:buFont typeface="Arial" panose="020B0604020202020204" pitchFamily="34" charset="0"/>
              <a:buChar char="•"/>
            </a:pPr>
            <a:r>
              <a:rPr lang="en-US" dirty="0" smtClean="0"/>
              <a:t>Preliminary testing</a:t>
            </a:r>
          </a:p>
          <a:p>
            <a:pPr marL="285750" indent="-285750">
              <a:buFont typeface="Arial" panose="020B0604020202020204" pitchFamily="34" charset="0"/>
              <a:buChar char="•"/>
            </a:pPr>
            <a:endParaRPr lang="en-US" dirty="0"/>
          </a:p>
        </p:txBody>
      </p:sp>
      <p:sp>
        <p:nvSpPr>
          <p:cNvPr id="8" name="TextBox 7"/>
          <p:cNvSpPr txBox="1"/>
          <p:nvPr/>
        </p:nvSpPr>
        <p:spPr>
          <a:xfrm>
            <a:off x="5198534" y="2833511"/>
            <a:ext cx="2777066"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Deploy Kubernetes YAMLs into test area of cluster</a:t>
            </a:r>
          </a:p>
          <a:p>
            <a:pPr marL="285750" indent="-285750">
              <a:buFont typeface="Arial" panose="020B0604020202020204" pitchFamily="34" charset="0"/>
              <a:buChar char="•"/>
            </a:pPr>
            <a:r>
              <a:rPr lang="en-US" dirty="0" smtClean="0"/>
              <a:t>Test product</a:t>
            </a:r>
            <a:endParaRPr lang="en-US" dirty="0"/>
          </a:p>
        </p:txBody>
      </p:sp>
      <p:sp>
        <p:nvSpPr>
          <p:cNvPr id="9" name="TextBox 8"/>
          <p:cNvSpPr txBox="1"/>
          <p:nvPr/>
        </p:nvSpPr>
        <p:spPr>
          <a:xfrm>
            <a:off x="8884357" y="2833511"/>
            <a:ext cx="2777066"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Deploy Kubernetes YAMLs into production area of cluster</a:t>
            </a:r>
            <a:endParaRPr lang="en-US" dirty="0"/>
          </a:p>
        </p:txBody>
      </p:sp>
      <p:pic>
        <p:nvPicPr>
          <p:cNvPr id="3076" name="Picture 4" descr="Image result for github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49467" y="5201819"/>
            <a:ext cx="1371599" cy="137159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jenki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069817" y="3916561"/>
            <a:ext cx="1851249" cy="11255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337778" y="5788166"/>
            <a:ext cx="3093157" cy="369332"/>
          </a:xfrm>
          <a:prstGeom prst="rect">
            <a:avLst/>
          </a:prstGeom>
          <a:noFill/>
        </p:spPr>
        <p:txBody>
          <a:bodyPr wrap="square" rtlCol="0">
            <a:spAutoFit/>
          </a:bodyPr>
          <a:lstStyle/>
          <a:p>
            <a:r>
              <a:rPr lang="en-US" dirty="0" smtClean="0"/>
              <a:t>Version management and CM</a:t>
            </a:r>
            <a:endParaRPr lang="en-US" dirty="0"/>
          </a:p>
        </p:txBody>
      </p:sp>
      <p:sp>
        <p:nvSpPr>
          <p:cNvPr id="14" name="TextBox 13"/>
          <p:cNvSpPr txBox="1"/>
          <p:nvPr/>
        </p:nvSpPr>
        <p:spPr>
          <a:xfrm>
            <a:off x="7061200" y="4357005"/>
            <a:ext cx="3093157" cy="369332"/>
          </a:xfrm>
          <a:prstGeom prst="rect">
            <a:avLst/>
          </a:prstGeom>
          <a:noFill/>
        </p:spPr>
        <p:txBody>
          <a:bodyPr wrap="square" rtlCol="0">
            <a:spAutoFit/>
          </a:bodyPr>
          <a:lstStyle/>
          <a:p>
            <a:r>
              <a:rPr lang="en-US" dirty="0" smtClean="0"/>
              <a:t>Automated build and testing</a:t>
            </a:r>
            <a:endParaRPr lang="en-US" dirty="0"/>
          </a:p>
        </p:txBody>
      </p:sp>
    </p:spTree>
    <p:extLst>
      <p:ext uri="{BB962C8B-B14F-4D97-AF65-F5344CB8AC3E}">
        <p14:creationId xmlns:p14="http://schemas.microsoft.com/office/powerpoint/2010/main" val="285250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p:txBody>
          <a:bodyPr/>
          <a:lstStyle/>
          <a:p>
            <a:r>
              <a:rPr lang="en-US" dirty="0" smtClean="0"/>
              <a:t>Everyone!  </a:t>
            </a:r>
          </a:p>
          <a:p>
            <a:pPr lvl="1"/>
            <a:r>
              <a:rPr lang="en-US" dirty="0" smtClean="0"/>
              <a:t>Work is front loaded as much on dev as possible</a:t>
            </a:r>
          </a:p>
          <a:p>
            <a:pPr lvl="1"/>
            <a:r>
              <a:rPr lang="en-US" dirty="0" smtClean="0"/>
              <a:t>By the time it makes it to operations, deployment should simply be pressing a button</a:t>
            </a:r>
          </a:p>
          <a:p>
            <a:pPr lvl="1"/>
            <a:r>
              <a:rPr lang="en-US" dirty="0" smtClean="0"/>
              <a:t>Operations can now focus on maintaining and monitoring the cluster and less time on deploying applications and figuring out how to make them work</a:t>
            </a:r>
          </a:p>
          <a:p>
            <a:pPr lvl="1"/>
            <a:endParaRPr lang="en-US" dirty="0"/>
          </a:p>
        </p:txBody>
      </p:sp>
    </p:spTree>
    <p:extLst>
      <p:ext uri="{BB962C8B-B14F-4D97-AF65-F5344CB8AC3E}">
        <p14:creationId xmlns:p14="http://schemas.microsoft.com/office/powerpoint/2010/main" val="2462427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CDF112-AC11-344A-AB84-A8A106517929}"/>
              </a:ext>
            </a:extLst>
          </p:cNvPr>
          <p:cNvSpPr>
            <a:spLocks noGrp="1"/>
          </p:cNvSpPr>
          <p:nvPr>
            <p:ph type="title"/>
          </p:nvPr>
        </p:nvSpPr>
        <p:spPr>
          <a:xfrm>
            <a:off x="1643337" y="2564295"/>
            <a:ext cx="10018713" cy="1752599"/>
          </a:xfrm>
        </p:spPr>
        <p:txBody>
          <a:bodyPr/>
          <a:lstStyle/>
          <a:p>
            <a:r>
              <a:rPr lang="en-US" dirty="0"/>
              <a:t>Docker Overview</a:t>
            </a:r>
          </a:p>
        </p:txBody>
      </p:sp>
    </p:spTree>
    <p:extLst>
      <p:ext uri="{BB962C8B-B14F-4D97-AF65-F5344CB8AC3E}">
        <p14:creationId xmlns:p14="http://schemas.microsoft.com/office/powerpoint/2010/main" val="3905663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FBFB2A-6144-4D10-8FD1-EE3FEDFC86F9}"/>
              </a:ext>
            </a:extLst>
          </p:cNvPr>
          <p:cNvSpPr>
            <a:spLocks noGrp="1"/>
          </p:cNvSpPr>
          <p:nvPr>
            <p:ph type="title"/>
          </p:nvPr>
        </p:nvSpPr>
        <p:spPr/>
        <p:txBody>
          <a:bodyPr/>
          <a:lstStyle/>
          <a:p>
            <a:r>
              <a:rPr lang="en-US" dirty="0"/>
              <a:t>Nginx – </a:t>
            </a:r>
            <a:r>
              <a:rPr lang="en-US" dirty="0" err="1"/>
              <a:t>Dockerifle</a:t>
            </a:r>
            <a:endParaRPr lang="en-US" dirty="0"/>
          </a:p>
        </p:txBody>
      </p:sp>
      <p:sp>
        <p:nvSpPr>
          <p:cNvPr id="9" name="Text Placeholder 8">
            <a:extLst>
              <a:ext uri="{FF2B5EF4-FFF2-40B4-BE49-F238E27FC236}">
                <a16:creationId xmlns:a16="http://schemas.microsoft.com/office/drawing/2014/main" xmlns="" id="{EEC945E5-C3F4-4894-8DA7-91B5C5D8A209}"/>
              </a:ext>
            </a:extLst>
          </p:cNvPr>
          <p:cNvSpPr>
            <a:spLocks noGrp="1"/>
          </p:cNvSpPr>
          <p:nvPr>
            <p:ph sz="half" idx="2"/>
          </p:nvPr>
        </p:nvSpPr>
        <p:spPr/>
        <p:txBody>
          <a:bodyPr>
            <a:normAutofit/>
          </a:bodyPr>
          <a:lstStyle/>
          <a:p>
            <a:pPr marL="0" indent="0" algn="l">
              <a:buNone/>
            </a:pPr>
            <a:r>
              <a:rPr lang="en-US" sz="3600" dirty="0">
                <a:highlight>
                  <a:srgbClr val="C0C0C0"/>
                </a:highlight>
              </a:rPr>
              <a:t> </a:t>
            </a:r>
          </a:p>
        </p:txBody>
      </p:sp>
      <p:pic>
        <p:nvPicPr>
          <p:cNvPr id="4" name="Picture 3"/>
          <p:cNvPicPr>
            <a:picLocks noChangeAspect="1"/>
          </p:cNvPicPr>
          <p:nvPr/>
        </p:nvPicPr>
        <p:blipFill>
          <a:blip r:embed="rId2"/>
          <a:stretch>
            <a:fillRect/>
          </a:stretch>
        </p:blipFill>
        <p:spPr>
          <a:xfrm>
            <a:off x="2018064" y="1966912"/>
            <a:ext cx="5762625" cy="4524375"/>
          </a:xfrm>
          <a:prstGeom prst="rect">
            <a:avLst/>
          </a:prstGeom>
        </p:spPr>
      </p:pic>
      <p:sp>
        <p:nvSpPr>
          <p:cNvPr id="5" name="TextBox 4"/>
          <p:cNvSpPr txBox="1"/>
          <p:nvPr/>
        </p:nvSpPr>
        <p:spPr>
          <a:xfrm>
            <a:off x="7947378" y="2020711"/>
            <a:ext cx="3973689"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From centos:centos7 – This line will be the image to start from, this comes with some very basic tools like yum and most importantly you can no use Centos repositories for all your applications and libraries</a:t>
            </a:r>
          </a:p>
          <a:p>
            <a:pPr marL="285750" indent="-285750">
              <a:buFont typeface="Arial" panose="020B0604020202020204" pitchFamily="34" charset="0"/>
              <a:buChar char="•"/>
            </a:pPr>
            <a:r>
              <a:rPr lang="en-US" sz="1600" dirty="0" smtClean="0"/>
              <a:t>Maintainer – who maintains the image (generally an email)</a:t>
            </a:r>
          </a:p>
          <a:p>
            <a:pPr marL="285750" indent="-285750">
              <a:buFont typeface="Arial" panose="020B0604020202020204" pitchFamily="34" charset="0"/>
              <a:buChar char="•"/>
            </a:pPr>
            <a:r>
              <a:rPr lang="en-US" sz="1600" dirty="0" smtClean="0"/>
              <a:t>RUN commands- run these commands in order to build the image</a:t>
            </a:r>
          </a:p>
          <a:p>
            <a:pPr marL="285750" indent="-285750">
              <a:buFont typeface="Arial" panose="020B0604020202020204" pitchFamily="34" charset="0"/>
              <a:buChar char="•"/>
            </a:pPr>
            <a:r>
              <a:rPr lang="en-US" sz="1600" dirty="0" smtClean="0"/>
              <a:t>COPY – we can copy files and directories from our current working directory into the directory structure of the container</a:t>
            </a:r>
          </a:p>
          <a:p>
            <a:pPr marL="285750" indent="-285750">
              <a:buFont typeface="Arial" panose="020B0604020202020204" pitchFamily="34" charset="0"/>
              <a:buChar char="•"/>
            </a:pPr>
            <a:r>
              <a:rPr lang="en-US" sz="1600" dirty="0" smtClean="0"/>
              <a:t>EXPOSE – mostly used to document what ports will be used</a:t>
            </a:r>
          </a:p>
          <a:p>
            <a:pPr marL="285750" indent="-285750">
              <a:buFont typeface="Arial" panose="020B0604020202020204" pitchFamily="34" charset="0"/>
              <a:buChar char="•"/>
            </a:pPr>
            <a:r>
              <a:rPr lang="en-US" sz="1600" dirty="0" smtClean="0"/>
              <a:t>CMD – This is the command that will be run when the container comes online</a:t>
            </a:r>
            <a:endParaRPr lang="en-US" sz="1600" dirty="0"/>
          </a:p>
        </p:txBody>
      </p:sp>
    </p:spTree>
    <p:extLst>
      <p:ext uri="{BB962C8B-B14F-4D97-AF65-F5344CB8AC3E}">
        <p14:creationId xmlns:p14="http://schemas.microsoft.com/office/powerpoint/2010/main" val="3042125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83052" y="248639"/>
            <a:ext cx="10018711" cy="566738"/>
          </a:xfrm>
        </p:spPr>
        <p:txBody>
          <a:bodyPr/>
          <a:lstStyle/>
          <a:p>
            <a:r>
              <a:rPr lang="en-US" dirty="0"/>
              <a:t>Container Creation</a:t>
            </a:r>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t="15624" b="15624"/>
          <a:stretch>
            <a:fillRect/>
          </a:stretch>
        </p:blipFill>
        <p:spPr>
          <a:xfrm>
            <a:off x="1653227" y="1043201"/>
            <a:ext cx="9878363" cy="3800753"/>
          </a:xfrm>
        </p:spPr>
      </p:pic>
      <p:sp>
        <p:nvSpPr>
          <p:cNvPr id="9" name="Text Placeholder 8">
            <a:extLst>
              <a:ext uri="{FF2B5EF4-FFF2-40B4-BE49-F238E27FC236}">
                <a16:creationId xmlns:a16="http://schemas.microsoft.com/office/drawing/2014/main" xmlns="" id="{EEC945E5-C3F4-4894-8DA7-91B5C5D8A209}"/>
              </a:ext>
            </a:extLst>
          </p:cNvPr>
          <p:cNvSpPr>
            <a:spLocks noGrp="1"/>
          </p:cNvSpPr>
          <p:nvPr>
            <p:ph type="body" sz="half" idx="2"/>
          </p:nvPr>
        </p:nvSpPr>
        <p:spPr/>
        <p:txBody>
          <a:bodyPr>
            <a:normAutofit fontScale="85000" lnSpcReduction="20000"/>
          </a:bodyPr>
          <a:lstStyle/>
          <a:p>
            <a:pPr algn="l"/>
            <a:r>
              <a:rPr lang="en-US" sz="3600" dirty="0">
                <a:highlight>
                  <a:srgbClr val="C0C0C0"/>
                </a:highlight>
              </a:rPr>
              <a:t>$ Docker Build  –t  </a:t>
            </a:r>
            <a:r>
              <a:rPr lang="en-US" sz="3600" dirty="0" err="1">
                <a:highlight>
                  <a:srgbClr val="C0C0C0"/>
                </a:highlight>
              </a:rPr>
              <a:t>nginx</a:t>
            </a:r>
            <a:r>
              <a:rPr lang="en-US" sz="3600" dirty="0">
                <a:highlight>
                  <a:srgbClr val="C0C0C0"/>
                </a:highlight>
              </a:rPr>
              <a:t> . </a:t>
            </a:r>
          </a:p>
        </p:txBody>
      </p:sp>
    </p:spTree>
    <p:extLst>
      <p:ext uri="{BB962C8B-B14F-4D97-AF65-F5344CB8AC3E}">
        <p14:creationId xmlns:p14="http://schemas.microsoft.com/office/powerpoint/2010/main" val="1880870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B919C1-522E-4C03-ABB3-BEEC56BA44A3}"/>
              </a:ext>
            </a:extLst>
          </p:cNvPr>
          <p:cNvSpPr>
            <a:spLocks noGrp="1"/>
          </p:cNvSpPr>
          <p:nvPr>
            <p:ph type="title"/>
          </p:nvPr>
        </p:nvSpPr>
        <p:spPr/>
        <p:txBody>
          <a:bodyPr/>
          <a:lstStyle/>
          <a:p>
            <a:r>
              <a:rPr lang="en-US" dirty="0"/>
              <a:t>Resources </a:t>
            </a:r>
          </a:p>
        </p:txBody>
      </p:sp>
      <p:sp>
        <p:nvSpPr>
          <p:cNvPr id="3" name="Content Placeholder 2">
            <a:extLst>
              <a:ext uri="{FF2B5EF4-FFF2-40B4-BE49-F238E27FC236}">
                <a16:creationId xmlns:a16="http://schemas.microsoft.com/office/drawing/2014/main" xmlns="" id="{D9EE611D-4C0F-4739-BE9A-557732A40F2A}"/>
              </a:ext>
            </a:extLst>
          </p:cNvPr>
          <p:cNvSpPr>
            <a:spLocks noGrp="1"/>
          </p:cNvSpPr>
          <p:nvPr>
            <p:ph idx="1"/>
          </p:nvPr>
        </p:nvSpPr>
        <p:spPr>
          <a:xfrm>
            <a:off x="1484310" y="2242930"/>
            <a:ext cx="10018713" cy="3124201"/>
          </a:xfrm>
        </p:spPr>
        <p:txBody>
          <a:bodyPr/>
          <a:lstStyle/>
          <a:p>
            <a:r>
              <a:rPr lang="en-US" dirty="0" err="1"/>
              <a:t>Github</a:t>
            </a:r>
            <a:r>
              <a:rPr lang="en-US" dirty="0"/>
              <a:t> - </a:t>
            </a:r>
            <a:r>
              <a:rPr lang="en-US" dirty="0">
                <a:hlinkClick r:id="rId2"/>
              </a:rPr>
              <a:t>https://github.com/docker</a:t>
            </a:r>
            <a:r>
              <a:rPr lang="en-US" dirty="0"/>
              <a:t> </a:t>
            </a:r>
          </a:p>
          <a:p>
            <a:r>
              <a:rPr lang="en-US" dirty="0"/>
              <a:t>Docker Hub –  </a:t>
            </a:r>
            <a:r>
              <a:rPr lang="en-US" dirty="0">
                <a:hlinkClick r:id="rId3"/>
              </a:rPr>
              <a:t>https://hub.docker.com/</a:t>
            </a:r>
            <a:r>
              <a:rPr lang="en-US" dirty="0"/>
              <a:t> </a:t>
            </a:r>
          </a:p>
          <a:p>
            <a:r>
              <a:rPr lang="en-US" dirty="0"/>
              <a:t>Docker - </a:t>
            </a:r>
            <a:r>
              <a:rPr lang="en-US" dirty="0">
                <a:hlinkClick r:id="rId4"/>
              </a:rPr>
              <a:t>https://www.docker.com/</a:t>
            </a:r>
            <a:r>
              <a:rPr lang="en-US" dirty="0"/>
              <a:t> </a:t>
            </a:r>
          </a:p>
        </p:txBody>
      </p:sp>
    </p:spTree>
    <p:extLst>
      <p:ext uri="{BB962C8B-B14F-4D97-AF65-F5344CB8AC3E}">
        <p14:creationId xmlns:p14="http://schemas.microsoft.com/office/powerpoint/2010/main" val="80066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D2571A-D97B-41EA-828E-CB6BD7A969AD}"/>
              </a:ext>
            </a:extLst>
          </p:cNvPr>
          <p:cNvSpPr>
            <a:spLocks noGrp="1"/>
          </p:cNvSpPr>
          <p:nvPr>
            <p:ph type="title"/>
          </p:nvPr>
        </p:nvSpPr>
        <p:spPr>
          <a:xfrm>
            <a:off x="1484311" y="685801"/>
            <a:ext cx="10018713" cy="1092200"/>
          </a:xfrm>
        </p:spPr>
        <p:txBody>
          <a:bodyPr>
            <a:normAutofit/>
          </a:bodyPr>
          <a:lstStyle/>
          <a:p>
            <a:pPr algn="l"/>
            <a:r>
              <a:rPr lang="en-US" dirty="0"/>
              <a:t>Agenda:</a:t>
            </a:r>
          </a:p>
        </p:txBody>
      </p:sp>
      <p:sp>
        <p:nvSpPr>
          <p:cNvPr id="3" name="Content Placeholder 2">
            <a:extLst>
              <a:ext uri="{FF2B5EF4-FFF2-40B4-BE49-F238E27FC236}">
                <a16:creationId xmlns:a16="http://schemas.microsoft.com/office/drawing/2014/main" xmlns="" id="{6ABD592C-3496-B04A-9F22-0B6C270E5591}"/>
              </a:ext>
            </a:extLst>
          </p:cNvPr>
          <p:cNvSpPr>
            <a:spLocks noGrp="1"/>
          </p:cNvSpPr>
          <p:nvPr>
            <p:ph idx="1"/>
          </p:nvPr>
        </p:nvSpPr>
        <p:spPr>
          <a:xfrm>
            <a:off x="1484310" y="1778001"/>
            <a:ext cx="10018713" cy="4013199"/>
          </a:xfrm>
        </p:spPr>
        <p:txBody>
          <a:bodyPr/>
          <a:lstStyle/>
          <a:p>
            <a:pPr lvl="1"/>
            <a:r>
              <a:rPr lang="en-US" dirty="0" smtClean="0"/>
              <a:t>Introduction </a:t>
            </a:r>
            <a:r>
              <a:rPr lang="en-US" dirty="0"/>
              <a:t>to Docker and Kubernetes</a:t>
            </a:r>
          </a:p>
          <a:p>
            <a:pPr lvl="1"/>
            <a:r>
              <a:rPr lang="en-US" dirty="0"/>
              <a:t>Docker Overview</a:t>
            </a:r>
          </a:p>
          <a:p>
            <a:pPr lvl="1"/>
            <a:r>
              <a:rPr lang="en-US" dirty="0"/>
              <a:t>Docker </a:t>
            </a:r>
            <a:r>
              <a:rPr lang="en-US" dirty="0" smtClean="0"/>
              <a:t>lab</a:t>
            </a:r>
          </a:p>
          <a:p>
            <a:pPr lvl="1"/>
            <a:r>
              <a:rPr lang="en-US" dirty="0" smtClean="0"/>
              <a:t>Kubernetes </a:t>
            </a:r>
            <a:r>
              <a:rPr lang="en-US" dirty="0"/>
              <a:t>Overview</a:t>
            </a:r>
          </a:p>
          <a:p>
            <a:pPr lvl="1"/>
            <a:r>
              <a:rPr lang="en-US" dirty="0"/>
              <a:t>Kubernetes </a:t>
            </a:r>
            <a:r>
              <a:rPr lang="en-US" dirty="0" smtClean="0"/>
              <a:t>Lab</a:t>
            </a:r>
          </a:p>
          <a:p>
            <a:pPr lvl="1"/>
            <a:r>
              <a:rPr lang="en-US" dirty="0" smtClean="0"/>
              <a:t>Intro to Calico and Kubernetes networking (time permitting)</a:t>
            </a:r>
            <a:endParaRPr lang="en-US" dirty="0"/>
          </a:p>
          <a:p>
            <a:pPr lvl="1"/>
            <a:endParaRPr lang="en-US" dirty="0"/>
          </a:p>
        </p:txBody>
      </p:sp>
    </p:spTree>
    <p:extLst>
      <p:ext uri="{BB962C8B-B14F-4D97-AF65-F5344CB8AC3E}">
        <p14:creationId xmlns:p14="http://schemas.microsoft.com/office/powerpoint/2010/main" val="891375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3BB70-E530-402A-9269-1A6909FE38CF}"/>
              </a:ext>
            </a:extLst>
          </p:cNvPr>
          <p:cNvSpPr>
            <a:spLocks noGrp="1"/>
          </p:cNvSpPr>
          <p:nvPr>
            <p:ph type="title"/>
          </p:nvPr>
        </p:nvSpPr>
        <p:spPr/>
        <p:txBody>
          <a:bodyPr/>
          <a:lstStyle/>
          <a:p>
            <a:r>
              <a:rPr lang="en-US" dirty="0"/>
              <a:t>Try it yourself! </a:t>
            </a:r>
          </a:p>
        </p:txBody>
      </p:sp>
      <p:sp>
        <p:nvSpPr>
          <p:cNvPr id="3" name="Content Placeholder 2">
            <a:extLst>
              <a:ext uri="{FF2B5EF4-FFF2-40B4-BE49-F238E27FC236}">
                <a16:creationId xmlns:a16="http://schemas.microsoft.com/office/drawing/2014/main" xmlns="" id="{EAA558DD-FECE-4586-A6FF-ACA9A6A691F9}"/>
              </a:ext>
            </a:extLst>
          </p:cNvPr>
          <p:cNvSpPr>
            <a:spLocks noGrp="1"/>
          </p:cNvSpPr>
          <p:nvPr>
            <p:ph idx="1"/>
          </p:nvPr>
        </p:nvSpPr>
        <p:spPr/>
        <p:txBody>
          <a:bodyPr/>
          <a:lstStyle/>
          <a:p>
            <a:r>
              <a:rPr lang="en-US" dirty="0"/>
              <a:t>*Link to  completed Docker Guide –[</a:t>
            </a:r>
            <a:r>
              <a:rPr lang="en-US" dirty="0" err="1"/>
              <a:t>Sharepoint</a:t>
            </a:r>
            <a:r>
              <a:rPr lang="en-US" dirty="0"/>
              <a:t>]* </a:t>
            </a:r>
          </a:p>
        </p:txBody>
      </p:sp>
    </p:spTree>
    <p:extLst>
      <p:ext uri="{BB962C8B-B14F-4D97-AF65-F5344CB8AC3E}">
        <p14:creationId xmlns:p14="http://schemas.microsoft.com/office/powerpoint/2010/main" val="124113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4087D5C-CCAC-4E4B-9BD3-193D0F91CB73}"/>
              </a:ext>
            </a:extLst>
          </p:cNvPr>
          <p:cNvPicPr>
            <a:picLocks noChangeAspect="1"/>
          </p:cNvPicPr>
          <p:nvPr/>
        </p:nvPicPr>
        <p:blipFill>
          <a:blip r:embed="rId2"/>
          <a:stretch>
            <a:fillRect/>
          </a:stretch>
        </p:blipFill>
        <p:spPr>
          <a:xfrm>
            <a:off x="4479929" y="1726325"/>
            <a:ext cx="3576694" cy="2675897"/>
          </a:xfrm>
          <a:prstGeom prst="rect">
            <a:avLst/>
          </a:prstGeom>
        </p:spPr>
      </p:pic>
      <p:sp>
        <p:nvSpPr>
          <p:cNvPr id="3" name="Content Placeholder 2">
            <a:extLst>
              <a:ext uri="{FF2B5EF4-FFF2-40B4-BE49-F238E27FC236}">
                <a16:creationId xmlns:a16="http://schemas.microsoft.com/office/drawing/2014/main" xmlns="" id="{4F412698-2494-438D-88A6-6D2848FA10C3}"/>
              </a:ext>
            </a:extLst>
          </p:cNvPr>
          <p:cNvSpPr>
            <a:spLocks noGrp="1"/>
          </p:cNvSpPr>
          <p:nvPr>
            <p:ph type="body" idx="1"/>
          </p:nvPr>
        </p:nvSpPr>
        <p:spPr>
          <a:xfrm>
            <a:off x="1258920" y="4578685"/>
            <a:ext cx="10018713" cy="1447800"/>
          </a:xfrm>
        </p:spPr>
        <p:txBody>
          <a:bodyPr>
            <a:normAutofit lnSpcReduction="10000"/>
          </a:bodyPr>
          <a:lstStyle/>
          <a:p>
            <a:pPr algn="ctr"/>
            <a:r>
              <a:rPr lang="en-US" sz="4800" dirty="0"/>
              <a:t>Rapid Deployment, Isolated Environment, Developer productivity. </a:t>
            </a:r>
          </a:p>
        </p:txBody>
      </p:sp>
      <p:sp>
        <p:nvSpPr>
          <p:cNvPr id="2" name="TextBox 1">
            <a:extLst>
              <a:ext uri="{FF2B5EF4-FFF2-40B4-BE49-F238E27FC236}">
                <a16:creationId xmlns:a16="http://schemas.microsoft.com/office/drawing/2014/main" xmlns="" id="{48970053-BA88-644D-9936-0FD47F83D44F}"/>
              </a:ext>
            </a:extLst>
          </p:cNvPr>
          <p:cNvSpPr txBox="1"/>
          <p:nvPr/>
        </p:nvSpPr>
        <p:spPr>
          <a:xfrm>
            <a:off x="2082800" y="457199"/>
            <a:ext cx="9194833" cy="769441"/>
          </a:xfrm>
          <a:prstGeom prst="rect">
            <a:avLst/>
          </a:prstGeom>
          <a:noFill/>
        </p:spPr>
        <p:txBody>
          <a:bodyPr wrap="square" rtlCol="0">
            <a:spAutoFit/>
          </a:bodyPr>
          <a:lstStyle/>
          <a:p>
            <a:r>
              <a:rPr lang="en-US" sz="4400" dirty="0"/>
              <a:t>Introduction to Docker and Kubernetes</a:t>
            </a:r>
          </a:p>
        </p:txBody>
      </p:sp>
    </p:spTree>
    <p:extLst>
      <p:ext uri="{BB962C8B-B14F-4D97-AF65-F5344CB8AC3E}">
        <p14:creationId xmlns:p14="http://schemas.microsoft.com/office/powerpoint/2010/main" val="224480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8333811-789C-4E84-9AC7-E91EB393A014}"/>
              </a:ext>
            </a:extLst>
          </p:cNvPr>
          <p:cNvSpPr>
            <a:spLocks noGrp="1"/>
          </p:cNvSpPr>
          <p:nvPr>
            <p:ph type="title"/>
          </p:nvPr>
        </p:nvSpPr>
        <p:spPr>
          <a:xfrm>
            <a:off x="1484312" y="373380"/>
            <a:ext cx="10018713" cy="1752599"/>
          </a:xfrm>
        </p:spPr>
        <p:txBody>
          <a:bodyPr/>
          <a:lstStyle/>
          <a:p>
            <a:r>
              <a:rPr lang="en-US" dirty="0"/>
              <a:t>What is Docker?</a:t>
            </a:r>
          </a:p>
        </p:txBody>
      </p:sp>
      <p:pic>
        <p:nvPicPr>
          <p:cNvPr id="7" name="Content Placeholder 6">
            <a:extLst>
              <a:ext uri="{FF2B5EF4-FFF2-40B4-BE49-F238E27FC236}">
                <a16:creationId xmlns:a16="http://schemas.microsoft.com/office/drawing/2014/main" xmlns="" id="{D07344F4-EBC5-4044-B501-6FB78D5CE7F7}"/>
              </a:ext>
            </a:extLst>
          </p:cNvPr>
          <p:cNvPicPr>
            <a:picLocks noGrp="1" noChangeAspect="1"/>
          </p:cNvPicPr>
          <p:nvPr>
            <p:ph sz="half" idx="1"/>
          </p:nvPr>
        </p:nvPicPr>
        <p:blipFill>
          <a:blip r:embed="rId2"/>
          <a:stretch>
            <a:fillRect/>
          </a:stretch>
        </p:blipFill>
        <p:spPr>
          <a:xfrm>
            <a:off x="1563528" y="2213610"/>
            <a:ext cx="3747612" cy="3338209"/>
          </a:xfrm>
          <a:prstGeom prst="rect">
            <a:avLst/>
          </a:prstGeom>
        </p:spPr>
      </p:pic>
      <p:sp>
        <p:nvSpPr>
          <p:cNvPr id="6" name="Content Placeholder 5">
            <a:extLst>
              <a:ext uri="{FF2B5EF4-FFF2-40B4-BE49-F238E27FC236}">
                <a16:creationId xmlns:a16="http://schemas.microsoft.com/office/drawing/2014/main" xmlns="" id="{1626A554-3CBA-43D7-9B50-499D6A720353}"/>
              </a:ext>
            </a:extLst>
          </p:cNvPr>
          <p:cNvSpPr>
            <a:spLocks noGrp="1"/>
          </p:cNvSpPr>
          <p:nvPr>
            <p:ph sz="half" idx="2"/>
          </p:nvPr>
        </p:nvSpPr>
        <p:spPr>
          <a:xfrm>
            <a:off x="6493668" y="2213610"/>
            <a:ext cx="4895056" cy="3295650"/>
          </a:xfrm>
        </p:spPr>
        <p:txBody>
          <a:bodyPr>
            <a:normAutofit/>
          </a:bodyPr>
          <a:lstStyle/>
          <a:p>
            <a:r>
              <a:rPr lang="en-US" sz="2400" dirty="0"/>
              <a:t>Docker, is an open-source project that automates the deployments of applications inside of user created containers by providing an added layer of abstraction and automation that has the capability to perform operating system level virtualization. </a:t>
            </a:r>
          </a:p>
        </p:txBody>
      </p:sp>
    </p:spTree>
    <p:extLst>
      <p:ext uri="{BB962C8B-B14F-4D97-AF65-F5344CB8AC3E}">
        <p14:creationId xmlns:p14="http://schemas.microsoft.com/office/powerpoint/2010/main" val="197237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B959C7-8DB8-40E6-8355-77AD9AFF271E}"/>
              </a:ext>
            </a:extLst>
          </p:cNvPr>
          <p:cNvSpPr>
            <a:spLocks noGrp="1"/>
          </p:cNvSpPr>
          <p:nvPr>
            <p:ph type="title"/>
          </p:nvPr>
        </p:nvSpPr>
        <p:spPr>
          <a:xfrm>
            <a:off x="1430970" y="121920"/>
            <a:ext cx="10018713" cy="1752599"/>
          </a:xfrm>
        </p:spPr>
        <p:txBody>
          <a:bodyPr/>
          <a:lstStyle/>
          <a:p>
            <a:r>
              <a:rPr lang="en-US" dirty="0"/>
              <a:t>A Container? </a:t>
            </a:r>
          </a:p>
        </p:txBody>
      </p:sp>
      <p:pic>
        <p:nvPicPr>
          <p:cNvPr id="6" name="Content Placeholder 5">
            <a:extLst>
              <a:ext uri="{FF2B5EF4-FFF2-40B4-BE49-F238E27FC236}">
                <a16:creationId xmlns:a16="http://schemas.microsoft.com/office/drawing/2014/main" xmlns="" id="{84D1A69F-8125-4284-B362-C290F311823F}"/>
              </a:ext>
            </a:extLst>
          </p:cNvPr>
          <p:cNvPicPr>
            <a:picLocks noGrp="1" noChangeAspect="1"/>
          </p:cNvPicPr>
          <p:nvPr>
            <p:ph sz="half" idx="1"/>
          </p:nvPr>
        </p:nvPicPr>
        <p:blipFill>
          <a:blip r:embed="rId2"/>
          <a:stretch>
            <a:fillRect/>
          </a:stretch>
        </p:blipFill>
        <p:spPr>
          <a:xfrm>
            <a:off x="1590990" y="2125980"/>
            <a:ext cx="3739661" cy="3352800"/>
          </a:xfrm>
          <a:prstGeom prst="rect">
            <a:avLst/>
          </a:prstGeom>
        </p:spPr>
      </p:pic>
      <p:sp>
        <p:nvSpPr>
          <p:cNvPr id="5" name="Content Placeholder 4">
            <a:extLst>
              <a:ext uri="{FF2B5EF4-FFF2-40B4-BE49-F238E27FC236}">
                <a16:creationId xmlns:a16="http://schemas.microsoft.com/office/drawing/2014/main" xmlns="" id="{03982856-988C-4492-AB8E-461EE13D05E1}"/>
              </a:ext>
            </a:extLst>
          </p:cNvPr>
          <p:cNvSpPr>
            <a:spLocks noGrp="1"/>
          </p:cNvSpPr>
          <p:nvPr>
            <p:ph sz="half" idx="2"/>
          </p:nvPr>
        </p:nvSpPr>
        <p:spPr>
          <a:xfrm>
            <a:off x="6554627" y="1422400"/>
            <a:ext cx="4895056" cy="5080000"/>
          </a:xfrm>
        </p:spPr>
        <p:txBody>
          <a:bodyPr>
            <a:normAutofit fontScale="70000" lnSpcReduction="20000"/>
          </a:bodyPr>
          <a:lstStyle/>
          <a:p>
            <a:r>
              <a:rPr lang="en-US" sz="2800" dirty="0"/>
              <a:t>Lightweight, stand-alone software that includes system tools, </a:t>
            </a:r>
            <a:r>
              <a:rPr lang="en-US" sz="2800" b="1" dirty="0"/>
              <a:t>system libraries </a:t>
            </a:r>
            <a:r>
              <a:rPr lang="en-US" sz="2800" dirty="0"/>
              <a:t>executable package.</a:t>
            </a:r>
          </a:p>
          <a:p>
            <a:r>
              <a:rPr lang="en-US" sz="2800" dirty="0"/>
              <a:t>Packaged software for development, shipment as well as deployment </a:t>
            </a:r>
          </a:p>
          <a:p>
            <a:r>
              <a:rPr lang="en-US" sz="2800" b="1" dirty="0"/>
              <a:t>Containers share the machine’s OS kernel</a:t>
            </a:r>
          </a:p>
          <a:p>
            <a:r>
              <a:rPr lang="en-US" sz="2800" dirty="0"/>
              <a:t>Containers are isolated using namespaces</a:t>
            </a:r>
          </a:p>
          <a:p>
            <a:pPr lvl="1"/>
            <a:r>
              <a:rPr lang="en-US" sz="2600" dirty="0"/>
              <a:t>PID</a:t>
            </a:r>
          </a:p>
          <a:p>
            <a:pPr lvl="1"/>
            <a:r>
              <a:rPr lang="en-US" sz="2600" dirty="0"/>
              <a:t>Networking</a:t>
            </a:r>
          </a:p>
          <a:p>
            <a:pPr lvl="1"/>
            <a:r>
              <a:rPr lang="en-US" sz="2600" dirty="0"/>
              <a:t>Mount Points</a:t>
            </a:r>
          </a:p>
          <a:p>
            <a:pPr lvl="1"/>
            <a:r>
              <a:rPr lang="en-US" sz="2600" dirty="0"/>
              <a:t>UID/GID</a:t>
            </a:r>
          </a:p>
          <a:p>
            <a:pPr lvl="1"/>
            <a:r>
              <a:rPr lang="en-US" sz="2600" dirty="0"/>
              <a:t>Limit processors and memory</a:t>
            </a:r>
          </a:p>
          <a:p>
            <a:pPr lvl="1"/>
            <a:r>
              <a:rPr lang="en-US" sz="2600" dirty="0"/>
              <a:t>And more!</a:t>
            </a:r>
          </a:p>
          <a:p>
            <a:endParaRPr lang="en-US" dirty="0"/>
          </a:p>
        </p:txBody>
      </p:sp>
    </p:spTree>
    <p:extLst>
      <p:ext uri="{BB962C8B-B14F-4D97-AF65-F5344CB8AC3E}">
        <p14:creationId xmlns:p14="http://schemas.microsoft.com/office/powerpoint/2010/main" val="39239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17256AC-9CCD-4819-A687-D1F4D838C0FB}"/>
              </a:ext>
            </a:extLst>
          </p:cNvPr>
          <p:cNvSpPr>
            <a:spLocks noGrp="1"/>
          </p:cNvSpPr>
          <p:nvPr>
            <p:ph type="title"/>
          </p:nvPr>
        </p:nvSpPr>
        <p:spPr/>
        <p:txBody>
          <a:bodyPr/>
          <a:lstStyle/>
          <a:p>
            <a:r>
              <a:rPr lang="en-US" dirty="0"/>
              <a:t>What’s the Difference? </a:t>
            </a:r>
          </a:p>
        </p:txBody>
      </p:sp>
      <p:pic>
        <p:nvPicPr>
          <p:cNvPr id="7" name="Content Placeholder 6">
            <a:extLst>
              <a:ext uri="{FF2B5EF4-FFF2-40B4-BE49-F238E27FC236}">
                <a16:creationId xmlns:a16="http://schemas.microsoft.com/office/drawing/2014/main" xmlns="" id="{629E0E90-6293-4985-B0C0-AC9A10C854B5}"/>
              </a:ext>
            </a:extLst>
          </p:cNvPr>
          <p:cNvPicPr>
            <a:picLocks noGrp="1" noChangeAspect="1"/>
          </p:cNvPicPr>
          <p:nvPr>
            <p:ph idx="1"/>
          </p:nvPr>
        </p:nvPicPr>
        <p:blipFill>
          <a:blip r:embed="rId2"/>
          <a:stretch>
            <a:fillRect/>
          </a:stretch>
        </p:blipFill>
        <p:spPr>
          <a:xfrm>
            <a:off x="3539215" y="2087880"/>
            <a:ext cx="5908904" cy="3345180"/>
          </a:xfrm>
          <a:prstGeom prst="rect">
            <a:avLst/>
          </a:prstGeom>
        </p:spPr>
      </p:pic>
    </p:spTree>
    <p:extLst>
      <p:ext uri="{BB962C8B-B14F-4D97-AF65-F5344CB8AC3E}">
        <p14:creationId xmlns:p14="http://schemas.microsoft.com/office/powerpoint/2010/main" val="416810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12978B-2C86-4A09-BA4F-40D84FFA1E36}"/>
              </a:ext>
            </a:extLst>
          </p:cNvPr>
          <p:cNvSpPr>
            <a:spLocks noGrp="1"/>
          </p:cNvSpPr>
          <p:nvPr>
            <p:ph type="title"/>
          </p:nvPr>
        </p:nvSpPr>
        <p:spPr/>
        <p:txBody>
          <a:bodyPr/>
          <a:lstStyle/>
          <a:p>
            <a:r>
              <a:rPr lang="en-US" dirty="0"/>
              <a:t>Supported Platforms </a:t>
            </a:r>
          </a:p>
        </p:txBody>
      </p:sp>
      <p:pic>
        <p:nvPicPr>
          <p:cNvPr id="3" name="Picture 2"/>
          <p:cNvPicPr>
            <a:picLocks noChangeAspect="1"/>
          </p:cNvPicPr>
          <p:nvPr/>
        </p:nvPicPr>
        <p:blipFill>
          <a:blip r:embed="rId2"/>
          <a:stretch>
            <a:fillRect/>
          </a:stretch>
        </p:blipFill>
        <p:spPr>
          <a:xfrm>
            <a:off x="8392709" y="4840147"/>
            <a:ext cx="1035181" cy="1035181"/>
          </a:xfrm>
          <a:prstGeom prst="rect">
            <a:avLst/>
          </a:prstGeom>
        </p:spPr>
      </p:pic>
      <p:pic>
        <p:nvPicPr>
          <p:cNvPr id="4" name="Picture 3"/>
          <p:cNvPicPr>
            <a:picLocks noChangeAspect="1"/>
          </p:cNvPicPr>
          <p:nvPr/>
        </p:nvPicPr>
        <p:blipFill>
          <a:blip r:embed="rId3"/>
          <a:stretch>
            <a:fillRect/>
          </a:stretch>
        </p:blipFill>
        <p:spPr>
          <a:xfrm>
            <a:off x="8348831" y="2466160"/>
            <a:ext cx="1504141" cy="790887"/>
          </a:xfrm>
          <a:prstGeom prst="rect">
            <a:avLst/>
          </a:prstGeom>
        </p:spPr>
      </p:pic>
      <p:pic>
        <p:nvPicPr>
          <p:cNvPr id="1026" name="Picture 2" descr="Image result for debi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366" y="3941923"/>
            <a:ext cx="1358139" cy="179644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Image result for Ap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5"/>
          <a:stretch>
            <a:fillRect/>
          </a:stretch>
        </p:blipFill>
        <p:spPr>
          <a:xfrm>
            <a:off x="2910718" y="2204448"/>
            <a:ext cx="1075828" cy="1314312"/>
          </a:xfrm>
          <a:prstGeom prst="rect">
            <a:avLst/>
          </a:prstGeom>
        </p:spPr>
      </p:pic>
      <p:pic>
        <p:nvPicPr>
          <p:cNvPr id="9" name="Picture 8"/>
          <p:cNvPicPr>
            <a:picLocks noChangeAspect="1"/>
          </p:cNvPicPr>
          <p:nvPr/>
        </p:nvPicPr>
        <p:blipFill>
          <a:blip r:embed="rId6"/>
          <a:stretch>
            <a:fillRect/>
          </a:stretch>
        </p:blipFill>
        <p:spPr>
          <a:xfrm>
            <a:off x="4246851" y="4840147"/>
            <a:ext cx="2198055" cy="747910"/>
          </a:xfrm>
          <a:prstGeom prst="rect">
            <a:avLst/>
          </a:prstGeom>
        </p:spPr>
      </p:pic>
      <p:pic>
        <p:nvPicPr>
          <p:cNvPr id="10" name="Picture 9"/>
          <p:cNvPicPr>
            <a:picLocks noChangeAspect="1"/>
          </p:cNvPicPr>
          <p:nvPr/>
        </p:nvPicPr>
        <p:blipFill>
          <a:blip r:embed="rId7"/>
          <a:stretch>
            <a:fillRect/>
          </a:stretch>
        </p:blipFill>
        <p:spPr>
          <a:xfrm>
            <a:off x="5093083" y="2588211"/>
            <a:ext cx="2149211" cy="802294"/>
          </a:xfrm>
          <a:prstGeom prst="rect">
            <a:avLst/>
          </a:prstGeom>
        </p:spPr>
      </p:pic>
      <p:pic>
        <p:nvPicPr>
          <p:cNvPr id="11" name="Picture 10"/>
          <p:cNvPicPr>
            <a:picLocks noChangeAspect="1"/>
          </p:cNvPicPr>
          <p:nvPr/>
        </p:nvPicPr>
        <p:blipFill>
          <a:blip r:embed="rId8"/>
          <a:stretch>
            <a:fillRect/>
          </a:stretch>
        </p:blipFill>
        <p:spPr>
          <a:xfrm>
            <a:off x="8834443" y="3643084"/>
            <a:ext cx="1982542" cy="597678"/>
          </a:xfrm>
          <a:prstGeom prst="rect">
            <a:avLst/>
          </a:prstGeom>
        </p:spPr>
      </p:pic>
    </p:spTree>
    <p:extLst>
      <p:ext uri="{BB962C8B-B14F-4D97-AF65-F5344CB8AC3E}">
        <p14:creationId xmlns:p14="http://schemas.microsoft.com/office/powerpoint/2010/main" val="308106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2AB366-1EEB-0E4D-B294-5254B9D6A296}"/>
              </a:ext>
            </a:extLst>
          </p:cNvPr>
          <p:cNvSpPr>
            <a:spLocks noGrp="1"/>
          </p:cNvSpPr>
          <p:nvPr>
            <p:ph type="title"/>
          </p:nvPr>
        </p:nvSpPr>
        <p:spPr>
          <a:xfrm>
            <a:off x="1484311" y="1"/>
            <a:ext cx="10018713" cy="1117600"/>
          </a:xfrm>
        </p:spPr>
        <p:txBody>
          <a:bodyPr/>
          <a:lstStyle/>
          <a:p>
            <a:r>
              <a:rPr lang="en-US" dirty="0"/>
              <a:t>Kubernetes</a:t>
            </a:r>
          </a:p>
        </p:txBody>
      </p:sp>
      <p:pic>
        <p:nvPicPr>
          <p:cNvPr id="4" name="Picture 3">
            <a:extLst>
              <a:ext uri="{FF2B5EF4-FFF2-40B4-BE49-F238E27FC236}">
                <a16:creationId xmlns:a16="http://schemas.microsoft.com/office/drawing/2014/main" xmlns="" id="{CE3D86BA-9595-B340-A2D3-7C212895912B}"/>
              </a:ext>
            </a:extLst>
          </p:cNvPr>
          <p:cNvPicPr>
            <a:picLocks noChangeAspect="1"/>
          </p:cNvPicPr>
          <p:nvPr/>
        </p:nvPicPr>
        <p:blipFill>
          <a:blip r:embed="rId2"/>
          <a:stretch>
            <a:fillRect/>
          </a:stretch>
        </p:blipFill>
        <p:spPr>
          <a:xfrm>
            <a:off x="1230311" y="2273596"/>
            <a:ext cx="2540000" cy="2540000"/>
          </a:xfrm>
          <a:prstGeom prst="rect">
            <a:avLst/>
          </a:prstGeom>
        </p:spPr>
      </p:pic>
      <p:sp>
        <p:nvSpPr>
          <p:cNvPr id="5" name="TextBox 4">
            <a:extLst>
              <a:ext uri="{FF2B5EF4-FFF2-40B4-BE49-F238E27FC236}">
                <a16:creationId xmlns:a16="http://schemas.microsoft.com/office/drawing/2014/main" xmlns="" id="{2358CF6B-4F5E-BE43-8A96-C3D5EDFB69DF}"/>
              </a:ext>
            </a:extLst>
          </p:cNvPr>
          <p:cNvSpPr txBox="1"/>
          <p:nvPr/>
        </p:nvSpPr>
        <p:spPr>
          <a:xfrm>
            <a:off x="4419600" y="1354667"/>
            <a:ext cx="7083424"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A method of orchestrating containers across cloud type environments</a:t>
            </a:r>
          </a:p>
          <a:p>
            <a:pPr marL="285750" indent="-285750">
              <a:buFont typeface="Arial" panose="020B0604020202020204" pitchFamily="34" charset="0"/>
              <a:buChar char="•"/>
            </a:pPr>
            <a:r>
              <a:rPr lang="en-US" sz="2800" dirty="0"/>
              <a:t>Developed by Google based on how they internally managed their infrastructure</a:t>
            </a:r>
          </a:p>
          <a:p>
            <a:pPr marL="285750" indent="-285750">
              <a:buFont typeface="Arial" panose="020B0604020202020204" pitchFamily="34" charset="0"/>
              <a:buChar char="•"/>
            </a:pPr>
            <a:r>
              <a:rPr lang="en-US" sz="2800" dirty="0"/>
              <a:t>Focuses on building highly scalable systems using commodity hardware </a:t>
            </a:r>
          </a:p>
          <a:p>
            <a:pPr marL="285750" indent="-285750">
              <a:buFont typeface="Arial" panose="020B0604020202020204" pitchFamily="34" charset="0"/>
              <a:buChar char="•"/>
            </a:pPr>
            <a:r>
              <a:rPr lang="en-US" sz="2800" dirty="0"/>
              <a:t>Orchestrates the networking, storage and compute using ”infrastructure as code” design</a:t>
            </a:r>
          </a:p>
        </p:txBody>
      </p:sp>
    </p:spTree>
    <p:extLst>
      <p:ext uri="{BB962C8B-B14F-4D97-AF65-F5344CB8AC3E}">
        <p14:creationId xmlns:p14="http://schemas.microsoft.com/office/powerpoint/2010/main" val="347195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8B4096-5822-D948-B74B-A3C1B7BE7BC6}"/>
              </a:ext>
            </a:extLst>
          </p:cNvPr>
          <p:cNvSpPr>
            <a:spLocks noGrp="1"/>
          </p:cNvSpPr>
          <p:nvPr>
            <p:ph type="title"/>
          </p:nvPr>
        </p:nvSpPr>
        <p:spPr>
          <a:xfrm>
            <a:off x="1484311" y="685800"/>
            <a:ext cx="10018713" cy="1058333"/>
          </a:xfrm>
        </p:spPr>
        <p:txBody>
          <a:bodyPr>
            <a:normAutofit/>
          </a:bodyPr>
          <a:lstStyle/>
          <a:p>
            <a:r>
              <a:rPr lang="en-US" dirty="0"/>
              <a:t>What is Kubernetes</a:t>
            </a:r>
          </a:p>
        </p:txBody>
      </p:sp>
      <p:sp>
        <p:nvSpPr>
          <p:cNvPr id="3" name="Content Placeholder 2">
            <a:extLst>
              <a:ext uri="{FF2B5EF4-FFF2-40B4-BE49-F238E27FC236}">
                <a16:creationId xmlns:a16="http://schemas.microsoft.com/office/drawing/2014/main" xmlns="" id="{1BDA2AC2-CAF0-0D44-837D-1C0465B38D1D}"/>
              </a:ext>
            </a:extLst>
          </p:cNvPr>
          <p:cNvSpPr>
            <a:spLocks noGrp="1"/>
          </p:cNvSpPr>
          <p:nvPr>
            <p:ph idx="1"/>
          </p:nvPr>
        </p:nvSpPr>
        <p:spPr>
          <a:xfrm>
            <a:off x="1484310" y="1744133"/>
            <a:ext cx="10018713" cy="4047067"/>
          </a:xfrm>
        </p:spPr>
        <p:txBody>
          <a:bodyPr/>
          <a:lstStyle/>
          <a:p>
            <a:r>
              <a:rPr lang="en-US" dirty="0"/>
              <a:t>Kubernetes acts as an abstraction to the infrastructure so that applications don’t need to understand the details of what it looks </a:t>
            </a:r>
            <a:r>
              <a:rPr lang="en-US" dirty="0" smtClean="0"/>
              <a:t>like </a:t>
            </a:r>
          </a:p>
          <a:p>
            <a:r>
              <a:rPr lang="en-US" dirty="0" smtClean="0"/>
              <a:t>Kubernetes </a:t>
            </a:r>
            <a:r>
              <a:rPr lang="en-US" dirty="0"/>
              <a:t>is highly extensible with plugins and every cluster will look different, but generally that is ok because Kubernetes solves the details for you.  As long the the plugins and clusters follow a certain set of rules, the underlying details not longer matter.</a:t>
            </a:r>
          </a:p>
          <a:p>
            <a:r>
              <a:rPr lang="en-US" dirty="0"/>
              <a:t>Kubernetes is designed to deploy and manage the lifecycle of containers across a number of hosts</a:t>
            </a:r>
          </a:p>
        </p:txBody>
      </p:sp>
    </p:spTree>
    <p:extLst>
      <p:ext uri="{BB962C8B-B14F-4D97-AF65-F5344CB8AC3E}">
        <p14:creationId xmlns:p14="http://schemas.microsoft.com/office/powerpoint/2010/main" val="988736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10864</TotalTime>
  <Words>903</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Corbel</vt:lpstr>
      <vt:lpstr>Parallax</vt:lpstr>
      <vt:lpstr>Sealingtech Lunch and Learn:  Pt.1 –  Docker</vt:lpstr>
      <vt:lpstr>Agenda:</vt:lpstr>
      <vt:lpstr>PowerPoint Presentation</vt:lpstr>
      <vt:lpstr>What is Docker?</vt:lpstr>
      <vt:lpstr>A Container? </vt:lpstr>
      <vt:lpstr>What’s the Difference? </vt:lpstr>
      <vt:lpstr>Supported Platforms </vt:lpstr>
      <vt:lpstr>Kubernetes</vt:lpstr>
      <vt:lpstr>What is Kubernetes</vt:lpstr>
      <vt:lpstr>Dockerfile </vt:lpstr>
      <vt:lpstr>What does this solve?</vt:lpstr>
      <vt:lpstr>Cattle vs Pets</vt:lpstr>
      <vt:lpstr>Some core concepts of Devops</vt:lpstr>
      <vt:lpstr>Devops process with Kubernetes</vt:lpstr>
      <vt:lpstr>Who?</vt:lpstr>
      <vt:lpstr>Docker Overview</vt:lpstr>
      <vt:lpstr>Nginx – Dockerifle</vt:lpstr>
      <vt:lpstr>Container Creation</vt:lpstr>
      <vt:lpstr>Resources </vt:lpstr>
      <vt:lpstr>Try it yourself!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Lunch and Learn:  Docker</dc:title>
  <dc:creator>Markus Mabson</dc:creator>
  <cp:lastModifiedBy>Lohin, Daniel D CTR (US)</cp:lastModifiedBy>
  <cp:revision>58</cp:revision>
  <dcterms:created xsi:type="dcterms:W3CDTF">2018-03-14T13:05:05Z</dcterms:created>
  <dcterms:modified xsi:type="dcterms:W3CDTF">2018-04-03T15:27:56Z</dcterms:modified>
</cp:coreProperties>
</file>