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73" r:id="rId7"/>
    <p:sldId id="272" r:id="rId8"/>
    <p:sldId id="274" r:id="rId9"/>
    <p:sldId id="275" r:id="rId10"/>
    <p:sldId id="271" r:id="rId11"/>
    <p:sldId id="276" r:id="rId12"/>
    <p:sldId id="277" r:id="rId13"/>
    <p:sldId id="278" r:id="rId14"/>
    <p:sldId id="266" r:id="rId15"/>
    <p:sldId id="259" r:id="rId16"/>
    <p:sldId id="270" r:id="rId17"/>
    <p:sldId id="26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9" autoAdjust="0"/>
    <p:restoredTop sz="94660"/>
  </p:normalViewPr>
  <p:slideViewPr>
    <p:cSldViewPr snapToGrid="0">
      <p:cViewPr varScale="1">
        <p:scale>
          <a:sx n="128" d="100"/>
          <a:sy n="128"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7171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3/31/18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0325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8269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82690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37305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522162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49152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402362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75358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03792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3/31/18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71405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67328-1D56-4A44-8B5D-4ACCE58A1AA2}" type="datetimeFigureOut">
              <a:rPr lang="en-US" smtClean="0"/>
              <a:t>3/31/18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2751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67328-1D56-4A44-8B5D-4ACCE58A1AA2}" type="datetimeFigureOut">
              <a:rPr lang="en-US" smtClean="0"/>
              <a:t>3/31/18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19502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67328-1D56-4A44-8B5D-4ACCE58A1AA2}" type="datetimeFigureOut">
              <a:rPr lang="en-US" smtClean="0"/>
              <a:t>3/31/18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5036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67328-1D56-4A44-8B5D-4ACCE58A1AA2}" type="datetimeFigureOut">
              <a:rPr lang="en-US" smtClean="0"/>
              <a:t>3/31/18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01764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3/31/18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55730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3/31/18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0072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E67328-1D56-4A44-8B5D-4ACCE58A1AA2}" type="datetimeFigureOut">
              <a:rPr lang="en-US" smtClean="0"/>
              <a:t>3/31/18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828AC7-A11D-457F-9724-B37764FA9CF7}" type="slidenum">
              <a:rPr lang="en-US" smtClean="0"/>
              <a:t>‹#›</a:t>
            </a:fld>
            <a:endParaRPr lang="en-US"/>
          </a:p>
        </p:txBody>
      </p:sp>
    </p:spTree>
    <p:extLst>
      <p:ext uri="{BB962C8B-B14F-4D97-AF65-F5344CB8AC3E}">
        <p14:creationId xmlns:p14="http://schemas.microsoft.com/office/powerpoint/2010/main" val="1137530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github.com/docker" TargetMode="External"/><Relationship Id="rId1" Type="http://schemas.openxmlformats.org/officeDocument/2006/relationships/slideLayout" Target="../slideLayouts/slideLayout2.xml"/><Relationship Id="rId4" Type="http://schemas.openxmlformats.org/officeDocument/2006/relationships/hyperlink" Target="https://www.dock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F6CB-3EEE-457E-9B47-F1B8F074D97F}"/>
              </a:ext>
            </a:extLst>
          </p:cNvPr>
          <p:cNvSpPr>
            <a:spLocks noGrp="1"/>
          </p:cNvSpPr>
          <p:nvPr>
            <p:ph type="ctrTitle"/>
          </p:nvPr>
        </p:nvSpPr>
        <p:spPr/>
        <p:txBody>
          <a:bodyPr>
            <a:normAutofit fontScale="90000"/>
          </a:bodyPr>
          <a:lstStyle/>
          <a:p>
            <a:r>
              <a:rPr lang="en-US" dirty="0"/>
              <a:t>Sealingtech Lunch and Learn: </a:t>
            </a:r>
            <a:br>
              <a:rPr lang="en-US" dirty="0"/>
            </a:br>
            <a:r>
              <a:rPr lang="en-US" dirty="0"/>
              <a:t>Pt.1 –  Docker</a:t>
            </a:r>
          </a:p>
        </p:txBody>
      </p:sp>
      <p:sp>
        <p:nvSpPr>
          <p:cNvPr id="4" name="Subtitle 3">
            <a:extLst>
              <a:ext uri="{FF2B5EF4-FFF2-40B4-BE49-F238E27FC236}">
                <a16:creationId xmlns:a16="http://schemas.microsoft.com/office/drawing/2014/main" id="{C4AAACE8-A347-42A2-89BA-D4EF4704EB06}"/>
              </a:ext>
            </a:extLst>
          </p:cNvPr>
          <p:cNvSpPr>
            <a:spLocks noGrp="1"/>
          </p:cNvSpPr>
          <p:nvPr>
            <p:ph type="subTitle" idx="1"/>
          </p:nvPr>
        </p:nvSpPr>
        <p:spPr/>
        <p:txBody>
          <a:bodyPr/>
          <a:lstStyle/>
          <a:p>
            <a:r>
              <a:rPr lang="en-US" dirty="0"/>
              <a:t>Markus Mabson</a:t>
            </a:r>
          </a:p>
          <a:p>
            <a:r>
              <a:rPr lang="en-US" dirty="0"/>
              <a:t>Daniel </a:t>
            </a:r>
            <a:r>
              <a:rPr lang="en-US" dirty="0" err="1"/>
              <a:t>Lohin</a:t>
            </a:r>
            <a:r>
              <a:rPr lang="en-US" dirty="0"/>
              <a:t> </a:t>
            </a:r>
          </a:p>
        </p:txBody>
      </p:sp>
    </p:spTree>
    <p:extLst>
      <p:ext uri="{BB962C8B-B14F-4D97-AF65-F5344CB8AC3E}">
        <p14:creationId xmlns:p14="http://schemas.microsoft.com/office/powerpoint/2010/main" val="387874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7C00D-46C3-428F-9CCF-04A07CB1EA8D}"/>
              </a:ext>
            </a:extLst>
          </p:cNvPr>
          <p:cNvSpPr>
            <a:spLocks noGrp="1"/>
          </p:cNvSpPr>
          <p:nvPr>
            <p:ph type="title"/>
          </p:nvPr>
        </p:nvSpPr>
        <p:spPr/>
        <p:txBody>
          <a:bodyPr/>
          <a:lstStyle/>
          <a:p>
            <a:r>
              <a:rPr lang="en-US" dirty="0" err="1"/>
              <a:t>Dockerfile</a:t>
            </a:r>
            <a:r>
              <a:rPr lang="en-US" dirty="0"/>
              <a:t> </a:t>
            </a:r>
          </a:p>
        </p:txBody>
      </p:sp>
      <p:sp>
        <p:nvSpPr>
          <p:cNvPr id="8" name="Content Placeholder 7">
            <a:extLst>
              <a:ext uri="{FF2B5EF4-FFF2-40B4-BE49-F238E27FC236}">
                <a16:creationId xmlns:a16="http://schemas.microsoft.com/office/drawing/2014/main" id="{48BA6C6E-0398-4BC0-8711-A809B71C884C}"/>
              </a:ext>
            </a:extLst>
          </p:cNvPr>
          <p:cNvSpPr>
            <a:spLocks noGrp="1"/>
          </p:cNvSpPr>
          <p:nvPr>
            <p:ph idx="1"/>
          </p:nvPr>
        </p:nvSpPr>
        <p:spPr>
          <a:xfrm>
            <a:off x="1484310" y="2163416"/>
            <a:ext cx="10018713" cy="3124201"/>
          </a:xfrm>
        </p:spPr>
        <p:txBody>
          <a:bodyPr/>
          <a:lstStyle/>
          <a:p>
            <a:r>
              <a:rPr lang="en-US" dirty="0"/>
              <a:t>A </a:t>
            </a:r>
            <a:r>
              <a:rPr lang="en-US" dirty="0" err="1"/>
              <a:t>Dockerfile</a:t>
            </a:r>
            <a:r>
              <a:rPr lang="en-US" dirty="0"/>
              <a:t>, is a text document that holds all the commands that a user could call on the command line to create an image. </a:t>
            </a:r>
          </a:p>
          <a:p>
            <a:r>
              <a:rPr lang="en-US" dirty="0"/>
              <a:t>A  lot of </a:t>
            </a:r>
            <a:r>
              <a:rPr lang="en-US" dirty="0" err="1"/>
              <a:t>dockerfiles</a:t>
            </a:r>
            <a:r>
              <a:rPr lang="en-US" dirty="0"/>
              <a:t> already  exist for your common applications on Docker Hub! </a:t>
            </a:r>
          </a:p>
        </p:txBody>
      </p:sp>
      <p:sp>
        <p:nvSpPr>
          <p:cNvPr id="10" name="Content Placeholder 9">
            <a:extLst>
              <a:ext uri="{FF2B5EF4-FFF2-40B4-BE49-F238E27FC236}">
                <a16:creationId xmlns:a16="http://schemas.microsoft.com/office/drawing/2014/main" id="{6B9A57D4-4470-456D-92C0-9C664191E7E3}"/>
              </a:ext>
            </a:extLst>
          </p:cNvPr>
          <p:cNvSpPr>
            <a:spLocks noGrp="1"/>
          </p:cNvSpPr>
          <p:nvPr>
            <p:ph sz="quarter" idx="4294967295"/>
          </p:nvPr>
        </p:nvSpPr>
        <p:spPr>
          <a:xfrm>
            <a:off x="7296150" y="3335338"/>
            <a:ext cx="4895850" cy="2455862"/>
          </a:xfrm>
        </p:spPr>
        <p:txBody>
          <a:bodyPr/>
          <a:lstStyle/>
          <a:p>
            <a:endParaRPr lang="en-US" dirty="0"/>
          </a:p>
          <a:p>
            <a:endParaRPr lang="en-US" dirty="0"/>
          </a:p>
        </p:txBody>
      </p:sp>
    </p:spTree>
    <p:extLst>
      <p:ext uri="{BB962C8B-B14F-4D97-AF65-F5344CB8AC3E}">
        <p14:creationId xmlns:p14="http://schemas.microsoft.com/office/powerpoint/2010/main" val="294828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73AA-047F-674E-AEDE-8FF1453D6423}"/>
              </a:ext>
            </a:extLst>
          </p:cNvPr>
          <p:cNvSpPr>
            <a:spLocks noGrp="1"/>
          </p:cNvSpPr>
          <p:nvPr>
            <p:ph type="title"/>
          </p:nvPr>
        </p:nvSpPr>
        <p:spPr>
          <a:xfrm>
            <a:off x="1484311" y="685800"/>
            <a:ext cx="10018713" cy="1109133"/>
          </a:xfrm>
        </p:spPr>
        <p:txBody>
          <a:bodyPr/>
          <a:lstStyle/>
          <a:p>
            <a:r>
              <a:rPr lang="en-US" dirty="0"/>
              <a:t>What does this solve?</a:t>
            </a:r>
          </a:p>
        </p:txBody>
      </p:sp>
      <p:sp>
        <p:nvSpPr>
          <p:cNvPr id="3" name="Content Placeholder 2">
            <a:extLst>
              <a:ext uri="{FF2B5EF4-FFF2-40B4-BE49-F238E27FC236}">
                <a16:creationId xmlns:a16="http://schemas.microsoft.com/office/drawing/2014/main" id="{A8DE9A5F-20A3-794D-B75C-3B36751BD776}"/>
              </a:ext>
            </a:extLst>
          </p:cNvPr>
          <p:cNvSpPr>
            <a:spLocks noGrp="1"/>
          </p:cNvSpPr>
          <p:nvPr>
            <p:ph idx="1"/>
          </p:nvPr>
        </p:nvSpPr>
        <p:spPr>
          <a:xfrm>
            <a:off x="1484310" y="1794933"/>
            <a:ext cx="10018713" cy="3996267"/>
          </a:xfrm>
        </p:spPr>
        <p:txBody>
          <a:bodyPr/>
          <a:lstStyle/>
          <a:p>
            <a:r>
              <a:rPr lang="en-US" dirty="0"/>
              <a:t>Configuration management – Think of how many times in your IT career you decided that it was best to start over with a server?</a:t>
            </a:r>
          </a:p>
          <a:p>
            <a:r>
              <a:rPr lang="en-US" dirty="0"/>
              <a:t>Upgrade path craziness and testing – oh you went from 1.11 to 1.13, we didn’t test that why didn’t you install 1.12</a:t>
            </a:r>
          </a:p>
          <a:p>
            <a:r>
              <a:rPr lang="en-US" dirty="0"/>
              <a:t>Documentation hell – mounds of documentation that can be unclear, as well as operator error</a:t>
            </a:r>
          </a:p>
          <a:p>
            <a:r>
              <a:rPr lang="en-US" dirty="0"/>
              <a:t>Makes development, testing and production a highly repeatable operation – how many times did you find a bug in production because they were using some other piece of hardware or software that wasn’t in testing.</a:t>
            </a:r>
          </a:p>
        </p:txBody>
      </p:sp>
    </p:spTree>
    <p:extLst>
      <p:ext uri="{BB962C8B-B14F-4D97-AF65-F5344CB8AC3E}">
        <p14:creationId xmlns:p14="http://schemas.microsoft.com/office/powerpoint/2010/main" val="33018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E6A4-BBAF-2241-88C5-F834C801A950}"/>
              </a:ext>
            </a:extLst>
          </p:cNvPr>
          <p:cNvSpPr>
            <a:spLocks noGrp="1"/>
          </p:cNvSpPr>
          <p:nvPr>
            <p:ph type="title"/>
          </p:nvPr>
        </p:nvSpPr>
        <p:spPr>
          <a:xfrm>
            <a:off x="1484311" y="685801"/>
            <a:ext cx="10018713" cy="1143000"/>
          </a:xfrm>
        </p:spPr>
        <p:txBody>
          <a:bodyPr/>
          <a:lstStyle/>
          <a:p>
            <a:r>
              <a:rPr lang="en-US" dirty="0"/>
              <a:t>Some core concepts of </a:t>
            </a:r>
            <a:r>
              <a:rPr lang="en-US" dirty="0" err="1"/>
              <a:t>Devops</a:t>
            </a:r>
            <a:endParaRPr lang="en-US" dirty="0"/>
          </a:p>
        </p:txBody>
      </p:sp>
      <p:sp>
        <p:nvSpPr>
          <p:cNvPr id="3" name="Content Placeholder 2">
            <a:extLst>
              <a:ext uri="{FF2B5EF4-FFF2-40B4-BE49-F238E27FC236}">
                <a16:creationId xmlns:a16="http://schemas.microsoft.com/office/drawing/2014/main" id="{241F3B68-4A2C-A04A-A659-08BFEAD9715A}"/>
              </a:ext>
            </a:extLst>
          </p:cNvPr>
          <p:cNvSpPr>
            <a:spLocks noGrp="1"/>
          </p:cNvSpPr>
          <p:nvPr>
            <p:ph idx="1"/>
          </p:nvPr>
        </p:nvSpPr>
        <p:spPr>
          <a:xfrm>
            <a:off x="1484310" y="1649897"/>
            <a:ext cx="10018713" cy="4141304"/>
          </a:xfrm>
        </p:spPr>
        <p:txBody>
          <a:bodyPr>
            <a:normAutofit lnSpcReduction="10000"/>
          </a:bodyPr>
          <a:lstStyle/>
          <a:p>
            <a:pPr marL="0" indent="0">
              <a:buNone/>
            </a:pPr>
            <a:r>
              <a:rPr lang="en-US" dirty="0"/>
              <a:t>Docker and Kubernetes exist as technologies to enable </a:t>
            </a:r>
            <a:r>
              <a:rPr lang="en-US" dirty="0" err="1"/>
              <a:t>Devops</a:t>
            </a:r>
            <a:r>
              <a:rPr lang="en-US" dirty="0"/>
              <a:t>.  Here are some key concepts:</a:t>
            </a:r>
          </a:p>
          <a:p>
            <a:r>
              <a:rPr lang="en-US" dirty="0"/>
              <a:t>Containers are cattle, not pets.  Use them, shoot them and then move on</a:t>
            </a:r>
          </a:p>
          <a:p>
            <a:r>
              <a:rPr lang="en-US" dirty="0"/>
              <a:t>Fail fast – we will fail, but it is important that when we fail we can quickly revert back to a known state.</a:t>
            </a:r>
          </a:p>
          <a:p>
            <a:r>
              <a:rPr lang="en-US" dirty="0"/>
              <a:t>Continuous Integration - Deploy small changes more frequently</a:t>
            </a:r>
          </a:p>
          <a:p>
            <a:r>
              <a:rPr lang="en-US" dirty="0"/>
              <a:t>Shared environments – Dev, test, production should all be identical if not the same</a:t>
            </a:r>
          </a:p>
          <a:p>
            <a:r>
              <a:rPr lang="en-US" dirty="0"/>
              <a:t>Deployment should be as hands off as possible. </a:t>
            </a:r>
          </a:p>
          <a:p>
            <a:endParaRPr lang="en-US" dirty="0"/>
          </a:p>
        </p:txBody>
      </p:sp>
    </p:spTree>
    <p:extLst>
      <p:ext uri="{BB962C8B-B14F-4D97-AF65-F5344CB8AC3E}">
        <p14:creationId xmlns:p14="http://schemas.microsoft.com/office/powerpoint/2010/main" val="363216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F112-AC11-344A-AB84-A8A106517929}"/>
              </a:ext>
            </a:extLst>
          </p:cNvPr>
          <p:cNvSpPr>
            <a:spLocks noGrp="1"/>
          </p:cNvSpPr>
          <p:nvPr>
            <p:ph type="title"/>
          </p:nvPr>
        </p:nvSpPr>
        <p:spPr>
          <a:xfrm>
            <a:off x="1643337" y="2564295"/>
            <a:ext cx="10018713" cy="1752599"/>
          </a:xfrm>
        </p:spPr>
        <p:txBody>
          <a:bodyPr/>
          <a:lstStyle/>
          <a:p>
            <a:r>
              <a:rPr lang="en-US" dirty="0"/>
              <a:t>Docker Overview</a:t>
            </a:r>
          </a:p>
        </p:txBody>
      </p:sp>
    </p:spTree>
    <p:extLst>
      <p:ext uri="{BB962C8B-B14F-4D97-AF65-F5344CB8AC3E}">
        <p14:creationId xmlns:p14="http://schemas.microsoft.com/office/powerpoint/2010/main" val="39056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FB2A-6144-4D10-8FD1-EE3FEDFC86F9}"/>
              </a:ext>
            </a:extLst>
          </p:cNvPr>
          <p:cNvSpPr>
            <a:spLocks noGrp="1"/>
          </p:cNvSpPr>
          <p:nvPr>
            <p:ph type="title"/>
          </p:nvPr>
        </p:nvSpPr>
        <p:spPr/>
        <p:txBody>
          <a:bodyPr/>
          <a:lstStyle/>
          <a:p>
            <a:r>
              <a:rPr lang="en-US" dirty="0"/>
              <a:t>Nginx – </a:t>
            </a:r>
            <a:r>
              <a:rPr lang="en-US" dirty="0" err="1"/>
              <a:t>Dockerifle</a:t>
            </a:r>
            <a:endParaRPr lang="en-US" dirty="0"/>
          </a:p>
        </p:txBody>
      </p:sp>
      <p:pic>
        <p:nvPicPr>
          <p:cNvPr id="12" name="Picture Placeholder 11">
            <a:extLst>
              <a:ext uri="{FF2B5EF4-FFF2-40B4-BE49-F238E27FC236}">
                <a16:creationId xmlns:a16="http://schemas.microsoft.com/office/drawing/2014/main" id="{2911B3D0-EBA0-4146-B7CF-C00B3B283A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7270" y="2095501"/>
            <a:ext cx="8223569" cy="4058704"/>
          </a:xfrm>
        </p:spPr>
      </p:pic>
      <p:sp>
        <p:nvSpPr>
          <p:cNvPr id="9" name="Text Placeholder 8">
            <a:extLst>
              <a:ext uri="{FF2B5EF4-FFF2-40B4-BE49-F238E27FC236}">
                <a16:creationId xmlns:a16="http://schemas.microsoft.com/office/drawing/2014/main" id="{EEC945E5-C3F4-4894-8DA7-91B5C5D8A209}"/>
              </a:ext>
            </a:extLst>
          </p:cNvPr>
          <p:cNvSpPr>
            <a:spLocks noGrp="1"/>
          </p:cNvSpPr>
          <p:nvPr>
            <p:ph sz="half" idx="2"/>
          </p:nvPr>
        </p:nvSpPr>
        <p:spPr/>
        <p:txBody>
          <a:bodyPr>
            <a:normAutofit/>
          </a:bodyPr>
          <a:lstStyle/>
          <a:p>
            <a:pPr marL="0" indent="0" algn="l">
              <a:buNone/>
            </a:pPr>
            <a:r>
              <a:rPr lang="en-US" sz="3600" dirty="0">
                <a:highlight>
                  <a:srgbClr val="C0C0C0"/>
                </a:highlight>
              </a:rPr>
              <a:t> </a:t>
            </a:r>
          </a:p>
        </p:txBody>
      </p:sp>
    </p:spTree>
    <p:extLst>
      <p:ext uri="{BB962C8B-B14F-4D97-AF65-F5344CB8AC3E}">
        <p14:creationId xmlns:p14="http://schemas.microsoft.com/office/powerpoint/2010/main" val="304212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3052" y="248639"/>
            <a:ext cx="10018711" cy="566738"/>
          </a:xfrm>
        </p:spPr>
        <p:txBody>
          <a:bodyPr/>
          <a:lstStyle/>
          <a:p>
            <a:r>
              <a:rPr lang="en-US" dirty="0"/>
              <a:t>Container Creation</a:t>
            </a: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5624" b="15624"/>
          <a:stretch>
            <a:fillRect/>
          </a:stretch>
        </p:blipFill>
        <p:spPr>
          <a:xfrm>
            <a:off x="1653227" y="1043201"/>
            <a:ext cx="9878363" cy="3800753"/>
          </a:xfrm>
        </p:spPr>
      </p:pic>
      <p:sp>
        <p:nvSpPr>
          <p:cNvPr id="9" name="Text Placeholder 8">
            <a:extLst>
              <a:ext uri="{FF2B5EF4-FFF2-40B4-BE49-F238E27FC236}">
                <a16:creationId xmlns:a16="http://schemas.microsoft.com/office/drawing/2014/main" id="{EEC945E5-C3F4-4894-8DA7-91B5C5D8A209}"/>
              </a:ext>
            </a:extLst>
          </p:cNvPr>
          <p:cNvSpPr>
            <a:spLocks noGrp="1"/>
          </p:cNvSpPr>
          <p:nvPr>
            <p:ph type="body" sz="half" idx="2"/>
          </p:nvPr>
        </p:nvSpPr>
        <p:spPr/>
        <p:txBody>
          <a:bodyPr>
            <a:normAutofit fontScale="85000" lnSpcReduction="20000"/>
          </a:bodyPr>
          <a:lstStyle/>
          <a:p>
            <a:pPr algn="l"/>
            <a:r>
              <a:rPr lang="en-US" sz="3600" dirty="0">
                <a:highlight>
                  <a:srgbClr val="C0C0C0"/>
                </a:highlight>
              </a:rPr>
              <a:t>$ Docker Build  –t  </a:t>
            </a:r>
            <a:r>
              <a:rPr lang="en-US" sz="3600" dirty="0" err="1">
                <a:highlight>
                  <a:srgbClr val="C0C0C0"/>
                </a:highlight>
              </a:rPr>
              <a:t>nginx</a:t>
            </a:r>
            <a:r>
              <a:rPr lang="en-US" sz="3600" dirty="0">
                <a:highlight>
                  <a:srgbClr val="C0C0C0"/>
                </a:highlight>
              </a:rPr>
              <a:t> . </a:t>
            </a:r>
          </a:p>
        </p:txBody>
      </p:sp>
    </p:spTree>
    <p:extLst>
      <p:ext uri="{BB962C8B-B14F-4D97-AF65-F5344CB8AC3E}">
        <p14:creationId xmlns:p14="http://schemas.microsoft.com/office/powerpoint/2010/main" val="188087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3106-E025-4B34-9FF3-0A7CC9E556E5}"/>
              </a:ext>
            </a:extLst>
          </p:cNvPr>
          <p:cNvSpPr>
            <a:spLocks noGrp="1"/>
          </p:cNvSpPr>
          <p:nvPr>
            <p:ph type="title"/>
          </p:nvPr>
        </p:nvSpPr>
        <p:spPr/>
        <p:txBody>
          <a:bodyPr/>
          <a:lstStyle/>
          <a:p>
            <a:r>
              <a:rPr lang="en-US" dirty="0"/>
              <a:t>Hands on -Demo</a:t>
            </a:r>
          </a:p>
        </p:txBody>
      </p:sp>
      <p:sp>
        <p:nvSpPr>
          <p:cNvPr id="3" name="Content Placeholder 2">
            <a:extLst>
              <a:ext uri="{FF2B5EF4-FFF2-40B4-BE49-F238E27FC236}">
                <a16:creationId xmlns:a16="http://schemas.microsoft.com/office/drawing/2014/main" id="{4DEEB882-E52F-4847-9FFC-379994A793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276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19C1-522E-4C03-ABB3-BEEC56BA44A3}"/>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D9EE611D-4C0F-4739-BE9A-557732A40F2A}"/>
              </a:ext>
            </a:extLst>
          </p:cNvPr>
          <p:cNvSpPr>
            <a:spLocks noGrp="1"/>
          </p:cNvSpPr>
          <p:nvPr>
            <p:ph idx="1"/>
          </p:nvPr>
        </p:nvSpPr>
        <p:spPr>
          <a:xfrm>
            <a:off x="1484310" y="2242930"/>
            <a:ext cx="10018713" cy="3124201"/>
          </a:xfrm>
        </p:spPr>
        <p:txBody>
          <a:bodyPr/>
          <a:lstStyle/>
          <a:p>
            <a:r>
              <a:rPr lang="en-US" dirty="0" err="1"/>
              <a:t>Github</a:t>
            </a:r>
            <a:r>
              <a:rPr lang="en-US" dirty="0"/>
              <a:t> - </a:t>
            </a:r>
            <a:r>
              <a:rPr lang="en-US" dirty="0">
                <a:hlinkClick r:id="rId2"/>
              </a:rPr>
              <a:t>https://github.com/docker</a:t>
            </a:r>
            <a:r>
              <a:rPr lang="en-US" dirty="0"/>
              <a:t> </a:t>
            </a:r>
          </a:p>
          <a:p>
            <a:r>
              <a:rPr lang="en-US" dirty="0"/>
              <a:t>Docker Hub –  </a:t>
            </a:r>
            <a:r>
              <a:rPr lang="en-US" dirty="0">
                <a:hlinkClick r:id="rId3"/>
              </a:rPr>
              <a:t>https://hub.docker.com/</a:t>
            </a:r>
            <a:r>
              <a:rPr lang="en-US" dirty="0"/>
              <a:t> </a:t>
            </a:r>
          </a:p>
          <a:p>
            <a:r>
              <a:rPr lang="en-US" dirty="0"/>
              <a:t>Docker - </a:t>
            </a:r>
            <a:r>
              <a:rPr lang="en-US" dirty="0">
                <a:hlinkClick r:id="rId4"/>
              </a:rPr>
              <a:t>https://www.docker.com/</a:t>
            </a:r>
            <a:r>
              <a:rPr lang="en-US" dirty="0"/>
              <a:t> </a:t>
            </a:r>
          </a:p>
        </p:txBody>
      </p:sp>
    </p:spTree>
    <p:extLst>
      <p:ext uri="{BB962C8B-B14F-4D97-AF65-F5344CB8AC3E}">
        <p14:creationId xmlns:p14="http://schemas.microsoft.com/office/powerpoint/2010/main" val="80066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BB70-E530-402A-9269-1A6909FE38CF}"/>
              </a:ext>
            </a:extLst>
          </p:cNvPr>
          <p:cNvSpPr>
            <a:spLocks noGrp="1"/>
          </p:cNvSpPr>
          <p:nvPr>
            <p:ph type="title"/>
          </p:nvPr>
        </p:nvSpPr>
        <p:spPr/>
        <p:txBody>
          <a:bodyPr/>
          <a:lstStyle/>
          <a:p>
            <a:r>
              <a:rPr lang="en-US" dirty="0"/>
              <a:t>Try it yourself! </a:t>
            </a:r>
          </a:p>
        </p:txBody>
      </p:sp>
      <p:sp>
        <p:nvSpPr>
          <p:cNvPr id="3" name="Content Placeholder 2">
            <a:extLst>
              <a:ext uri="{FF2B5EF4-FFF2-40B4-BE49-F238E27FC236}">
                <a16:creationId xmlns:a16="http://schemas.microsoft.com/office/drawing/2014/main" id="{EAA558DD-FECE-4586-A6FF-ACA9A6A691F9}"/>
              </a:ext>
            </a:extLst>
          </p:cNvPr>
          <p:cNvSpPr>
            <a:spLocks noGrp="1"/>
          </p:cNvSpPr>
          <p:nvPr>
            <p:ph idx="1"/>
          </p:nvPr>
        </p:nvSpPr>
        <p:spPr/>
        <p:txBody>
          <a:bodyPr/>
          <a:lstStyle/>
          <a:p>
            <a:r>
              <a:rPr lang="en-US" dirty="0"/>
              <a:t>*Link to  completed Docker Guide –[</a:t>
            </a:r>
            <a:r>
              <a:rPr lang="en-US" dirty="0" err="1"/>
              <a:t>Sharepoint</a:t>
            </a:r>
            <a:r>
              <a:rPr lang="en-US" dirty="0"/>
              <a:t>]* </a:t>
            </a:r>
          </a:p>
        </p:txBody>
      </p:sp>
    </p:spTree>
    <p:extLst>
      <p:ext uri="{BB962C8B-B14F-4D97-AF65-F5344CB8AC3E}">
        <p14:creationId xmlns:p14="http://schemas.microsoft.com/office/powerpoint/2010/main" val="124113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71A-D97B-41EA-828E-CB6BD7A969AD}"/>
              </a:ext>
            </a:extLst>
          </p:cNvPr>
          <p:cNvSpPr>
            <a:spLocks noGrp="1"/>
          </p:cNvSpPr>
          <p:nvPr>
            <p:ph type="title"/>
          </p:nvPr>
        </p:nvSpPr>
        <p:spPr>
          <a:xfrm>
            <a:off x="1484311" y="685801"/>
            <a:ext cx="10018713" cy="109220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id="{6ABD592C-3496-B04A-9F22-0B6C270E5591}"/>
              </a:ext>
            </a:extLst>
          </p:cNvPr>
          <p:cNvSpPr>
            <a:spLocks noGrp="1"/>
          </p:cNvSpPr>
          <p:nvPr>
            <p:ph idx="1"/>
          </p:nvPr>
        </p:nvSpPr>
        <p:spPr>
          <a:xfrm>
            <a:off x="1484310" y="1778001"/>
            <a:ext cx="10018713" cy="4013199"/>
          </a:xfrm>
        </p:spPr>
        <p:txBody>
          <a:bodyPr/>
          <a:lstStyle/>
          <a:p>
            <a:r>
              <a:rPr lang="en-US" dirty="0"/>
              <a:t>Day 1</a:t>
            </a:r>
          </a:p>
          <a:p>
            <a:pPr lvl="1"/>
            <a:r>
              <a:rPr lang="en-US" dirty="0"/>
              <a:t>Introduction to Docker and Kubernetes</a:t>
            </a:r>
          </a:p>
          <a:p>
            <a:pPr lvl="1"/>
            <a:r>
              <a:rPr lang="en-US" dirty="0"/>
              <a:t>Docker Overview</a:t>
            </a:r>
          </a:p>
          <a:p>
            <a:pPr lvl="1"/>
            <a:r>
              <a:rPr lang="en-US" dirty="0"/>
              <a:t>Docker lab</a:t>
            </a:r>
          </a:p>
          <a:p>
            <a:r>
              <a:rPr lang="en-US" dirty="0"/>
              <a:t>Day 2</a:t>
            </a:r>
          </a:p>
          <a:p>
            <a:pPr lvl="1"/>
            <a:r>
              <a:rPr lang="en-US" dirty="0"/>
              <a:t>Kubernetes Overview</a:t>
            </a:r>
          </a:p>
          <a:p>
            <a:pPr lvl="1"/>
            <a:r>
              <a:rPr lang="en-US" dirty="0"/>
              <a:t>Kubernetes Lab</a:t>
            </a:r>
          </a:p>
          <a:p>
            <a:pPr lvl="1"/>
            <a:endParaRPr lang="en-US" dirty="0"/>
          </a:p>
        </p:txBody>
      </p:sp>
    </p:spTree>
    <p:extLst>
      <p:ext uri="{BB962C8B-B14F-4D97-AF65-F5344CB8AC3E}">
        <p14:creationId xmlns:p14="http://schemas.microsoft.com/office/powerpoint/2010/main" val="89137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87D5C-CCAC-4E4B-9BD3-193D0F91CB73}"/>
              </a:ext>
            </a:extLst>
          </p:cNvPr>
          <p:cNvPicPr>
            <a:picLocks noChangeAspect="1"/>
          </p:cNvPicPr>
          <p:nvPr/>
        </p:nvPicPr>
        <p:blipFill>
          <a:blip r:embed="rId2"/>
          <a:stretch>
            <a:fillRect/>
          </a:stretch>
        </p:blipFill>
        <p:spPr>
          <a:xfrm>
            <a:off x="4479929" y="1726325"/>
            <a:ext cx="3576694" cy="2675897"/>
          </a:xfrm>
          <a:prstGeom prst="rect">
            <a:avLst/>
          </a:prstGeom>
        </p:spPr>
      </p:pic>
      <p:sp>
        <p:nvSpPr>
          <p:cNvPr id="3" name="Content Placeholder 2">
            <a:extLst>
              <a:ext uri="{FF2B5EF4-FFF2-40B4-BE49-F238E27FC236}">
                <a16:creationId xmlns:a16="http://schemas.microsoft.com/office/drawing/2014/main" id="{4F412698-2494-438D-88A6-6D2848FA10C3}"/>
              </a:ext>
            </a:extLst>
          </p:cNvPr>
          <p:cNvSpPr>
            <a:spLocks noGrp="1"/>
          </p:cNvSpPr>
          <p:nvPr>
            <p:ph type="body" idx="1"/>
          </p:nvPr>
        </p:nvSpPr>
        <p:spPr>
          <a:xfrm>
            <a:off x="1258920" y="4578685"/>
            <a:ext cx="10018713" cy="1447800"/>
          </a:xfrm>
        </p:spPr>
        <p:txBody>
          <a:bodyPr>
            <a:normAutofit lnSpcReduction="10000"/>
          </a:bodyPr>
          <a:lstStyle/>
          <a:p>
            <a:pPr algn="ctr"/>
            <a:r>
              <a:rPr lang="en-US" sz="4800" dirty="0"/>
              <a:t>Rapid Deployment, Isolated Environment, Developer productivity. </a:t>
            </a:r>
          </a:p>
        </p:txBody>
      </p:sp>
      <p:sp>
        <p:nvSpPr>
          <p:cNvPr id="2" name="TextBox 1">
            <a:extLst>
              <a:ext uri="{FF2B5EF4-FFF2-40B4-BE49-F238E27FC236}">
                <a16:creationId xmlns:a16="http://schemas.microsoft.com/office/drawing/2014/main" id="{48970053-BA88-644D-9936-0FD47F83D44F}"/>
              </a:ext>
            </a:extLst>
          </p:cNvPr>
          <p:cNvSpPr txBox="1"/>
          <p:nvPr/>
        </p:nvSpPr>
        <p:spPr>
          <a:xfrm>
            <a:off x="2082800" y="457199"/>
            <a:ext cx="9194833" cy="769441"/>
          </a:xfrm>
          <a:prstGeom prst="rect">
            <a:avLst/>
          </a:prstGeom>
          <a:noFill/>
        </p:spPr>
        <p:txBody>
          <a:bodyPr wrap="square" rtlCol="0">
            <a:spAutoFit/>
          </a:bodyPr>
          <a:lstStyle/>
          <a:p>
            <a:r>
              <a:rPr lang="en-US" sz="4400" dirty="0"/>
              <a:t>Introduction to Docker and Kubernetes</a:t>
            </a:r>
          </a:p>
        </p:txBody>
      </p:sp>
    </p:spTree>
    <p:extLst>
      <p:ext uri="{BB962C8B-B14F-4D97-AF65-F5344CB8AC3E}">
        <p14:creationId xmlns:p14="http://schemas.microsoft.com/office/powerpoint/2010/main" val="224480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33811-789C-4E84-9AC7-E91EB393A014}"/>
              </a:ext>
            </a:extLst>
          </p:cNvPr>
          <p:cNvSpPr>
            <a:spLocks noGrp="1"/>
          </p:cNvSpPr>
          <p:nvPr>
            <p:ph type="title"/>
          </p:nvPr>
        </p:nvSpPr>
        <p:spPr>
          <a:xfrm>
            <a:off x="1484312" y="373380"/>
            <a:ext cx="10018713" cy="1752599"/>
          </a:xfrm>
        </p:spPr>
        <p:txBody>
          <a:bodyPr/>
          <a:lstStyle/>
          <a:p>
            <a:r>
              <a:rPr lang="en-US" dirty="0"/>
              <a:t>What is Docker?</a:t>
            </a:r>
          </a:p>
        </p:txBody>
      </p:sp>
      <p:pic>
        <p:nvPicPr>
          <p:cNvPr id="7" name="Content Placeholder 6">
            <a:extLst>
              <a:ext uri="{FF2B5EF4-FFF2-40B4-BE49-F238E27FC236}">
                <a16:creationId xmlns:a16="http://schemas.microsoft.com/office/drawing/2014/main" id="{D07344F4-EBC5-4044-B501-6FB78D5CE7F7}"/>
              </a:ext>
            </a:extLst>
          </p:cNvPr>
          <p:cNvPicPr>
            <a:picLocks noGrp="1" noChangeAspect="1"/>
          </p:cNvPicPr>
          <p:nvPr>
            <p:ph sz="half" idx="1"/>
          </p:nvPr>
        </p:nvPicPr>
        <p:blipFill>
          <a:blip r:embed="rId2"/>
          <a:stretch>
            <a:fillRect/>
          </a:stretch>
        </p:blipFill>
        <p:spPr>
          <a:xfrm>
            <a:off x="1563528" y="2213610"/>
            <a:ext cx="3747612" cy="3338209"/>
          </a:xfrm>
          <a:prstGeom prst="rect">
            <a:avLst/>
          </a:prstGeom>
        </p:spPr>
      </p:pic>
      <p:sp>
        <p:nvSpPr>
          <p:cNvPr id="6" name="Content Placeholder 5">
            <a:extLst>
              <a:ext uri="{FF2B5EF4-FFF2-40B4-BE49-F238E27FC236}">
                <a16:creationId xmlns:a16="http://schemas.microsoft.com/office/drawing/2014/main" id="{1626A554-3CBA-43D7-9B50-499D6A720353}"/>
              </a:ext>
            </a:extLst>
          </p:cNvPr>
          <p:cNvSpPr>
            <a:spLocks noGrp="1"/>
          </p:cNvSpPr>
          <p:nvPr>
            <p:ph sz="half" idx="2"/>
          </p:nvPr>
        </p:nvSpPr>
        <p:spPr>
          <a:xfrm>
            <a:off x="6493668" y="2213610"/>
            <a:ext cx="4895056" cy="3295650"/>
          </a:xfrm>
        </p:spPr>
        <p:txBody>
          <a:bodyPr>
            <a:normAutofit/>
          </a:bodyPr>
          <a:lstStyle/>
          <a:p>
            <a:r>
              <a:rPr lang="en-US" sz="2400" dirty="0"/>
              <a:t>Docker, is an open-source project that automates the deployments of applications inside of user created containers by providing an added layer of abstraction and automation that has the capability to perform operating system level virtualization. </a:t>
            </a:r>
          </a:p>
        </p:txBody>
      </p:sp>
    </p:spTree>
    <p:extLst>
      <p:ext uri="{BB962C8B-B14F-4D97-AF65-F5344CB8AC3E}">
        <p14:creationId xmlns:p14="http://schemas.microsoft.com/office/powerpoint/2010/main" val="197237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9C7-8DB8-40E6-8355-77AD9AFF271E}"/>
              </a:ext>
            </a:extLst>
          </p:cNvPr>
          <p:cNvSpPr>
            <a:spLocks noGrp="1"/>
          </p:cNvSpPr>
          <p:nvPr>
            <p:ph type="title"/>
          </p:nvPr>
        </p:nvSpPr>
        <p:spPr>
          <a:xfrm>
            <a:off x="1430970" y="121920"/>
            <a:ext cx="10018713" cy="1752599"/>
          </a:xfrm>
        </p:spPr>
        <p:txBody>
          <a:bodyPr/>
          <a:lstStyle/>
          <a:p>
            <a:r>
              <a:rPr lang="en-US" dirty="0"/>
              <a:t>A Container? </a:t>
            </a:r>
          </a:p>
        </p:txBody>
      </p:sp>
      <p:pic>
        <p:nvPicPr>
          <p:cNvPr id="6" name="Content Placeholder 5">
            <a:extLst>
              <a:ext uri="{FF2B5EF4-FFF2-40B4-BE49-F238E27FC236}">
                <a16:creationId xmlns:a16="http://schemas.microsoft.com/office/drawing/2014/main" id="{84D1A69F-8125-4284-B362-C290F311823F}"/>
              </a:ext>
            </a:extLst>
          </p:cNvPr>
          <p:cNvPicPr>
            <a:picLocks noGrp="1" noChangeAspect="1"/>
          </p:cNvPicPr>
          <p:nvPr>
            <p:ph sz="half" idx="1"/>
          </p:nvPr>
        </p:nvPicPr>
        <p:blipFill>
          <a:blip r:embed="rId2"/>
          <a:stretch>
            <a:fillRect/>
          </a:stretch>
        </p:blipFill>
        <p:spPr>
          <a:xfrm>
            <a:off x="1590990" y="2125980"/>
            <a:ext cx="3739661" cy="3352800"/>
          </a:xfrm>
          <a:prstGeom prst="rect">
            <a:avLst/>
          </a:prstGeom>
        </p:spPr>
      </p:pic>
      <p:sp>
        <p:nvSpPr>
          <p:cNvPr id="5" name="Content Placeholder 4">
            <a:extLst>
              <a:ext uri="{FF2B5EF4-FFF2-40B4-BE49-F238E27FC236}">
                <a16:creationId xmlns:a16="http://schemas.microsoft.com/office/drawing/2014/main" id="{03982856-988C-4492-AB8E-461EE13D05E1}"/>
              </a:ext>
            </a:extLst>
          </p:cNvPr>
          <p:cNvSpPr>
            <a:spLocks noGrp="1"/>
          </p:cNvSpPr>
          <p:nvPr>
            <p:ph sz="half" idx="2"/>
          </p:nvPr>
        </p:nvSpPr>
        <p:spPr>
          <a:xfrm>
            <a:off x="6554627" y="1422400"/>
            <a:ext cx="4895056" cy="5080000"/>
          </a:xfrm>
        </p:spPr>
        <p:txBody>
          <a:bodyPr>
            <a:normAutofit fontScale="70000" lnSpcReduction="20000"/>
          </a:bodyPr>
          <a:lstStyle/>
          <a:p>
            <a:r>
              <a:rPr lang="en-US" sz="2800" dirty="0"/>
              <a:t>Lightweight, stand-alone software that includes system tools, </a:t>
            </a:r>
            <a:r>
              <a:rPr lang="en-US" sz="2800" b="1" dirty="0"/>
              <a:t>system libraries </a:t>
            </a:r>
            <a:r>
              <a:rPr lang="en-US" sz="2800" dirty="0"/>
              <a:t>executable package.</a:t>
            </a:r>
          </a:p>
          <a:p>
            <a:r>
              <a:rPr lang="en-US" sz="2800" dirty="0"/>
              <a:t>Packaged software for development, shipment as well as deployment </a:t>
            </a:r>
          </a:p>
          <a:p>
            <a:r>
              <a:rPr lang="en-US" sz="2800" b="1" dirty="0"/>
              <a:t>Containers share the machine’s OS kernel</a:t>
            </a:r>
          </a:p>
          <a:p>
            <a:r>
              <a:rPr lang="en-US" sz="2800" dirty="0"/>
              <a:t>Containers are isolated using namespaces</a:t>
            </a:r>
          </a:p>
          <a:p>
            <a:pPr lvl="1"/>
            <a:r>
              <a:rPr lang="en-US" sz="2600" dirty="0"/>
              <a:t>PID</a:t>
            </a:r>
          </a:p>
          <a:p>
            <a:pPr lvl="1"/>
            <a:r>
              <a:rPr lang="en-US" sz="2600" dirty="0"/>
              <a:t>Networking</a:t>
            </a:r>
          </a:p>
          <a:p>
            <a:pPr lvl="1"/>
            <a:r>
              <a:rPr lang="en-US" sz="2600" dirty="0"/>
              <a:t>Mount Points</a:t>
            </a:r>
          </a:p>
          <a:p>
            <a:pPr lvl="1"/>
            <a:r>
              <a:rPr lang="en-US" sz="2600" dirty="0"/>
              <a:t>UID/GID</a:t>
            </a:r>
          </a:p>
          <a:p>
            <a:pPr lvl="1"/>
            <a:r>
              <a:rPr lang="en-US" sz="2600" dirty="0"/>
              <a:t>Limit processors and memory</a:t>
            </a:r>
          </a:p>
          <a:p>
            <a:pPr lvl="1"/>
            <a:r>
              <a:rPr lang="en-US" sz="2600" dirty="0"/>
              <a:t>And more!</a:t>
            </a:r>
          </a:p>
          <a:p>
            <a:endParaRPr lang="en-US" dirty="0"/>
          </a:p>
        </p:txBody>
      </p:sp>
    </p:spTree>
    <p:extLst>
      <p:ext uri="{BB962C8B-B14F-4D97-AF65-F5344CB8AC3E}">
        <p14:creationId xmlns:p14="http://schemas.microsoft.com/office/powerpoint/2010/main" val="39239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7256AC-9CCD-4819-A687-D1F4D838C0FB}"/>
              </a:ext>
            </a:extLst>
          </p:cNvPr>
          <p:cNvSpPr>
            <a:spLocks noGrp="1"/>
          </p:cNvSpPr>
          <p:nvPr>
            <p:ph type="title"/>
          </p:nvPr>
        </p:nvSpPr>
        <p:spPr/>
        <p:txBody>
          <a:bodyPr/>
          <a:lstStyle/>
          <a:p>
            <a:r>
              <a:rPr lang="en-US" dirty="0"/>
              <a:t>What’s the Difference? </a:t>
            </a:r>
          </a:p>
        </p:txBody>
      </p:sp>
      <p:pic>
        <p:nvPicPr>
          <p:cNvPr id="7" name="Content Placeholder 6">
            <a:extLst>
              <a:ext uri="{FF2B5EF4-FFF2-40B4-BE49-F238E27FC236}">
                <a16:creationId xmlns:a16="http://schemas.microsoft.com/office/drawing/2014/main" id="{629E0E90-6293-4985-B0C0-AC9A10C854B5}"/>
              </a:ext>
            </a:extLst>
          </p:cNvPr>
          <p:cNvPicPr>
            <a:picLocks noGrp="1" noChangeAspect="1"/>
          </p:cNvPicPr>
          <p:nvPr>
            <p:ph idx="1"/>
          </p:nvPr>
        </p:nvPicPr>
        <p:blipFill>
          <a:blip r:embed="rId2"/>
          <a:stretch>
            <a:fillRect/>
          </a:stretch>
        </p:blipFill>
        <p:spPr>
          <a:xfrm>
            <a:off x="3539215" y="2087880"/>
            <a:ext cx="5908904" cy="3345180"/>
          </a:xfrm>
          <a:prstGeom prst="rect">
            <a:avLst/>
          </a:prstGeom>
        </p:spPr>
      </p:pic>
    </p:spTree>
    <p:extLst>
      <p:ext uri="{BB962C8B-B14F-4D97-AF65-F5344CB8AC3E}">
        <p14:creationId xmlns:p14="http://schemas.microsoft.com/office/powerpoint/2010/main" val="41681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978B-2C86-4A09-BA4F-40D84FFA1E36}"/>
              </a:ext>
            </a:extLst>
          </p:cNvPr>
          <p:cNvSpPr>
            <a:spLocks noGrp="1"/>
          </p:cNvSpPr>
          <p:nvPr>
            <p:ph type="title"/>
          </p:nvPr>
        </p:nvSpPr>
        <p:spPr/>
        <p:txBody>
          <a:bodyPr/>
          <a:lstStyle/>
          <a:p>
            <a:r>
              <a:rPr lang="en-US" dirty="0"/>
              <a:t>Supported Platforms </a:t>
            </a:r>
          </a:p>
        </p:txBody>
      </p:sp>
      <p:pic>
        <p:nvPicPr>
          <p:cNvPr id="3" name="Picture 2"/>
          <p:cNvPicPr>
            <a:picLocks noChangeAspect="1"/>
          </p:cNvPicPr>
          <p:nvPr/>
        </p:nvPicPr>
        <p:blipFill>
          <a:blip r:embed="rId2"/>
          <a:stretch>
            <a:fillRect/>
          </a:stretch>
        </p:blipFill>
        <p:spPr>
          <a:xfrm>
            <a:off x="8392709" y="4840147"/>
            <a:ext cx="1035181" cy="1035181"/>
          </a:xfrm>
          <a:prstGeom prst="rect">
            <a:avLst/>
          </a:prstGeom>
        </p:spPr>
      </p:pic>
      <p:pic>
        <p:nvPicPr>
          <p:cNvPr id="4" name="Picture 3"/>
          <p:cNvPicPr>
            <a:picLocks noChangeAspect="1"/>
          </p:cNvPicPr>
          <p:nvPr/>
        </p:nvPicPr>
        <p:blipFill>
          <a:blip r:embed="rId3"/>
          <a:stretch>
            <a:fillRect/>
          </a:stretch>
        </p:blipFill>
        <p:spPr>
          <a:xfrm>
            <a:off x="8348831" y="2466160"/>
            <a:ext cx="1504141" cy="790887"/>
          </a:xfrm>
          <a:prstGeom prst="rect">
            <a:avLst/>
          </a:prstGeom>
        </p:spPr>
      </p:pic>
      <p:pic>
        <p:nvPicPr>
          <p:cNvPr id="1026" name="Picture 2" descr="Image result for deb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366" y="3941923"/>
            <a:ext cx="1358139" cy="179644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p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2910718" y="2204448"/>
            <a:ext cx="1075828" cy="1314312"/>
          </a:xfrm>
          <a:prstGeom prst="rect">
            <a:avLst/>
          </a:prstGeom>
        </p:spPr>
      </p:pic>
      <p:pic>
        <p:nvPicPr>
          <p:cNvPr id="9" name="Picture 8"/>
          <p:cNvPicPr>
            <a:picLocks noChangeAspect="1"/>
          </p:cNvPicPr>
          <p:nvPr/>
        </p:nvPicPr>
        <p:blipFill>
          <a:blip r:embed="rId6"/>
          <a:stretch>
            <a:fillRect/>
          </a:stretch>
        </p:blipFill>
        <p:spPr>
          <a:xfrm>
            <a:off x="4246851" y="4840147"/>
            <a:ext cx="2198055" cy="747910"/>
          </a:xfrm>
          <a:prstGeom prst="rect">
            <a:avLst/>
          </a:prstGeom>
        </p:spPr>
      </p:pic>
      <p:pic>
        <p:nvPicPr>
          <p:cNvPr id="10" name="Picture 9"/>
          <p:cNvPicPr>
            <a:picLocks noChangeAspect="1"/>
          </p:cNvPicPr>
          <p:nvPr/>
        </p:nvPicPr>
        <p:blipFill>
          <a:blip r:embed="rId7"/>
          <a:stretch>
            <a:fillRect/>
          </a:stretch>
        </p:blipFill>
        <p:spPr>
          <a:xfrm>
            <a:off x="5093083" y="2588211"/>
            <a:ext cx="2149211" cy="802294"/>
          </a:xfrm>
          <a:prstGeom prst="rect">
            <a:avLst/>
          </a:prstGeom>
        </p:spPr>
      </p:pic>
      <p:pic>
        <p:nvPicPr>
          <p:cNvPr id="11" name="Picture 10"/>
          <p:cNvPicPr>
            <a:picLocks noChangeAspect="1"/>
          </p:cNvPicPr>
          <p:nvPr/>
        </p:nvPicPr>
        <p:blipFill>
          <a:blip r:embed="rId8"/>
          <a:stretch>
            <a:fillRect/>
          </a:stretch>
        </p:blipFill>
        <p:spPr>
          <a:xfrm>
            <a:off x="8834443" y="3643084"/>
            <a:ext cx="1982542" cy="597678"/>
          </a:xfrm>
          <a:prstGeom prst="rect">
            <a:avLst/>
          </a:prstGeom>
        </p:spPr>
      </p:pic>
    </p:spTree>
    <p:extLst>
      <p:ext uri="{BB962C8B-B14F-4D97-AF65-F5344CB8AC3E}">
        <p14:creationId xmlns:p14="http://schemas.microsoft.com/office/powerpoint/2010/main" val="30810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B366-1EEB-0E4D-B294-5254B9D6A296}"/>
              </a:ext>
            </a:extLst>
          </p:cNvPr>
          <p:cNvSpPr>
            <a:spLocks noGrp="1"/>
          </p:cNvSpPr>
          <p:nvPr>
            <p:ph type="title"/>
          </p:nvPr>
        </p:nvSpPr>
        <p:spPr>
          <a:xfrm>
            <a:off x="1484311" y="1"/>
            <a:ext cx="10018713" cy="1117600"/>
          </a:xfrm>
        </p:spPr>
        <p:txBody>
          <a:bodyPr/>
          <a:lstStyle/>
          <a:p>
            <a:r>
              <a:rPr lang="en-US" dirty="0"/>
              <a:t>Kubernetes</a:t>
            </a:r>
          </a:p>
        </p:txBody>
      </p:sp>
      <p:pic>
        <p:nvPicPr>
          <p:cNvPr id="4" name="Picture 3">
            <a:extLst>
              <a:ext uri="{FF2B5EF4-FFF2-40B4-BE49-F238E27FC236}">
                <a16:creationId xmlns:a16="http://schemas.microsoft.com/office/drawing/2014/main" id="{CE3D86BA-9595-B340-A2D3-7C212895912B}"/>
              </a:ext>
            </a:extLst>
          </p:cNvPr>
          <p:cNvPicPr>
            <a:picLocks noChangeAspect="1"/>
          </p:cNvPicPr>
          <p:nvPr/>
        </p:nvPicPr>
        <p:blipFill>
          <a:blip r:embed="rId2"/>
          <a:stretch>
            <a:fillRect/>
          </a:stretch>
        </p:blipFill>
        <p:spPr>
          <a:xfrm>
            <a:off x="1230311" y="2273596"/>
            <a:ext cx="2540000" cy="2540000"/>
          </a:xfrm>
          <a:prstGeom prst="rect">
            <a:avLst/>
          </a:prstGeom>
        </p:spPr>
      </p:pic>
      <p:sp>
        <p:nvSpPr>
          <p:cNvPr id="5" name="TextBox 4">
            <a:extLst>
              <a:ext uri="{FF2B5EF4-FFF2-40B4-BE49-F238E27FC236}">
                <a16:creationId xmlns:a16="http://schemas.microsoft.com/office/drawing/2014/main" id="{2358CF6B-4F5E-BE43-8A96-C3D5EDFB69DF}"/>
              </a:ext>
            </a:extLst>
          </p:cNvPr>
          <p:cNvSpPr txBox="1"/>
          <p:nvPr/>
        </p:nvSpPr>
        <p:spPr>
          <a:xfrm>
            <a:off x="4419600" y="1354667"/>
            <a:ext cx="708342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A method of orchestrating containers across cloud type environments</a:t>
            </a:r>
          </a:p>
          <a:p>
            <a:pPr marL="285750" indent="-285750">
              <a:buFont typeface="Arial" panose="020B0604020202020204" pitchFamily="34" charset="0"/>
              <a:buChar char="•"/>
            </a:pPr>
            <a:r>
              <a:rPr lang="en-US" sz="2800" dirty="0"/>
              <a:t>Developed by Google based on how they internally managed their infrastructure</a:t>
            </a:r>
          </a:p>
          <a:p>
            <a:pPr marL="285750" indent="-285750">
              <a:buFont typeface="Arial" panose="020B0604020202020204" pitchFamily="34" charset="0"/>
              <a:buChar char="•"/>
            </a:pPr>
            <a:r>
              <a:rPr lang="en-US" sz="2800" dirty="0"/>
              <a:t>Focuses on building highly scalable systems using commodity hardware </a:t>
            </a:r>
          </a:p>
          <a:p>
            <a:pPr marL="285750" indent="-285750">
              <a:buFont typeface="Arial" panose="020B0604020202020204" pitchFamily="34" charset="0"/>
              <a:buChar char="•"/>
            </a:pPr>
            <a:r>
              <a:rPr lang="en-US" sz="2800" dirty="0"/>
              <a:t>Orchestrates the networking, storage and compute using ”infrastructure as code” design</a:t>
            </a:r>
          </a:p>
        </p:txBody>
      </p:sp>
    </p:spTree>
    <p:extLst>
      <p:ext uri="{BB962C8B-B14F-4D97-AF65-F5344CB8AC3E}">
        <p14:creationId xmlns:p14="http://schemas.microsoft.com/office/powerpoint/2010/main" val="34719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096-5822-D948-B74B-A3C1B7BE7BC6}"/>
              </a:ext>
            </a:extLst>
          </p:cNvPr>
          <p:cNvSpPr>
            <a:spLocks noGrp="1"/>
          </p:cNvSpPr>
          <p:nvPr>
            <p:ph type="title"/>
          </p:nvPr>
        </p:nvSpPr>
        <p:spPr>
          <a:xfrm>
            <a:off x="1484311" y="685800"/>
            <a:ext cx="10018713" cy="1058333"/>
          </a:xfrm>
        </p:spPr>
        <p:txBody>
          <a:bodyPr>
            <a:normAutofit/>
          </a:bodyPr>
          <a:lstStyle/>
          <a:p>
            <a:r>
              <a:rPr lang="en-US" dirty="0"/>
              <a:t>What is Kubernetes</a:t>
            </a:r>
          </a:p>
        </p:txBody>
      </p:sp>
      <p:sp>
        <p:nvSpPr>
          <p:cNvPr id="3" name="Content Placeholder 2">
            <a:extLst>
              <a:ext uri="{FF2B5EF4-FFF2-40B4-BE49-F238E27FC236}">
                <a16:creationId xmlns:a16="http://schemas.microsoft.com/office/drawing/2014/main" id="{1BDA2AC2-CAF0-0D44-837D-1C0465B38D1D}"/>
              </a:ext>
            </a:extLst>
          </p:cNvPr>
          <p:cNvSpPr>
            <a:spLocks noGrp="1"/>
          </p:cNvSpPr>
          <p:nvPr>
            <p:ph idx="1"/>
          </p:nvPr>
        </p:nvSpPr>
        <p:spPr>
          <a:xfrm>
            <a:off x="1484310" y="1744133"/>
            <a:ext cx="10018713" cy="4047067"/>
          </a:xfrm>
        </p:spPr>
        <p:txBody>
          <a:bodyPr/>
          <a:lstStyle/>
          <a:p>
            <a:r>
              <a:rPr lang="en-US" dirty="0"/>
              <a:t>Kubernetes acts as an abstraction to the infrastructure so that applications don’t need to understand the details of what it looks like</a:t>
            </a:r>
          </a:p>
          <a:p>
            <a:r>
              <a:rPr lang="en-US" dirty="0"/>
              <a:t>Kubernetes is highly extensible with plugins and every cluster will look different, but generally that is ok because Kubernetes solves the details for you.  As long the the plugins and clusters follow a certain set of rules, the underlying details not longer matter.</a:t>
            </a:r>
          </a:p>
          <a:p>
            <a:r>
              <a:rPr lang="en-US" dirty="0"/>
              <a:t>Kubernetes is designed to deploy and manage the lifecycle of containers across a number of hosts</a:t>
            </a:r>
          </a:p>
        </p:txBody>
      </p:sp>
    </p:spTree>
    <p:extLst>
      <p:ext uri="{BB962C8B-B14F-4D97-AF65-F5344CB8AC3E}">
        <p14:creationId xmlns:p14="http://schemas.microsoft.com/office/powerpoint/2010/main" val="988736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10756</TotalTime>
  <Words>578</Words>
  <Application>Microsoft Macintosh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Sealingtech Lunch and Learn:  Pt.1 –  Docker</vt:lpstr>
      <vt:lpstr>Agenda:</vt:lpstr>
      <vt:lpstr>PowerPoint Presentation</vt:lpstr>
      <vt:lpstr>What is Docker?</vt:lpstr>
      <vt:lpstr>A Container? </vt:lpstr>
      <vt:lpstr>What’s the Difference? </vt:lpstr>
      <vt:lpstr>Supported Platforms </vt:lpstr>
      <vt:lpstr>Kubernetes</vt:lpstr>
      <vt:lpstr>What is Kubernetes</vt:lpstr>
      <vt:lpstr>Dockerfile </vt:lpstr>
      <vt:lpstr>What does this solve?</vt:lpstr>
      <vt:lpstr>Some core concepts of Devops</vt:lpstr>
      <vt:lpstr>Docker Overview</vt:lpstr>
      <vt:lpstr>Nginx – Dockerifle</vt:lpstr>
      <vt:lpstr>Container Creation</vt:lpstr>
      <vt:lpstr>Hands on -Demo</vt:lpstr>
      <vt:lpstr>Resources </vt:lpstr>
      <vt:lpstr>Try it yourself!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Docker</dc:title>
  <dc:creator>Markus Mabson</dc:creator>
  <cp:lastModifiedBy>Daniel Lohin</cp:lastModifiedBy>
  <cp:revision>54</cp:revision>
  <dcterms:created xsi:type="dcterms:W3CDTF">2018-03-14T13:05:05Z</dcterms:created>
  <dcterms:modified xsi:type="dcterms:W3CDTF">2018-04-01T01:58:57Z</dcterms:modified>
</cp:coreProperties>
</file>