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6"/>
    <p:restoredTop sz="94636"/>
  </p:normalViewPr>
  <p:slideViewPr>
    <p:cSldViewPr snapToGrid="0" snapToObjects="1">
      <p:cViewPr varScale="1">
        <p:scale>
          <a:sx n="116" d="100"/>
          <a:sy n="116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omniti.com/labs/jse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361292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05: Wrap and Pagination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1275" y="1825624"/>
            <a:ext cx="11738919" cy="4912927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b="1" dirty="0" smtClean="0"/>
              <a:t>GET /news</a:t>
            </a:r>
          </a:p>
          <a:p>
            <a:r>
              <a:rPr lang="en-US" dirty="0" smtClean="0"/>
              <a:t>Return all news in database, marshalling into JSON</a:t>
            </a:r>
          </a:p>
          <a:p>
            <a:r>
              <a:rPr lang="en-US" dirty="0" smtClean="0"/>
              <a:t>But what if the database has 2 billion news???</a:t>
            </a:r>
          </a:p>
          <a:p>
            <a:r>
              <a:rPr lang="en-US" dirty="0" smtClean="0"/>
              <a:t>You do not want to return terabytes of data for a single GET…</a:t>
            </a:r>
          </a:p>
          <a:p>
            <a:r>
              <a:rPr lang="en-US" dirty="0" smtClean="0"/>
              <a:t>It would end up in a easy to exploit Denial-Of-Service (DOS) attack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7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92" y="109752"/>
            <a:ext cx="4631724" cy="1325563"/>
          </a:xfrm>
        </p:spPr>
        <p:txBody>
          <a:bodyPr/>
          <a:lstStyle/>
          <a:p>
            <a:r>
              <a:rPr lang="en-US" dirty="0" smtClean="0"/>
              <a:t>Searches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7" y="1558882"/>
            <a:ext cx="6012960" cy="3723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27" y="1558882"/>
            <a:ext cx="5116010" cy="46614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915600">
            <a:off x="695999" y="27341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2812276">
            <a:off x="11105535" y="61362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991254">
            <a:off x="7077075" y="61009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825624"/>
            <a:ext cx="11763632" cy="4888213"/>
          </a:xfrm>
        </p:spPr>
        <p:txBody>
          <a:bodyPr/>
          <a:lstStyle/>
          <a:p>
            <a:r>
              <a:rPr lang="en-US" dirty="0" smtClean="0"/>
              <a:t>Instead of billions of elements, just return a single </a:t>
            </a:r>
            <a:r>
              <a:rPr lang="en-US" i="1" dirty="0" smtClean="0"/>
              <a:t>Page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Page</a:t>
            </a:r>
            <a:r>
              <a:rPr lang="en-US" dirty="0" smtClean="0"/>
              <a:t> will contain </a:t>
            </a:r>
            <a:r>
              <a:rPr lang="en-US" i="1" dirty="0" smtClean="0"/>
              <a:t>n</a:t>
            </a:r>
            <a:r>
              <a:rPr lang="en-US" dirty="0" smtClean="0"/>
              <a:t> elements (</a:t>
            </a:r>
            <a:r>
              <a:rPr lang="en-US" dirty="0" err="1" smtClean="0"/>
              <a:t>eg</a:t>
            </a:r>
            <a:r>
              <a:rPr lang="en-US" dirty="0" smtClean="0"/>
              <a:t> 10 or 20) from the collection</a:t>
            </a:r>
          </a:p>
          <a:p>
            <a:r>
              <a:rPr lang="en-US" dirty="0" smtClean="0"/>
              <a:t>It will have information on the </a:t>
            </a:r>
            <a:r>
              <a:rPr lang="en-US" i="1" dirty="0" smtClean="0"/>
              <a:t>previous </a:t>
            </a:r>
            <a:r>
              <a:rPr lang="en-US" dirty="0" smtClean="0"/>
              <a:t>and the </a:t>
            </a:r>
            <a:r>
              <a:rPr lang="en-US" i="1" dirty="0" smtClean="0"/>
              <a:t>next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If you want, can iterate over the whole collection by checking one page at a time, following the </a:t>
            </a:r>
            <a:r>
              <a:rPr lang="en-US" i="1" dirty="0" smtClean="0"/>
              <a:t>next</a:t>
            </a:r>
            <a:r>
              <a:rPr lang="en-US" dirty="0" smtClean="0"/>
              <a:t>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56519"/>
            <a:ext cx="11755395" cy="6507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dto</a:t>
            </a:r>
            <a:r>
              <a:rPr lang="en-US" dirty="0" smtClean="0"/>
              <a:t> = {  “</a:t>
            </a:r>
            <a:r>
              <a:rPr lang="en-US" b="1" dirty="0" smtClean="0"/>
              <a:t>list</a:t>
            </a:r>
            <a:r>
              <a:rPr lang="en-US" dirty="0" smtClean="0"/>
              <a:t>”: [ … ],    </a:t>
            </a:r>
            <a:r>
              <a:rPr lang="en-US" i="1" dirty="0" smtClean="0"/>
              <a:t>//the actual payload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           “</a:t>
            </a:r>
            <a:r>
              <a:rPr lang="en-US" b="1" dirty="0" err="1" smtClean="0"/>
              <a:t>rangeMin</a:t>
            </a:r>
            <a:r>
              <a:rPr lang="en-US" dirty="0" smtClean="0"/>
              <a:t>”: 40,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</a:t>
            </a:r>
            <a:r>
              <a:rPr lang="en-US" dirty="0" smtClean="0"/>
              <a:t>“</a:t>
            </a:r>
            <a:r>
              <a:rPr lang="en-US" b="1" dirty="0" err="1" smtClean="0"/>
              <a:t>rangeMax</a:t>
            </a:r>
            <a:r>
              <a:rPr lang="en-US" dirty="0" smtClean="0"/>
              <a:t>”: 49,   </a:t>
            </a:r>
            <a:r>
              <a:rPr lang="en-US" i="1" dirty="0" smtClean="0"/>
              <a:t>//so, 10 element pages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“</a:t>
            </a:r>
            <a:r>
              <a:rPr lang="en-US" b="1" i="1" dirty="0" err="1" smtClean="0"/>
              <a:t>totalSize</a:t>
            </a:r>
            <a:r>
              <a:rPr lang="en-US" i="1" dirty="0" smtClean="0"/>
              <a:t>”: 66400000, 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“</a:t>
            </a:r>
            <a:r>
              <a:rPr lang="en-US" b="1" i="1" dirty="0" smtClean="0"/>
              <a:t>_links</a:t>
            </a:r>
            <a:r>
              <a:rPr lang="en-US" i="1" dirty="0" smtClean="0"/>
              <a:t>”:[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“</a:t>
            </a:r>
            <a:r>
              <a:rPr lang="en-US" b="1" i="1" dirty="0" smtClean="0"/>
              <a:t>next</a:t>
            </a:r>
            <a:r>
              <a:rPr lang="en-US" i="1" dirty="0" smtClean="0"/>
              <a:t>”: {“</a:t>
            </a:r>
            <a:r>
              <a:rPr lang="en-US" i="1" dirty="0" err="1" smtClean="0"/>
              <a:t>href</a:t>
            </a:r>
            <a:r>
              <a:rPr lang="en-US" i="1" dirty="0" smtClean="0"/>
              <a:t>”: “/</a:t>
            </a:r>
            <a:r>
              <a:rPr lang="en-US" i="1" dirty="0" err="1" smtClean="0"/>
              <a:t>news?</a:t>
            </a:r>
            <a:r>
              <a:rPr lang="en-US" b="1" i="1" dirty="0" err="1" smtClean="0"/>
              <a:t>offset</a:t>
            </a:r>
            <a:r>
              <a:rPr lang="en-US" i="1" dirty="0" smtClean="0"/>
              <a:t>=50&amp;</a:t>
            </a:r>
            <a:r>
              <a:rPr lang="en-US" b="1" i="1" dirty="0" smtClean="0"/>
              <a:t>limit</a:t>
            </a:r>
            <a:r>
              <a:rPr lang="en-US" i="1" dirty="0" smtClean="0"/>
              <a:t>=10”},</a:t>
            </a:r>
          </a:p>
          <a:p>
            <a:pPr marL="0" indent="0">
              <a:buNone/>
            </a:pPr>
            <a:r>
              <a:rPr lang="en-US" i="1" dirty="0" smtClean="0"/>
              <a:t>                   “</a:t>
            </a:r>
            <a:r>
              <a:rPr lang="en-US" b="1" i="1" dirty="0" smtClean="0"/>
              <a:t>self</a:t>
            </a:r>
            <a:r>
              <a:rPr lang="en-US" i="1" dirty="0" smtClean="0"/>
              <a:t>”: </a:t>
            </a:r>
            <a:r>
              <a:rPr lang="en-US" i="1" dirty="0"/>
              <a:t>{“</a:t>
            </a:r>
            <a:r>
              <a:rPr lang="en-US" i="1" dirty="0" err="1"/>
              <a:t>href</a:t>
            </a:r>
            <a:r>
              <a:rPr lang="en-US" i="1" dirty="0"/>
              <a:t>”: </a:t>
            </a:r>
            <a:r>
              <a:rPr lang="en-US" i="1" dirty="0" smtClean="0"/>
              <a:t>“/</a:t>
            </a:r>
            <a:r>
              <a:rPr lang="en-US" i="1" dirty="0" err="1" smtClean="0"/>
              <a:t>news?</a:t>
            </a:r>
            <a:r>
              <a:rPr lang="en-US" b="1" i="1" dirty="0" err="1" smtClean="0"/>
              <a:t>offset</a:t>
            </a:r>
            <a:r>
              <a:rPr lang="en-US" i="1" dirty="0" smtClean="0"/>
              <a:t>=40&amp;</a:t>
            </a:r>
            <a:r>
              <a:rPr lang="en-US" b="1" i="1" dirty="0" smtClean="0"/>
              <a:t>limit</a:t>
            </a:r>
            <a:r>
              <a:rPr lang="en-US" i="1" dirty="0" smtClean="0"/>
              <a:t>=10”},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“</a:t>
            </a:r>
            <a:r>
              <a:rPr lang="en-US" b="1" i="1" dirty="0" smtClean="0"/>
              <a:t>previous</a:t>
            </a:r>
            <a:r>
              <a:rPr lang="en-US" i="1" dirty="0" smtClean="0"/>
              <a:t>”</a:t>
            </a:r>
            <a:r>
              <a:rPr lang="en-US" i="1" dirty="0"/>
              <a:t> : {“</a:t>
            </a:r>
            <a:r>
              <a:rPr lang="en-US" i="1" dirty="0" err="1"/>
              <a:t>href</a:t>
            </a:r>
            <a:r>
              <a:rPr lang="en-US" i="1" dirty="0"/>
              <a:t>”: </a:t>
            </a:r>
            <a:r>
              <a:rPr lang="en-US" i="1" dirty="0" smtClean="0"/>
              <a:t>“/</a:t>
            </a:r>
            <a:r>
              <a:rPr lang="en-US" i="1" dirty="0" err="1" smtClean="0"/>
              <a:t>news?</a:t>
            </a:r>
            <a:r>
              <a:rPr lang="en-US" b="1" i="1" dirty="0" err="1" smtClean="0"/>
              <a:t>offset</a:t>
            </a:r>
            <a:r>
              <a:rPr lang="en-US" i="1" dirty="0" smtClean="0"/>
              <a:t>=30&amp;</a:t>
            </a:r>
            <a:r>
              <a:rPr lang="en-US" b="1" i="1" dirty="0" smtClean="0"/>
              <a:t>limit</a:t>
            </a:r>
            <a:r>
              <a:rPr lang="en-US" i="1" dirty="0" smtClean="0"/>
              <a:t>=10”},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]</a:t>
            </a:r>
          </a:p>
          <a:p>
            <a:pPr marL="0" indent="0">
              <a:buNone/>
            </a:pPr>
            <a:r>
              <a:rPr lang="en-US" i="1" dirty="0" smtClean="0"/>
              <a:t>          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14574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Offset/Limit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6" y="1825625"/>
            <a:ext cx="11648302" cy="4838786"/>
          </a:xfrm>
        </p:spPr>
        <p:txBody>
          <a:bodyPr/>
          <a:lstStyle/>
          <a:p>
            <a:r>
              <a:rPr lang="en-US" dirty="0" smtClean="0"/>
              <a:t>When dealing with large collections, need a way to specify the boundaries of a </a:t>
            </a:r>
            <a:r>
              <a:rPr lang="en-US" i="1" dirty="0" smtClean="0"/>
              <a:t>Page</a:t>
            </a:r>
          </a:p>
          <a:p>
            <a:r>
              <a:rPr lang="en-US" dirty="0" smtClean="0"/>
              <a:t>Example: </a:t>
            </a:r>
            <a:r>
              <a:rPr lang="en-US" i="1" dirty="0" smtClean="0"/>
              <a:t>GET /</a:t>
            </a:r>
            <a:r>
              <a:rPr lang="en-US" i="1" dirty="0" err="1" smtClean="0"/>
              <a:t>news?</a:t>
            </a:r>
            <a:r>
              <a:rPr lang="en-US" b="1" i="1" dirty="0" err="1" smtClean="0"/>
              <a:t>offset</a:t>
            </a:r>
            <a:r>
              <a:rPr lang="en-US" i="1" dirty="0" smtClean="0"/>
              <a:t>=40&amp;</a:t>
            </a:r>
            <a:r>
              <a:rPr lang="en-US" b="1" i="1" dirty="0" smtClean="0"/>
              <a:t>limit</a:t>
            </a:r>
            <a:r>
              <a:rPr lang="en-US" i="1" dirty="0" smtClean="0"/>
              <a:t>=10</a:t>
            </a:r>
            <a:endParaRPr lang="en-US" dirty="0" smtClean="0"/>
          </a:p>
          <a:p>
            <a:r>
              <a:rPr lang="en-US" i="1" dirty="0" smtClean="0"/>
              <a:t>Offset</a:t>
            </a:r>
            <a:r>
              <a:rPr lang="en-US" dirty="0" smtClean="0"/>
              <a:t>: given the collection sorted like an array, this would be the starting index </a:t>
            </a:r>
            <a:r>
              <a:rPr lang="en-US" i="1" dirty="0"/>
              <a:t>i</a:t>
            </a:r>
            <a:endParaRPr lang="en-US" i="1" dirty="0" smtClean="0"/>
          </a:p>
          <a:p>
            <a:r>
              <a:rPr lang="en-US" i="1" dirty="0" smtClean="0"/>
              <a:t>Limit: </a:t>
            </a:r>
            <a:r>
              <a:rPr lang="en-US" dirty="0" smtClean="0"/>
              <a:t>starting from the offset, how many elements to return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433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825625"/>
            <a:ext cx="11500022" cy="4822310"/>
          </a:xfrm>
        </p:spPr>
        <p:txBody>
          <a:bodyPr/>
          <a:lstStyle/>
          <a:p>
            <a:r>
              <a:rPr lang="en-US" dirty="0" smtClean="0"/>
              <a:t>To access the next/previous pages, can compute the needed offsets/limits</a:t>
            </a:r>
          </a:p>
          <a:p>
            <a:r>
              <a:rPr lang="en-US" dirty="0" smtClean="0"/>
              <a:t>Or, we could just provide valid URLs in the JSON responses with “</a:t>
            </a:r>
            <a:r>
              <a:rPr lang="en-US" i="1" dirty="0" smtClean="0"/>
              <a:t>links</a:t>
            </a:r>
            <a:r>
              <a:rPr lang="en-US" dirty="0" smtClean="0"/>
              <a:t>” to those pages</a:t>
            </a:r>
          </a:p>
          <a:p>
            <a:r>
              <a:rPr lang="en-US" dirty="0" smtClean="0"/>
              <a:t>This is an instance of HATEOAS</a:t>
            </a:r>
          </a:p>
          <a:p>
            <a:pPr lvl="1"/>
            <a:r>
              <a:rPr lang="en-US" i="1" dirty="0"/>
              <a:t>Hypermedia as the Engine of Application </a:t>
            </a:r>
            <a:r>
              <a:rPr lang="en-US" i="1" dirty="0" smtClean="0"/>
              <a:t>State</a:t>
            </a:r>
          </a:p>
          <a:p>
            <a:r>
              <a:rPr lang="en-US" dirty="0" smtClean="0"/>
              <a:t>Easier to navigate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2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51" y="1825624"/>
            <a:ext cx="11574163" cy="4764645"/>
          </a:xfrm>
        </p:spPr>
        <p:txBody>
          <a:bodyPr/>
          <a:lstStyle/>
          <a:p>
            <a:r>
              <a:rPr lang="en-US" dirty="0" smtClean="0"/>
              <a:t>There is no official standard to define pages and links</a:t>
            </a:r>
          </a:p>
          <a:p>
            <a:endParaRPr lang="en-US" dirty="0" smtClean="0"/>
          </a:p>
          <a:p>
            <a:r>
              <a:rPr lang="en-US" dirty="0" smtClean="0"/>
              <a:t>In the past, there were some attempts like HAL, but they look like abandoned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9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5" y="1825624"/>
            <a:ext cx="11796584" cy="4855261"/>
          </a:xfrm>
        </p:spPr>
        <p:txBody>
          <a:bodyPr>
            <a:normAutofit/>
          </a:bodyPr>
          <a:lstStyle/>
          <a:p>
            <a:r>
              <a:rPr lang="en-US" dirty="0" smtClean="0"/>
              <a:t>A “news” might have a </a:t>
            </a:r>
            <a:r>
              <a:rPr lang="en-US" i="1" dirty="0" smtClean="0"/>
              <a:t>list</a:t>
            </a:r>
            <a:r>
              <a:rPr lang="en-US" dirty="0" smtClean="0"/>
              <a:t> of “comments”</a:t>
            </a:r>
          </a:p>
          <a:p>
            <a:r>
              <a:rPr lang="en-US" dirty="0" smtClean="0"/>
              <a:t>A “news” might also have a </a:t>
            </a:r>
            <a:r>
              <a:rPr lang="en-US" i="1" dirty="0" smtClean="0"/>
              <a:t>list</a:t>
            </a:r>
            <a:r>
              <a:rPr lang="en-US" dirty="0" smtClean="0"/>
              <a:t> of “</a:t>
            </a:r>
            <a:r>
              <a:rPr lang="en-US" i="1" dirty="0" smtClean="0"/>
              <a:t>users</a:t>
            </a:r>
            <a:r>
              <a:rPr lang="en-US" dirty="0" smtClean="0"/>
              <a:t>” that liked it </a:t>
            </a:r>
          </a:p>
          <a:p>
            <a:r>
              <a:rPr lang="en-US" dirty="0" smtClean="0"/>
              <a:t>When retrieving a single item, might not want to download as well the hundreds/thousands of other items related to it</a:t>
            </a:r>
          </a:p>
          <a:p>
            <a:r>
              <a:rPr lang="en-US" dirty="0" smtClean="0"/>
              <a:t>As returning those lists can be very expensive, can have special query parameters to choose if downloaded or not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.: GET /</a:t>
            </a:r>
            <a:r>
              <a:rPr lang="en-US" dirty="0" err="1" smtClean="0"/>
              <a:t>news?</a:t>
            </a:r>
            <a:r>
              <a:rPr lang="en-US" b="1" dirty="0" err="1" smtClean="0"/>
              <a:t>expand</a:t>
            </a:r>
            <a:r>
              <a:rPr lang="en-US" dirty="0" smtClean="0"/>
              <a:t>=NONE   (no lists)</a:t>
            </a:r>
          </a:p>
          <a:p>
            <a:r>
              <a:rPr lang="en-US" dirty="0" err="1"/>
              <a:t>Eg</a:t>
            </a:r>
            <a:r>
              <a:rPr lang="en-US" dirty="0"/>
              <a:t>.: GET /</a:t>
            </a:r>
            <a:r>
              <a:rPr lang="en-US" dirty="0" err="1" smtClean="0"/>
              <a:t>news?</a:t>
            </a:r>
            <a:r>
              <a:rPr lang="en-US" b="1" dirty="0" err="1" smtClean="0"/>
              <a:t>expand</a:t>
            </a:r>
            <a:r>
              <a:rPr lang="en-US" dirty="0" smtClean="0"/>
              <a:t>=COMMENTS   (include comments)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235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55395" cy="4847025"/>
          </a:xfrm>
        </p:spPr>
        <p:txBody>
          <a:bodyPr/>
          <a:lstStyle/>
          <a:p>
            <a:r>
              <a:rPr lang="en-US" dirty="0" smtClean="0"/>
              <a:t>Option 1: never return those lists</a:t>
            </a:r>
          </a:p>
          <a:p>
            <a:pPr lvl="1"/>
            <a:r>
              <a:rPr lang="en-US" dirty="0" smtClean="0"/>
              <a:t>But, then, need further HTTP calls to retrieve those lists if needed</a:t>
            </a:r>
          </a:p>
          <a:p>
            <a:r>
              <a:rPr lang="en-US" dirty="0" smtClean="0"/>
              <a:t>Option 2: create “</a:t>
            </a:r>
            <a:r>
              <a:rPr lang="en-US" i="1" dirty="0" smtClean="0"/>
              <a:t>expand</a:t>
            </a:r>
            <a:r>
              <a:rPr lang="en-US" dirty="0" smtClean="0"/>
              <a:t>” query parameters to control what returned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ood: can return everything needed in a single HTTP request</a:t>
            </a:r>
          </a:p>
          <a:p>
            <a:pPr lvl="1"/>
            <a:r>
              <a:rPr lang="en-US" dirty="0" smtClean="0"/>
              <a:t>Bad: needs to implement all the needed cases </a:t>
            </a:r>
            <a:r>
              <a:rPr lang="en-US" i="1" dirty="0" smtClean="0"/>
              <a:t>manually</a:t>
            </a:r>
          </a:p>
          <a:p>
            <a:r>
              <a:rPr lang="en-US" i="1" dirty="0" err="1" smtClean="0"/>
              <a:t>GraphQL</a:t>
            </a:r>
            <a:r>
              <a:rPr lang="en-US" dirty="0" smtClean="0"/>
              <a:t>: a selling point compared to REST is its ability to exactly </a:t>
            </a:r>
            <a:r>
              <a:rPr lang="en-US" dirty="0"/>
              <a:t>specify </a:t>
            </a:r>
            <a:r>
              <a:rPr lang="en-US" dirty="0" smtClean="0"/>
              <a:t>what to return</a:t>
            </a:r>
          </a:p>
          <a:p>
            <a:pPr lvl="1"/>
            <a:r>
              <a:rPr lang="en-US" dirty="0" smtClean="0"/>
              <a:t>we will see </a:t>
            </a:r>
            <a:r>
              <a:rPr lang="en-US" dirty="0" err="1" smtClean="0"/>
              <a:t>GraphQL</a:t>
            </a:r>
            <a:r>
              <a:rPr lang="en-US" dirty="0" smtClean="0"/>
              <a:t> later in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22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  <a:endParaRPr lang="en-US" b="1" dirty="0" smtClean="0"/>
          </a:p>
          <a:p>
            <a:r>
              <a:rPr lang="en-US" b="1" dirty="0" smtClean="0"/>
              <a:t>advanced/rest/wrapper</a:t>
            </a:r>
          </a:p>
          <a:p>
            <a:r>
              <a:rPr lang="en-US" b="1" dirty="0" smtClean="0"/>
              <a:t>advanced/rest/rest-</a:t>
            </a:r>
            <a:r>
              <a:rPr lang="en-US" b="1" dirty="0" err="1" smtClean="0"/>
              <a:t>dto</a:t>
            </a:r>
            <a:endParaRPr lang="en-US" b="1" dirty="0" smtClean="0"/>
          </a:p>
          <a:p>
            <a:r>
              <a:rPr lang="en-US" b="1" dirty="0" smtClean="0"/>
              <a:t>advanced/rest/pagination</a:t>
            </a:r>
            <a:endParaRPr lang="en-US" b="1" dirty="0" smtClean="0"/>
          </a:p>
          <a:p>
            <a:r>
              <a:rPr lang="en-US" dirty="0" smtClean="0"/>
              <a:t>Study </a:t>
            </a:r>
            <a:r>
              <a:rPr lang="en-US" dirty="0" smtClean="0"/>
              <a:t>relevant </a:t>
            </a:r>
            <a:r>
              <a:rPr lang="en-US" dirty="0"/>
              <a:t>sections in </a:t>
            </a:r>
            <a:r>
              <a:rPr lang="en-US" i="1" dirty="0"/>
              <a:t>RESTful Service Best </a:t>
            </a:r>
            <a:r>
              <a:rPr lang="en-US" i="1" dirty="0" smtClean="0"/>
              <a:t>Practices</a:t>
            </a:r>
          </a:p>
          <a:p>
            <a:r>
              <a:rPr lang="en-US" dirty="0" smtClean="0"/>
              <a:t>Study </a:t>
            </a:r>
            <a:r>
              <a:rPr lang="en-US" dirty="0" smtClean="0"/>
              <a:t>relevant sections in RFC-7230 and RFC-7231 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the </a:t>
            </a:r>
            <a:r>
              <a:rPr lang="en-US" dirty="0" smtClean="0"/>
              <a:t>concept of </a:t>
            </a:r>
            <a:r>
              <a:rPr lang="en-US" i="1" dirty="0" smtClean="0"/>
              <a:t>Wrapped Responses</a:t>
            </a:r>
            <a:r>
              <a:rPr lang="en-US" dirty="0" smtClean="0"/>
              <a:t>, and how it helps in logging/debugging of errors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Understand how to enable </a:t>
            </a:r>
            <a:r>
              <a:rPr lang="en-US" i="1" dirty="0" smtClean="0"/>
              <a:t>Pagination</a:t>
            </a:r>
            <a:r>
              <a:rPr lang="en-US" dirty="0" smtClean="0"/>
              <a:t> with </a:t>
            </a:r>
            <a:r>
              <a:rPr lang="en-US" i="1" dirty="0" smtClean="0"/>
              <a:t>Links</a:t>
            </a:r>
            <a:r>
              <a:rPr lang="en-US" dirty="0" smtClean="0"/>
              <a:t> when dealing with requests retrieving large amounts of data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Wrapped Responses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 smtClean="0"/>
              <a:t>HTTP request can fail due to a 4xx or 5xx error</a:t>
            </a:r>
          </a:p>
          <a:p>
            <a:r>
              <a:rPr lang="en-US" dirty="0" smtClean="0"/>
              <a:t>But what was the reason?</a:t>
            </a:r>
          </a:p>
          <a:p>
            <a:r>
              <a:rPr lang="en-US" dirty="0" smtClean="0"/>
              <a:t>How to tell the user that a 400 was due to an invalid query parameter s/he provided?</a:t>
            </a:r>
          </a:p>
          <a:p>
            <a:r>
              <a:rPr lang="en-US" dirty="0" smtClean="0"/>
              <a:t>Not so great solution: provide a </a:t>
            </a:r>
            <a:r>
              <a:rPr lang="en-US" i="1" dirty="0" smtClean="0"/>
              <a:t>error message</a:t>
            </a:r>
            <a:r>
              <a:rPr lang="en-US" dirty="0" smtClean="0"/>
              <a:t> as a HTML body payload</a:t>
            </a:r>
          </a:p>
          <a:p>
            <a:r>
              <a:rPr lang="en-US" dirty="0" smtClean="0"/>
              <a:t>Why not so great? Need to marshal payloads in different ways based on status code…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 JSON when OK, and HTML when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Wrapped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0" y="2949145"/>
            <a:ext cx="8163697" cy="3756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“</a:t>
            </a:r>
            <a:r>
              <a:rPr lang="en-US" b="1" dirty="0" smtClean="0"/>
              <a:t>code</a:t>
            </a:r>
            <a:r>
              <a:rPr lang="en-US" dirty="0" smtClean="0"/>
              <a:t>”: 400,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“</a:t>
            </a:r>
            <a:r>
              <a:rPr lang="en-US" b="1" dirty="0" smtClean="0"/>
              <a:t>status</a:t>
            </a:r>
            <a:r>
              <a:rPr lang="en-US" dirty="0" smtClean="0"/>
              <a:t>”: “ERROR”,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“</a:t>
            </a:r>
            <a:r>
              <a:rPr lang="en-US" b="1" dirty="0" smtClean="0"/>
              <a:t>data</a:t>
            </a:r>
            <a:r>
              <a:rPr lang="en-US" dirty="0" smtClean="0"/>
              <a:t>”: null,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“</a:t>
            </a:r>
            <a:r>
              <a:rPr lang="en-US" b="1" dirty="0" smtClean="0"/>
              <a:t>message</a:t>
            </a:r>
            <a:r>
              <a:rPr lang="en-US" dirty="0" smtClean="0"/>
              <a:t>”: “Invalid query parameter x”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75155" y="1552831"/>
            <a:ext cx="5679989" cy="3698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“</a:t>
            </a:r>
            <a:r>
              <a:rPr lang="en-US" b="1" dirty="0" smtClean="0"/>
              <a:t>code</a:t>
            </a:r>
            <a:r>
              <a:rPr lang="en-US" dirty="0" smtClean="0"/>
              <a:t>”: 200,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“</a:t>
            </a:r>
            <a:r>
              <a:rPr lang="en-US" b="1" dirty="0" smtClean="0"/>
              <a:t>status</a:t>
            </a:r>
            <a:r>
              <a:rPr lang="en-US" dirty="0" smtClean="0"/>
              <a:t>”: “SUCCESS”,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“</a:t>
            </a:r>
            <a:r>
              <a:rPr lang="en-US" b="1" dirty="0" smtClean="0"/>
              <a:t>data</a:t>
            </a:r>
            <a:r>
              <a:rPr lang="en-US" dirty="0" smtClean="0"/>
              <a:t>”: {foo:4, </a:t>
            </a:r>
            <a:r>
              <a:rPr lang="en-US" dirty="0" err="1" smtClean="0"/>
              <a:t>bar:”a</a:t>
            </a:r>
            <a:r>
              <a:rPr lang="en-US" dirty="0" smtClean="0"/>
              <a:t>”}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“</a:t>
            </a:r>
            <a:r>
              <a:rPr lang="en-US" b="1" dirty="0" smtClean="0"/>
              <a:t>message</a:t>
            </a:r>
            <a:r>
              <a:rPr lang="en-US" dirty="0" smtClean="0"/>
              <a:t>”: null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1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714206" cy="4781122"/>
          </a:xfrm>
        </p:spPr>
        <p:txBody>
          <a:bodyPr/>
          <a:lstStyle/>
          <a:p>
            <a:r>
              <a:rPr lang="en-US" dirty="0" smtClean="0"/>
              <a:t>Instead of returning a payload directly in the HTTP body of the response, wrap it in a JSON object</a:t>
            </a:r>
          </a:p>
          <a:p>
            <a:r>
              <a:rPr lang="en-US" dirty="0" smtClean="0"/>
              <a:t>The payload will be in a field called “</a:t>
            </a:r>
            <a:r>
              <a:rPr lang="en-US" b="1" dirty="0" smtClean="0"/>
              <a:t>data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there is any error, then “</a:t>
            </a:r>
            <a:r>
              <a:rPr lang="en-US" b="1" dirty="0" smtClean="0"/>
              <a:t>data</a:t>
            </a:r>
            <a:r>
              <a:rPr lang="en-US" dirty="0" smtClean="0"/>
              <a:t>” will be null, with a field “</a:t>
            </a:r>
            <a:r>
              <a:rPr lang="en-US" b="1" dirty="0" smtClean="0"/>
              <a:t>message</a:t>
            </a:r>
            <a:r>
              <a:rPr lang="en-US" dirty="0" smtClean="0"/>
              <a:t>” explaining reason, </a:t>
            </a:r>
            <a:r>
              <a:rPr lang="en-US" dirty="0" err="1" smtClean="0"/>
              <a:t>ie</a:t>
            </a:r>
            <a:r>
              <a:rPr lang="en-US" dirty="0" smtClean="0"/>
              <a:t> the </a:t>
            </a:r>
            <a:r>
              <a:rPr lang="en-US" i="1" dirty="0" smtClean="0"/>
              <a:t>error message</a:t>
            </a:r>
          </a:p>
          <a:p>
            <a:r>
              <a:rPr lang="en-US" dirty="0" smtClean="0"/>
              <a:t>Can also have fields for the status of the response (</a:t>
            </a:r>
            <a:r>
              <a:rPr lang="en-US" dirty="0" err="1" smtClean="0"/>
              <a:t>eg</a:t>
            </a:r>
            <a:r>
              <a:rPr lang="en-US" dirty="0" smtClean="0"/>
              <a:t> success vs failure/error)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9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30681" cy="4929402"/>
          </a:xfrm>
        </p:spPr>
        <p:txBody>
          <a:bodyPr>
            <a:normAutofit/>
          </a:bodyPr>
          <a:lstStyle/>
          <a:p>
            <a:r>
              <a:rPr lang="en-US" dirty="0"/>
              <a:t>Error message, if any, is part of the response body, easy to access </a:t>
            </a:r>
          </a:p>
          <a:p>
            <a:endParaRPr lang="en-US" dirty="0" smtClean="0"/>
          </a:p>
          <a:p>
            <a:r>
              <a:rPr lang="en-US" dirty="0" err="1" smtClean="0"/>
              <a:t>Unmarshaling</a:t>
            </a:r>
            <a:r>
              <a:rPr lang="en-US" dirty="0" smtClean="0"/>
              <a:t> of HTTP response payload from JSON regardless of success or failure/error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success and error responses have the same JSON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Very limited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2" y="1825625"/>
            <a:ext cx="11607114" cy="4822310"/>
          </a:xfrm>
        </p:spPr>
        <p:txBody>
          <a:bodyPr/>
          <a:lstStyle/>
          <a:p>
            <a:r>
              <a:rPr lang="en-US" dirty="0" smtClean="0"/>
              <a:t>How to specify which fields to use in a wrapped response?</a:t>
            </a:r>
          </a:p>
          <a:p>
            <a:r>
              <a:rPr lang="en-US" dirty="0" smtClean="0"/>
              <a:t>This is not part of HTTP, nor something discussed in REST</a:t>
            </a:r>
          </a:p>
          <a:p>
            <a:r>
              <a:rPr lang="en-US" dirty="0" smtClean="0"/>
              <a:t>There is no “standard”</a:t>
            </a:r>
          </a:p>
          <a:p>
            <a:r>
              <a:rPr lang="en-US" dirty="0" smtClean="0"/>
              <a:t>Could use your own format for your APIs</a:t>
            </a:r>
          </a:p>
          <a:p>
            <a:r>
              <a:rPr lang="en-US" dirty="0" smtClean="0"/>
              <a:t>Or use some existing </a:t>
            </a:r>
            <a:r>
              <a:rPr lang="en-US" dirty="0"/>
              <a:t>specification like </a:t>
            </a:r>
            <a:r>
              <a:rPr lang="en-US" i="1" dirty="0" err="1" smtClean="0"/>
              <a:t>JSend</a:t>
            </a:r>
            <a:endParaRPr lang="en-US" i="1" dirty="0" smtClean="0"/>
          </a:p>
          <a:p>
            <a:pPr lvl="1"/>
            <a:r>
              <a:rPr lang="en-US" i="1" dirty="0">
                <a:hlinkClick r:id="rId2"/>
              </a:rPr>
              <a:t>https://</a:t>
            </a:r>
            <a:r>
              <a:rPr lang="en-US" i="1" dirty="0" smtClean="0">
                <a:hlinkClick r:id="rId2"/>
              </a:rPr>
              <a:t>labs.omniti.com/labs/jsend</a:t>
            </a: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185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6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9694</TotalTime>
  <Words>879</Words>
  <Application>Microsoft Office PowerPoint</Application>
  <PresentationFormat>Widescreen</PresentationFormat>
  <Paragraphs>107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Enterprise Programmering 2  Lesson 05: Wrap and Pagination</vt:lpstr>
      <vt:lpstr>Goals</vt:lpstr>
      <vt:lpstr>Wrapped Responses</vt:lpstr>
      <vt:lpstr>Errors</vt:lpstr>
      <vt:lpstr>JSON Wrapped Response</vt:lpstr>
      <vt:lpstr>Wrapping</vt:lpstr>
      <vt:lpstr>Benefits</vt:lpstr>
      <vt:lpstr>Standard</vt:lpstr>
      <vt:lpstr>Pagination</vt:lpstr>
      <vt:lpstr>Amount of Data</vt:lpstr>
      <vt:lpstr>Searches</vt:lpstr>
      <vt:lpstr>Page</vt:lpstr>
      <vt:lpstr>PowerPoint Presentation</vt:lpstr>
      <vt:lpstr>Offset/Limit</vt:lpstr>
      <vt:lpstr>Links</vt:lpstr>
      <vt:lpstr>Standard</vt:lpstr>
      <vt:lpstr>Expansion</vt:lpstr>
      <vt:lpstr>Tradeoff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arcuri82@gmail.com</cp:lastModifiedBy>
  <cp:revision>398</cp:revision>
  <cp:lastPrinted>2017-12-21T12:07:11Z</cp:lastPrinted>
  <dcterms:created xsi:type="dcterms:W3CDTF">2017-12-10T14:32:25Z</dcterms:created>
  <dcterms:modified xsi:type="dcterms:W3CDTF">2018-09-03T10:25:15Z</dcterms:modified>
</cp:coreProperties>
</file>