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72" r:id="rId4"/>
    <p:sldId id="273" r:id="rId5"/>
    <p:sldId id="274" r:id="rId6"/>
    <p:sldId id="275" r:id="rId7"/>
    <p:sldId id="276" r:id="rId8"/>
    <p:sldId id="277" r:id="rId9"/>
    <p:sldId id="278" r:id="rId10"/>
    <p:sldId id="279" r:id="rId11"/>
    <p:sldId id="280" r:id="rId12"/>
    <p:sldId id="281" r:id="rId13"/>
    <p:sldId id="283" r:id="rId14"/>
    <p:sldId id="28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26"/>
    <p:restoredTop sz="94636"/>
  </p:normalViewPr>
  <p:slideViewPr>
    <p:cSldViewPr snapToGrid="0" snapToObjects="1">
      <p:cViewPr varScale="1">
        <p:scale>
          <a:sx n="96" d="100"/>
          <a:sy n="96" d="100"/>
        </p:scale>
        <p:origin x="90"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5B52BA-3295-0343-9E28-A260A811DD10}" type="datetimeFigureOut">
              <a:rPr lang="en-US" smtClean="0"/>
              <a:t>03-Sep-18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FB5A5B-CC88-B64A-8F56-0DBE0ACA83DE}" type="slidenum">
              <a:rPr lang="en-US" smtClean="0"/>
              <a:t>‹#›</a:t>
            </a:fld>
            <a:endParaRPr lang="en-US"/>
          </a:p>
        </p:txBody>
      </p:sp>
    </p:spTree>
    <p:extLst>
      <p:ext uri="{BB962C8B-B14F-4D97-AF65-F5344CB8AC3E}">
        <p14:creationId xmlns:p14="http://schemas.microsoft.com/office/powerpoint/2010/main" val="1468319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FB5A5B-CC88-B64A-8F56-0DBE0ACA83DE}" type="slidenum">
              <a:rPr lang="en-US" smtClean="0"/>
              <a:t>15</a:t>
            </a:fld>
            <a:endParaRPr lang="en-US"/>
          </a:p>
        </p:txBody>
      </p:sp>
    </p:spTree>
    <p:extLst>
      <p:ext uri="{BB962C8B-B14F-4D97-AF65-F5344CB8AC3E}">
        <p14:creationId xmlns:p14="http://schemas.microsoft.com/office/powerpoint/2010/main" val="3070069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6240" y="1122363"/>
            <a:ext cx="11490960" cy="2387600"/>
          </a:xfrm>
        </p:spPr>
        <p:txBody>
          <a:bodyPr anchor="b"/>
          <a:lstStyle>
            <a:lvl1pPr algn="ctr">
              <a:defRPr sz="7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83320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691076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F1D4A2-813C-F741-B481-C92B3A596030}" type="datetimeFigureOut">
              <a:rPr lang="en-US" smtClean="0"/>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211870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3600"/>
            </a:lvl1pPr>
            <a:lvl2pPr>
              <a:defRPr sz="28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F1D4A2-813C-F741-B481-C92B3A596030}" type="datetimeFigureOut">
              <a:rPr lang="en-US" smtClean="0"/>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F1D4A2-813C-F741-B481-C92B3A596030}" type="datetimeFigureOut">
              <a:rPr lang="en-US" smtClean="0"/>
              <a:t>03-Sep-18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31805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4F1D4A2-813C-F741-B481-C92B3A596030}" type="datetimeFigureOut">
              <a:rPr lang="en-US" smtClean="0"/>
              <a:t>03-Sep-18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216968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F1D4A2-813C-F741-B481-C92B3A596030}" type="datetimeFigureOut">
              <a:rPr lang="en-US" smtClean="0"/>
              <a:t>03-Sep-18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962098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F1D4A2-813C-F741-B481-C92B3A596030}" type="datetimeFigureOut">
              <a:rPr lang="en-US" smtClean="0"/>
              <a:t>03-Sep-18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58835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1D4A2-813C-F741-B481-C92B3A596030}" type="datetimeFigureOut">
              <a:rPr lang="en-US" smtClean="0"/>
              <a:t>03-Sep-18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1306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03-Sep-18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94923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F1D4A2-813C-F741-B481-C92B3A596030}" type="datetimeFigureOut">
              <a:rPr lang="en-US" smtClean="0"/>
              <a:t>03-Sep-18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A2774-0E84-B44B-9908-35E772124A3E}" type="slidenum">
              <a:rPr lang="en-US" smtClean="0"/>
              <a:t>‹#›</a:t>
            </a:fld>
            <a:endParaRPr lang="en-US"/>
          </a:p>
        </p:txBody>
      </p:sp>
    </p:spTree>
    <p:extLst>
      <p:ext uri="{BB962C8B-B14F-4D97-AF65-F5344CB8AC3E}">
        <p14:creationId xmlns:p14="http://schemas.microsoft.com/office/powerpoint/2010/main" val="10046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1D4A2-813C-F741-B481-C92B3A596030}" type="datetimeFigureOut">
              <a:rPr lang="en-US" smtClean="0"/>
              <a:t>03-Sep-18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A2774-0E84-B44B-9908-35E772124A3E}" type="slidenum">
              <a:rPr lang="en-US" smtClean="0"/>
              <a:t>‹#›</a:t>
            </a:fld>
            <a:endParaRPr lang="en-US"/>
          </a:p>
        </p:txBody>
      </p:sp>
    </p:spTree>
    <p:extLst>
      <p:ext uri="{BB962C8B-B14F-4D97-AF65-F5344CB8AC3E}">
        <p14:creationId xmlns:p14="http://schemas.microsoft.com/office/powerpoint/2010/main" val="289200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329" y="1122362"/>
            <a:ext cx="12002529" cy="4355800"/>
          </a:xfrm>
        </p:spPr>
        <p:txBody>
          <a:bodyPr>
            <a:normAutofit/>
          </a:bodyPr>
          <a:lstStyle/>
          <a:p>
            <a:pPr algn="l"/>
            <a:r>
              <a:rPr lang="en-US" dirty="0" smtClean="0"/>
              <a:t>Enterprise </a:t>
            </a:r>
            <a:r>
              <a:rPr lang="en-US" dirty="0" err="1" smtClean="0"/>
              <a:t>Programmering</a:t>
            </a:r>
            <a:r>
              <a:rPr lang="en-US" dirty="0" smtClean="0"/>
              <a:t> 2</a:t>
            </a:r>
            <a:br>
              <a:rPr lang="en-US" dirty="0" smtClean="0"/>
            </a:br>
            <a:r>
              <a:rPr lang="en-US" dirty="0" smtClean="0"/>
              <a:t/>
            </a:r>
            <a:br>
              <a:rPr lang="en-US" dirty="0" smtClean="0"/>
            </a:br>
            <a:r>
              <a:rPr lang="en-US" dirty="0" smtClean="0"/>
              <a:t>Lesson </a:t>
            </a:r>
            <a:r>
              <a:rPr lang="en-US" dirty="0" smtClean="0"/>
              <a:t>06: Errors, Mocking and Circuit Breakers</a:t>
            </a:r>
            <a:endParaRPr lang="en-US" dirty="0"/>
          </a:p>
        </p:txBody>
      </p:sp>
      <p:sp>
        <p:nvSpPr>
          <p:cNvPr id="3" name="Subtitle 2"/>
          <p:cNvSpPr>
            <a:spLocks noGrp="1"/>
          </p:cNvSpPr>
          <p:nvPr>
            <p:ph type="subTitle" idx="1"/>
          </p:nvPr>
        </p:nvSpPr>
        <p:spPr>
          <a:xfrm>
            <a:off x="2492829" y="5836244"/>
            <a:ext cx="9144000" cy="466585"/>
          </a:xfrm>
        </p:spPr>
        <p:txBody>
          <a:bodyPr>
            <a:normAutofit lnSpcReduction="10000"/>
          </a:bodyPr>
          <a:lstStyle/>
          <a:p>
            <a:pPr algn="r"/>
            <a:r>
              <a:rPr lang="en-US" dirty="0" smtClean="0"/>
              <a:t>Dr. Andrea </a:t>
            </a:r>
            <a:r>
              <a:rPr lang="en-US" dirty="0" err="1" smtClean="0"/>
              <a:t>Arcuri</a:t>
            </a:r>
            <a:endParaRPr lang="en-US" dirty="0" smtClean="0"/>
          </a:p>
        </p:txBody>
      </p:sp>
    </p:spTree>
    <p:extLst>
      <p:ext uri="{BB962C8B-B14F-4D97-AF65-F5344CB8AC3E}">
        <p14:creationId xmlns:p14="http://schemas.microsoft.com/office/powerpoint/2010/main" val="1659239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a:xfrm>
            <a:off x="278296" y="1878495"/>
            <a:ext cx="11698356" cy="4740965"/>
          </a:xfrm>
        </p:spPr>
        <p:txBody>
          <a:bodyPr>
            <a:normAutofit/>
          </a:bodyPr>
          <a:lstStyle/>
          <a:p>
            <a:r>
              <a:rPr lang="en-US" dirty="0" smtClean="0"/>
              <a:t>Tests become </a:t>
            </a:r>
            <a:r>
              <a:rPr lang="en-US" i="1" dirty="0" smtClean="0"/>
              <a:t>deterministic</a:t>
            </a:r>
          </a:p>
          <a:p>
            <a:pPr lvl="1"/>
            <a:r>
              <a:rPr lang="en-US" dirty="0" smtClean="0"/>
              <a:t>do not need to worry of network and External’s state (</a:t>
            </a:r>
            <a:r>
              <a:rPr lang="en-US" dirty="0" err="1" smtClean="0"/>
              <a:t>eg</a:t>
            </a:r>
            <a:r>
              <a:rPr lang="en-US" dirty="0" smtClean="0"/>
              <a:t> its database)</a:t>
            </a:r>
          </a:p>
          <a:p>
            <a:r>
              <a:rPr lang="en-US" dirty="0" smtClean="0"/>
              <a:t>Can easily test scenarios which would be hard to configure for External </a:t>
            </a:r>
          </a:p>
          <a:p>
            <a:pPr lvl="1"/>
            <a:r>
              <a:rPr lang="en-US" dirty="0" err="1" smtClean="0"/>
              <a:t>eg</a:t>
            </a:r>
            <a:r>
              <a:rPr lang="en-US" dirty="0" smtClean="0"/>
              <a:t>, special rare responses</a:t>
            </a:r>
          </a:p>
          <a:p>
            <a:r>
              <a:rPr lang="en-US" dirty="0" smtClean="0"/>
              <a:t>Can implement and test our REST even if External is not working/implemented yet</a:t>
            </a:r>
          </a:p>
          <a:p>
            <a:pPr lvl="1"/>
            <a:r>
              <a:rPr lang="en-US" dirty="0"/>
              <a:t>E</a:t>
            </a:r>
            <a:r>
              <a:rPr lang="en-US" dirty="0" smtClean="0"/>
              <a:t>xample: 2 students writing 2 REST APIs. First student can implement and test X which depends on Y, even if other student is not done with Y yet</a:t>
            </a:r>
          </a:p>
          <a:p>
            <a:endParaRPr lang="en-US" dirty="0"/>
          </a:p>
        </p:txBody>
      </p:sp>
    </p:spTree>
    <p:extLst>
      <p:ext uri="{BB962C8B-B14F-4D97-AF65-F5344CB8AC3E}">
        <p14:creationId xmlns:p14="http://schemas.microsoft.com/office/powerpoint/2010/main" val="410895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a:t>
            </a:r>
            <a:endParaRPr lang="en-US" dirty="0"/>
          </a:p>
        </p:txBody>
      </p:sp>
      <p:sp>
        <p:nvSpPr>
          <p:cNvPr id="3" name="Content Placeholder 2"/>
          <p:cNvSpPr>
            <a:spLocks noGrp="1"/>
          </p:cNvSpPr>
          <p:nvPr>
            <p:ph idx="1"/>
          </p:nvPr>
        </p:nvSpPr>
        <p:spPr>
          <a:xfrm>
            <a:off x="288235" y="1825624"/>
            <a:ext cx="11658600" cy="4873350"/>
          </a:xfrm>
        </p:spPr>
        <p:txBody>
          <a:bodyPr>
            <a:normAutofit/>
          </a:bodyPr>
          <a:lstStyle/>
          <a:p>
            <a:r>
              <a:rPr lang="en-US" dirty="0" smtClean="0"/>
              <a:t>We are not testing how REST would behave in a real context, but in what is our </a:t>
            </a:r>
            <a:r>
              <a:rPr lang="en-US" i="1" dirty="0" smtClean="0"/>
              <a:t>expectation</a:t>
            </a:r>
            <a:r>
              <a:rPr lang="en-US" dirty="0" smtClean="0"/>
              <a:t> of how External interacts with it</a:t>
            </a:r>
          </a:p>
          <a:p>
            <a:r>
              <a:rPr lang="en-US" dirty="0" smtClean="0"/>
              <a:t>If lots of interactions, might need to write a lot of mocked responses</a:t>
            </a:r>
          </a:p>
          <a:p>
            <a:r>
              <a:rPr lang="en-US" dirty="0" smtClean="0"/>
              <a:t>If External does change often, then </a:t>
            </a:r>
            <a:r>
              <a:rPr lang="en-US" i="1" dirty="0" smtClean="0"/>
              <a:t>maintaining</a:t>
            </a:r>
            <a:r>
              <a:rPr lang="en-US" dirty="0" smtClean="0"/>
              <a:t> the mocks becomes expensive</a:t>
            </a:r>
          </a:p>
          <a:p>
            <a:r>
              <a:rPr lang="en-US" dirty="0" smtClean="0"/>
              <a:t>Still need some </a:t>
            </a:r>
            <a:r>
              <a:rPr lang="en-US" i="1" dirty="0" smtClean="0"/>
              <a:t>live</a:t>
            </a:r>
            <a:r>
              <a:rPr lang="en-US" dirty="0" smtClean="0"/>
              <a:t> tests with real External anyways</a:t>
            </a:r>
          </a:p>
          <a:p>
            <a:pPr lvl="1"/>
            <a:r>
              <a:rPr lang="en-US" dirty="0" smtClean="0"/>
              <a:t>but those will be handled specially</a:t>
            </a:r>
            <a:endParaRPr lang="en-US" dirty="0"/>
          </a:p>
        </p:txBody>
      </p:sp>
    </p:spTree>
    <p:extLst>
      <p:ext uri="{BB962C8B-B14F-4D97-AF65-F5344CB8AC3E}">
        <p14:creationId xmlns:p14="http://schemas.microsoft.com/office/powerpoint/2010/main" val="2078437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Circuit Breaker</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7163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49209" cy="1325563"/>
          </a:xfrm>
        </p:spPr>
        <p:txBody>
          <a:bodyPr>
            <a:normAutofit/>
          </a:bodyPr>
          <a:lstStyle/>
          <a:p>
            <a:r>
              <a:rPr lang="en-US" dirty="0" smtClean="0"/>
              <a:t>Circuit Breaker</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73514" y="139673"/>
            <a:ext cx="2455905" cy="2455905"/>
          </a:xfrm>
        </p:spPr>
      </p:pic>
      <p:sp>
        <p:nvSpPr>
          <p:cNvPr id="7" name="TextBox 6"/>
          <p:cNvSpPr txBox="1"/>
          <p:nvPr/>
        </p:nvSpPr>
        <p:spPr>
          <a:xfrm>
            <a:off x="228600" y="1960606"/>
            <a:ext cx="9720470" cy="4524315"/>
          </a:xfrm>
          <a:prstGeom prst="rect">
            <a:avLst/>
          </a:prstGeom>
          <a:noFill/>
        </p:spPr>
        <p:txBody>
          <a:bodyPr wrap="square" rtlCol="0">
            <a:spAutoFit/>
          </a:bodyPr>
          <a:lstStyle/>
          <a:p>
            <a:pPr marL="285750" indent="-285750">
              <a:buFont typeface="Arial" charset="0"/>
              <a:buChar char="•"/>
            </a:pPr>
            <a:r>
              <a:rPr lang="en-US" sz="3600" dirty="0" smtClean="0"/>
              <a:t>If too many connections to a server fail, stop ALL future </a:t>
            </a:r>
            <a:r>
              <a:rPr lang="en-US" sz="3600" dirty="0" smtClean="0"/>
              <a:t>attempts </a:t>
            </a:r>
            <a:r>
              <a:rPr lang="en-US" sz="3600" dirty="0" smtClean="0"/>
              <a:t>at connecting</a:t>
            </a:r>
          </a:p>
          <a:p>
            <a:pPr marL="285750" indent="-285750">
              <a:buFont typeface="Arial" charset="0"/>
              <a:buChar char="•"/>
            </a:pPr>
            <a:r>
              <a:rPr lang="en-US" sz="3600" dirty="0" smtClean="0"/>
              <a:t>Can use a library (</a:t>
            </a:r>
            <a:r>
              <a:rPr lang="en-US" sz="3600" dirty="0" err="1" smtClean="0"/>
              <a:t>eg</a:t>
            </a:r>
            <a:r>
              <a:rPr lang="en-US" sz="3600" dirty="0" smtClean="0"/>
              <a:t> Netflix </a:t>
            </a:r>
            <a:r>
              <a:rPr lang="en-US" sz="3600" dirty="0" err="1" smtClean="0"/>
              <a:t>Hystrix</a:t>
            </a:r>
            <a:r>
              <a:rPr lang="en-US" sz="3600" dirty="0" smtClean="0"/>
              <a:t>) to wrap each call to external services</a:t>
            </a:r>
          </a:p>
          <a:p>
            <a:pPr marL="285750" indent="-285750">
              <a:buFont typeface="Arial" charset="0"/>
              <a:buChar char="•"/>
            </a:pPr>
            <a:r>
              <a:rPr lang="en-US" sz="3600" dirty="0" smtClean="0"/>
              <a:t>Once the circuit breaker is on after several failures, it will periodically check if the server comes up again. </a:t>
            </a:r>
            <a:r>
              <a:rPr lang="en-US" sz="3600" dirty="0"/>
              <a:t>I</a:t>
            </a:r>
            <a:r>
              <a:rPr lang="en-US" sz="3600" dirty="0" smtClean="0"/>
              <a:t>f so, all communications are restored</a:t>
            </a:r>
            <a:endParaRPr lang="en-US" sz="3600" dirty="0"/>
          </a:p>
        </p:txBody>
      </p:sp>
    </p:spTree>
    <p:extLst>
      <p:ext uri="{BB962C8B-B14F-4D97-AF65-F5344CB8AC3E}">
        <p14:creationId xmlns:p14="http://schemas.microsoft.com/office/powerpoint/2010/main" val="417675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298174" y="1825625"/>
            <a:ext cx="11698356" cy="4773958"/>
          </a:xfrm>
        </p:spPr>
        <p:txBody>
          <a:bodyPr>
            <a:normAutofit lnSpcReduction="10000"/>
          </a:bodyPr>
          <a:lstStyle/>
          <a:p>
            <a:r>
              <a:rPr lang="en-US" dirty="0" smtClean="0"/>
              <a:t>TCP/HTTP communications are expensive</a:t>
            </a:r>
          </a:p>
          <a:p>
            <a:r>
              <a:rPr lang="en-US" dirty="0" smtClean="0"/>
              <a:t>If an external service is down, want to avoid wasting resources in trying to connect to it</a:t>
            </a:r>
          </a:p>
          <a:p>
            <a:r>
              <a:rPr lang="en-US" dirty="0" smtClean="0"/>
              <a:t>Performance gain: can return response immediately instead of trying to connect to external services which are down</a:t>
            </a:r>
          </a:p>
          <a:p>
            <a:r>
              <a:rPr lang="en-US" dirty="0" smtClean="0"/>
              <a:t>When external service will come up again, don’t want to bombard it immediately with all clients resending all the messages that failed before, all at the same time (which might congest the external service again)</a:t>
            </a:r>
            <a:endParaRPr lang="en-US" dirty="0"/>
          </a:p>
        </p:txBody>
      </p:sp>
    </p:spTree>
    <p:extLst>
      <p:ext uri="{BB962C8B-B14F-4D97-AF65-F5344CB8AC3E}">
        <p14:creationId xmlns:p14="http://schemas.microsoft.com/office/powerpoint/2010/main" val="182492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Git</a:t>
            </a:r>
            <a:r>
              <a:rPr lang="en-US" dirty="0" smtClean="0"/>
              <a:t> Repository Modules</a:t>
            </a:r>
            <a:endParaRPr lang="en-US" dirty="0"/>
          </a:p>
        </p:txBody>
      </p:sp>
      <p:sp>
        <p:nvSpPr>
          <p:cNvPr id="5" name="Content Placeholder 4"/>
          <p:cNvSpPr>
            <a:spLocks noGrp="1"/>
          </p:cNvSpPr>
          <p:nvPr>
            <p:ph idx="1"/>
          </p:nvPr>
        </p:nvSpPr>
        <p:spPr>
          <a:xfrm>
            <a:off x="296561" y="1825625"/>
            <a:ext cx="11532973" cy="4972740"/>
          </a:xfrm>
        </p:spPr>
        <p:txBody>
          <a:bodyPr>
            <a:normAutofit/>
          </a:bodyPr>
          <a:lstStyle/>
          <a:p>
            <a:r>
              <a:rPr lang="en-US" i="1" dirty="0" smtClean="0"/>
              <a:t>NOTE: most of the explanations will be directly in the code as comments, and not here in the slides</a:t>
            </a:r>
            <a:endParaRPr lang="en-US" b="1" dirty="0" smtClean="0"/>
          </a:p>
          <a:p>
            <a:r>
              <a:rPr lang="en-US" b="1" dirty="0" smtClean="0"/>
              <a:t>advanced/rest/exception-handling</a:t>
            </a:r>
            <a:endParaRPr lang="en-US" b="1" dirty="0" smtClean="0"/>
          </a:p>
          <a:p>
            <a:r>
              <a:rPr lang="en-US" b="1" dirty="0" smtClean="0"/>
              <a:t>advanced/rest/</a:t>
            </a:r>
            <a:r>
              <a:rPr lang="en-US" b="1" dirty="0" err="1" smtClean="0"/>
              <a:t>wiremock</a:t>
            </a:r>
            <a:endParaRPr lang="en-US" b="1" dirty="0" smtClean="0"/>
          </a:p>
          <a:p>
            <a:r>
              <a:rPr lang="en-US" b="1" dirty="0" smtClean="0"/>
              <a:t>advanced/rest/circuit-breaker</a:t>
            </a:r>
            <a:endParaRPr lang="en-US" b="1" dirty="0" smtClean="0"/>
          </a:p>
        </p:txBody>
      </p:sp>
    </p:spTree>
    <p:extLst>
      <p:ext uri="{BB962C8B-B14F-4D97-AF65-F5344CB8AC3E}">
        <p14:creationId xmlns:p14="http://schemas.microsoft.com/office/powerpoint/2010/main" val="102373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a:xfrm>
            <a:off x="373380" y="1825625"/>
            <a:ext cx="11590020" cy="4351338"/>
          </a:xfrm>
        </p:spPr>
        <p:txBody>
          <a:bodyPr>
            <a:normAutofit/>
          </a:bodyPr>
          <a:lstStyle/>
          <a:p>
            <a:r>
              <a:rPr lang="en-US" dirty="0" smtClean="0"/>
              <a:t>Understand </a:t>
            </a:r>
            <a:r>
              <a:rPr lang="en-US" dirty="0" smtClean="0"/>
              <a:t>and tune how Spring deals </a:t>
            </a:r>
            <a:r>
              <a:rPr lang="en-US" dirty="0"/>
              <a:t>with </a:t>
            </a:r>
            <a:r>
              <a:rPr lang="en-US" dirty="0" smtClean="0"/>
              <a:t>uncaught exceptions and bean validation</a:t>
            </a:r>
          </a:p>
          <a:p>
            <a:r>
              <a:rPr lang="en-US" dirty="0" smtClean="0"/>
              <a:t>Learn how to test services relying on other external services, by mocking those external services</a:t>
            </a:r>
          </a:p>
          <a:p>
            <a:r>
              <a:rPr lang="en-US" dirty="0" smtClean="0"/>
              <a:t>Understand how and why Circuit Breakers are used when dealing with external services </a:t>
            </a:r>
            <a:endParaRPr lang="en-US" dirty="0" smtClean="0"/>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407471"/>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50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Errors/Validation In Spring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78642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5" name="Content Placeholder 4"/>
          <p:cNvSpPr>
            <a:spLocks noGrp="1"/>
          </p:cNvSpPr>
          <p:nvPr>
            <p:ph idx="1"/>
          </p:nvPr>
        </p:nvSpPr>
        <p:spPr>
          <a:xfrm>
            <a:off x="304799" y="1690688"/>
            <a:ext cx="11631827" cy="5080815"/>
          </a:xfrm>
        </p:spPr>
        <p:txBody>
          <a:bodyPr>
            <a:normAutofit/>
          </a:bodyPr>
          <a:lstStyle/>
          <a:p>
            <a:r>
              <a:rPr lang="en-US" dirty="0" smtClean="0"/>
              <a:t>In JEE, we have seen how </a:t>
            </a:r>
            <a:r>
              <a:rPr lang="en-US" i="1" dirty="0" smtClean="0"/>
              <a:t>@annotation </a:t>
            </a:r>
            <a:r>
              <a:rPr lang="en-US" dirty="0" smtClean="0"/>
              <a:t>constraints could be put on the inputs of EJB beans</a:t>
            </a:r>
          </a:p>
          <a:p>
            <a:pPr lvl="1"/>
            <a:r>
              <a:rPr lang="en-US" dirty="0" smtClean="0"/>
              <a:t>same way as on JPA @Entity</a:t>
            </a:r>
          </a:p>
          <a:p>
            <a:r>
              <a:rPr lang="en-US" dirty="0" smtClean="0"/>
              <a:t>In Spring, we can do the same, which can be useful when handling query parameters</a:t>
            </a:r>
          </a:p>
          <a:p>
            <a:r>
              <a:rPr lang="en-US" dirty="0" smtClean="0"/>
              <a:t>But Spring does not do validation by default, needs to be activated with </a:t>
            </a:r>
            <a:r>
              <a:rPr lang="en-US" i="1" dirty="0" smtClean="0"/>
              <a:t>@Validated</a:t>
            </a:r>
          </a:p>
          <a:p>
            <a:pPr lvl="1"/>
            <a:r>
              <a:rPr lang="en-US" i="1" dirty="0" err="1"/>
              <a:t>org.springframework.validation.annotation.Validated</a:t>
            </a:r>
            <a:endParaRPr lang="en-US" i="1" dirty="0"/>
          </a:p>
        </p:txBody>
      </p:sp>
    </p:spTree>
    <p:extLst>
      <p:ext uri="{BB962C8B-B14F-4D97-AF65-F5344CB8AC3E}">
        <p14:creationId xmlns:p14="http://schemas.microsoft.com/office/powerpoint/2010/main" val="195439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238897" y="1825624"/>
            <a:ext cx="11788346" cy="4838787"/>
          </a:xfrm>
        </p:spPr>
        <p:txBody>
          <a:bodyPr/>
          <a:lstStyle/>
          <a:p>
            <a:r>
              <a:rPr lang="en-US" dirty="0" smtClean="0"/>
              <a:t>When an exception is thrown and not caught, Spring creates a 500 HTTP response</a:t>
            </a:r>
          </a:p>
          <a:p>
            <a:r>
              <a:rPr lang="en-US" dirty="0" smtClean="0"/>
              <a:t>When using Wrapped Responses, the format used by Spring might be different from ours, so we might want to override it</a:t>
            </a:r>
          </a:p>
          <a:p>
            <a:r>
              <a:rPr lang="en-US" dirty="0" smtClean="0"/>
              <a:t>Might be cases in which we want to manually throw exceptions, which should results in 400 responses with our Wrapped format</a:t>
            </a:r>
            <a:endParaRPr lang="en-US" dirty="0"/>
          </a:p>
        </p:txBody>
      </p:sp>
    </p:spTree>
    <p:extLst>
      <p:ext uri="{BB962C8B-B14F-4D97-AF65-F5344CB8AC3E}">
        <p14:creationId xmlns:p14="http://schemas.microsoft.com/office/powerpoint/2010/main" val="60041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Spring Defaults</a:t>
            </a:r>
            <a:endParaRPr lang="en-US" dirty="0"/>
          </a:p>
        </p:txBody>
      </p:sp>
      <p:sp>
        <p:nvSpPr>
          <p:cNvPr id="3" name="Content Placeholder 2"/>
          <p:cNvSpPr>
            <a:spLocks noGrp="1"/>
          </p:cNvSpPr>
          <p:nvPr>
            <p:ph idx="1"/>
          </p:nvPr>
        </p:nvSpPr>
        <p:spPr>
          <a:xfrm>
            <a:off x="263611" y="1825624"/>
            <a:ext cx="11705967" cy="4879976"/>
          </a:xfrm>
        </p:spPr>
        <p:txBody>
          <a:bodyPr/>
          <a:lstStyle/>
          <a:p>
            <a:r>
              <a:rPr lang="en-US" dirty="0" smtClean="0"/>
              <a:t>To change how Spring deals with exceptions, we can create a bean tagged </a:t>
            </a:r>
            <a:r>
              <a:rPr lang="en-US" dirty="0"/>
              <a:t>with </a:t>
            </a:r>
            <a:r>
              <a:rPr lang="en-US" i="1" dirty="0"/>
              <a:t>@</a:t>
            </a:r>
            <a:r>
              <a:rPr lang="en-US" i="1" dirty="0" err="1" smtClean="0"/>
              <a:t>ControllerAdvice</a:t>
            </a:r>
            <a:r>
              <a:rPr lang="en-US" i="1" dirty="0" smtClean="0"/>
              <a:t>, </a:t>
            </a:r>
            <a:r>
              <a:rPr lang="en-US" dirty="0"/>
              <a:t>extending </a:t>
            </a:r>
            <a:r>
              <a:rPr lang="en-US" i="1" dirty="0" err="1" smtClean="0"/>
              <a:t>ResponseEntityExceptionHandler</a:t>
            </a:r>
            <a:endParaRPr lang="en-US" i="1" dirty="0" smtClean="0"/>
          </a:p>
          <a:p>
            <a:endParaRPr lang="en-US" dirty="0" smtClean="0"/>
          </a:p>
          <a:p>
            <a:r>
              <a:rPr lang="en-US" dirty="0" smtClean="0"/>
              <a:t>Can have different exception handlers by using </a:t>
            </a:r>
            <a:r>
              <a:rPr lang="en-US" dirty="0"/>
              <a:t>annotation </a:t>
            </a:r>
            <a:r>
              <a:rPr lang="en-US" i="1" dirty="0"/>
              <a:t>@</a:t>
            </a:r>
            <a:r>
              <a:rPr lang="en-US" i="1" dirty="0" err="1" smtClean="0"/>
              <a:t>ExceptionHandler</a:t>
            </a:r>
            <a:r>
              <a:rPr lang="en-US" dirty="0" smtClean="0"/>
              <a:t> on different methods</a:t>
            </a:r>
            <a:endParaRPr lang="en-US" i="1" dirty="0"/>
          </a:p>
        </p:txBody>
      </p:sp>
    </p:spTree>
    <p:extLst>
      <p:ext uri="{BB962C8B-B14F-4D97-AF65-F5344CB8AC3E}">
        <p14:creationId xmlns:p14="http://schemas.microsoft.com/office/powerpoint/2010/main" val="376747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Service Mocking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26671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514"/>
            <a:ext cx="10515600" cy="1183589"/>
          </a:xfrm>
        </p:spPr>
        <p:txBody>
          <a:bodyPr>
            <a:normAutofit/>
          </a:bodyPr>
          <a:lstStyle/>
          <a:p>
            <a:r>
              <a:rPr lang="en-US" dirty="0" smtClean="0"/>
              <a:t>External Dependencies</a:t>
            </a:r>
            <a:endParaRPr lang="en-US" dirty="0"/>
          </a:p>
        </p:txBody>
      </p:sp>
      <p:sp>
        <p:nvSpPr>
          <p:cNvPr id="3" name="Content Placeholder 2"/>
          <p:cNvSpPr>
            <a:spLocks noGrp="1"/>
          </p:cNvSpPr>
          <p:nvPr>
            <p:ph idx="1"/>
          </p:nvPr>
        </p:nvSpPr>
        <p:spPr>
          <a:xfrm>
            <a:off x="263611" y="2937528"/>
            <a:ext cx="11722443" cy="3825737"/>
          </a:xfrm>
        </p:spPr>
        <p:txBody>
          <a:bodyPr/>
          <a:lstStyle/>
          <a:p>
            <a:r>
              <a:rPr lang="en-US" dirty="0" smtClean="0"/>
              <a:t>A client calls our REST, and we need to call an external service to compute our response</a:t>
            </a:r>
          </a:p>
          <a:p>
            <a:r>
              <a:rPr lang="en-US" dirty="0" smtClean="0"/>
              <a:t>What if the external service is currently down?</a:t>
            </a:r>
          </a:p>
          <a:p>
            <a:r>
              <a:rPr lang="en-US" dirty="0" smtClean="0"/>
              <a:t>What if the external service has a temporary bug?</a:t>
            </a:r>
          </a:p>
          <a:p>
            <a:r>
              <a:rPr lang="en-US" dirty="0"/>
              <a:t>Test cases have to be </a:t>
            </a:r>
            <a:r>
              <a:rPr lang="en-US" i="1" dirty="0" smtClean="0"/>
              <a:t>deterministic</a:t>
            </a:r>
          </a:p>
          <a:p>
            <a:r>
              <a:rPr lang="en-US" dirty="0" smtClean="0"/>
              <a:t>External service poses a major challenge for testing</a:t>
            </a:r>
            <a:endParaRPr lang="en-US" dirty="0"/>
          </a:p>
          <a:p>
            <a:endParaRPr lang="en-US" dirty="0"/>
          </a:p>
        </p:txBody>
      </p:sp>
      <p:sp>
        <p:nvSpPr>
          <p:cNvPr id="4" name="Rounded Rectangle 3"/>
          <p:cNvSpPr/>
          <p:nvPr/>
        </p:nvSpPr>
        <p:spPr>
          <a:xfrm>
            <a:off x="2026507" y="1546653"/>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Client</a:t>
            </a:r>
            <a:endParaRPr lang="en-US" sz="3600" dirty="0"/>
          </a:p>
        </p:txBody>
      </p:sp>
      <p:sp>
        <p:nvSpPr>
          <p:cNvPr id="5" name="Rounded Rectangle 4"/>
          <p:cNvSpPr/>
          <p:nvPr/>
        </p:nvSpPr>
        <p:spPr>
          <a:xfrm>
            <a:off x="4988010" y="1546653"/>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REST</a:t>
            </a:r>
            <a:endParaRPr lang="en-US" sz="3600" dirty="0"/>
          </a:p>
        </p:txBody>
      </p:sp>
      <p:sp>
        <p:nvSpPr>
          <p:cNvPr id="6" name="Rounded Rectangle 5"/>
          <p:cNvSpPr/>
          <p:nvPr/>
        </p:nvSpPr>
        <p:spPr>
          <a:xfrm>
            <a:off x="7949513" y="1542534"/>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External</a:t>
            </a:r>
            <a:endParaRPr lang="en-US" sz="3600" dirty="0"/>
          </a:p>
        </p:txBody>
      </p:sp>
      <p:sp>
        <p:nvSpPr>
          <p:cNvPr id="7" name="Left-Right Arrow 6"/>
          <p:cNvSpPr/>
          <p:nvPr/>
        </p:nvSpPr>
        <p:spPr>
          <a:xfrm>
            <a:off x="3681777"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6643280" y="1765697"/>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952292" y="1534296"/>
            <a:ext cx="675121" cy="369332"/>
          </a:xfrm>
          <a:prstGeom prst="rect">
            <a:avLst/>
          </a:prstGeom>
          <a:noFill/>
        </p:spPr>
        <p:txBody>
          <a:bodyPr wrap="none" rtlCol="0">
            <a:spAutoFit/>
          </a:bodyPr>
          <a:lstStyle/>
          <a:p>
            <a:r>
              <a:rPr lang="en-US" dirty="0" smtClean="0"/>
              <a:t>HTTP</a:t>
            </a:r>
            <a:endParaRPr lang="en-US" dirty="0"/>
          </a:p>
        </p:txBody>
      </p:sp>
      <p:sp>
        <p:nvSpPr>
          <p:cNvPr id="10" name="TextBox 9"/>
          <p:cNvSpPr txBox="1"/>
          <p:nvPr/>
        </p:nvSpPr>
        <p:spPr>
          <a:xfrm>
            <a:off x="6913795" y="1534296"/>
            <a:ext cx="675121" cy="369332"/>
          </a:xfrm>
          <a:prstGeom prst="rect">
            <a:avLst/>
          </a:prstGeom>
          <a:noFill/>
        </p:spPr>
        <p:txBody>
          <a:bodyPr wrap="none" rtlCol="0">
            <a:spAutoFit/>
          </a:bodyPr>
          <a:lstStyle/>
          <a:p>
            <a:r>
              <a:rPr lang="en-US" dirty="0" smtClean="0"/>
              <a:t>HTTP</a:t>
            </a:r>
            <a:endParaRPr lang="en-US" dirty="0"/>
          </a:p>
        </p:txBody>
      </p:sp>
    </p:spTree>
    <p:extLst>
      <p:ext uri="{BB962C8B-B14F-4D97-AF65-F5344CB8AC3E}">
        <p14:creationId xmlns:p14="http://schemas.microsoft.com/office/powerpoint/2010/main" val="1112638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168" y="401293"/>
            <a:ext cx="3083535" cy="1325563"/>
          </a:xfrm>
        </p:spPr>
        <p:txBody>
          <a:bodyPr/>
          <a:lstStyle/>
          <a:p>
            <a:r>
              <a:rPr lang="en-US" dirty="0" smtClean="0"/>
              <a:t>Mocking</a:t>
            </a:r>
            <a:endParaRPr lang="en-US" dirty="0"/>
          </a:p>
        </p:txBody>
      </p:sp>
      <p:sp>
        <p:nvSpPr>
          <p:cNvPr id="3" name="Content Placeholder 2"/>
          <p:cNvSpPr>
            <a:spLocks noGrp="1"/>
          </p:cNvSpPr>
          <p:nvPr>
            <p:ph idx="1"/>
          </p:nvPr>
        </p:nvSpPr>
        <p:spPr>
          <a:xfrm>
            <a:off x="228599" y="3057824"/>
            <a:ext cx="11807687" cy="3641149"/>
          </a:xfrm>
        </p:spPr>
        <p:txBody>
          <a:bodyPr>
            <a:normAutofit lnSpcReduction="10000"/>
          </a:bodyPr>
          <a:lstStyle/>
          <a:p>
            <a:r>
              <a:rPr lang="en-US" dirty="0" smtClean="0"/>
              <a:t>When running tests, run a Mock process listening to TCP connections</a:t>
            </a:r>
          </a:p>
          <a:p>
            <a:r>
              <a:rPr lang="en-US" dirty="0" smtClean="0"/>
              <a:t>Change in REST the IP address of External to point to Mock</a:t>
            </a:r>
          </a:p>
          <a:p>
            <a:r>
              <a:rPr lang="en-US" dirty="0" smtClean="0"/>
              <a:t>From the tests, specify what Mock should return when receiving HTTP messages</a:t>
            </a:r>
          </a:p>
          <a:p>
            <a:r>
              <a:rPr lang="en-US" dirty="0" smtClean="0"/>
              <a:t>REST does not know that it is speaking with Mock instead of the real External</a:t>
            </a:r>
          </a:p>
          <a:p>
            <a:endParaRPr lang="en-US" dirty="0"/>
          </a:p>
        </p:txBody>
      </p:sp>
      <p:sp>
        <p:nvSpPr>
          <p:cNvPr id="4" name="Rounded Rectangle 3"/>
          <p:cNvSpPr/>
          <p:nvPr/>
        </p:nvSpPr>
        <p:spPr>
          <a:xfrm>
            <a:off x="3593743" y="606874"/>
            <a:ext cx="15651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Client</a:t>
            </a:r>
            <a:endParaRPr lang="en-US" sz="3600" dirty="0"/>
          </a:p>
        </p:txBody>
      </p:sp>
      <p:sp>
        <p:nvSpPr>
          <p:cNvPr id="5" name="Rounded Rectangle 4"/>
          <p:cNvSpPr/>
          <p:nvPr/>
        </p:nvSpPr>
        <p:spPr>
          <a:xfrm>
            <a:off x="6555246" y="606874"/>
            <a:ext cx="1565189" cy="914400"/>
          </a:xfrm>
          <a:prstGeom prst="roundRect">
            <a:avLst/>
          </a:prstGeom>
          <a:solidFill>
            <a:schemeClr val="tx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REST</a:t>
            </a:r>
            <a:endParaRPr lang="en-US" sz="3600" dirty="0"/>
          </a:p>
        </p:txBody>
      </p:sp>
      <p:sp>
        <p:nvSpPr>
          <p:cNvPr id="6" name="Rounded Rectangle 5"/>
          <p:cNvSpPr/>
          <p:nvPr/>
        </p:nvSpPr>
        <p:spPr>
          <a:xfrm>
            <a:off x="9516749" y="602755"/>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External</a:t>
            </a:r>
            <a:endParaRPr lang="en-US" sz="3600" dirty="0"/>
          </a:p>
        </p:txBody>
      </p:sp>
      <p:sp>
        <p:nvSpPr>
          <p:cNvPr id="7" name="Left-Right Arrow 6"/>
          <p:cNvSpPr/>
          <p:nvPr/>
        </p:nvSpPr>
        <p:spPr>
          <a:xfrm>
            <a:off x="5249013"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Right Arrow 7"/>
          <p:cNvSpPr/>
          <p:nvPr/>
        </p:nvSpPr>
        <p:spPr>
          <a:xfrm>
            <a:off x="8210516" y="825918"/>
            <a:ext cx="1216152" cy="48463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519528" y="594517"/>
            <a:ext cx="675121" cy="369332"/>
          </a:xfrm>
          <a:prstGeom prst="rect">
            <a:avLst/>
          </a:prstGeom>
          <a:noFill/>
        </p:spPr>
        <p:txBody>
          <a:bodyPr wrap="none" rtlCol="0">
            <a:spAutoFit/>
          </a:bodyPr>
          <a:lstStyle/>
          <a:p>
            <a:r>
              <a:rPr lang="en-US" dirty="0" smtClean="0"/>
              <a:t>HTTP</a:t>
            </a:r>
            <a:endParaRPr lang="en-US" dirty="0"/>
          </a:p>
        </p:txBody>
      </p:sp>
      <p:sp>
        <p:nvSpPr>
          <p:cNvPr id="10" name="TextBox 9"/>
          <p:cNvSpPr txBox="1"/>
          <p:nvPr/>
        </p:nvSpPr>
        <p:spPr>
          <a:xfrm>
            <a:off x="8481031" y="594517"/>
            <a:ext cx="675121" cy="369332"/>
          </a:xfrm>
          <a:prstGeom prst="rect">
            <a:avLst/>
          </a:prstGeom>
          <a:noFill/>
        </p:spPr>
        <p:txBody>
          <a:bodyPr wrap="none" rtlCol="0">
            <a:spAutoFit/>
          </a:bodyPr>
          <a:lstStyle/>
          <a:p>
            <a:r>
              <a:rPr lang="en-US" dirty="0" smtClean="0"/>
              <a:t>HTTP</a:t>
            </a:r>
            <a:endParaRPr lang="en-US" dirty="0"/>
          </a:p>
        </p:txBody>
      </p:sp>
      <p:sp>
        <p:nvSpPr>
          <p:cNvPr id="11" name="Rounded Rectangle 10"/>
          <p:cNvSpPr/>
          <p:nvPr/>
        </p:nvSpPr>
        <p:spPr>
          <a:xfrm>
            <a:off x="9516749" y="1928318"/>
            <a:ext cx="1820562" cy="914400"/>
          </a:xfrm>
          <a:prstGeom prst="roundRect">
            <a:avLst/>
          </a:prstGeom>
          <a:solidFill>
            <a:schemeClr val="tx2">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smtClean="0"/>
              <a:t>Mock</a:t>
            </a:r>
            <a:endParaRPr lang="en-US" sz="3600" dirty="0"/>
          </a:p>
        </p:txBody>
      </p:sp>
      <p:sp>
        <p:nvSpPr>
          <p:cNvPr id="12" name="Left-Right Arrow 11"/>
          <p:cNvSpPr/>
          <p:nvPr/>
        </p:nvSpPr>
        <p:spPr>
          <a:xfrm rot="2276697">
            <a:off x="8079270" y="1707945"/>
            <a:ext cx="1478646" cy="5413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Multiply 12"/>
          <p:cNvSpPr/>
          <p:nvPr/>
        </p:nvSpPr>
        <p:spPr>
          <a:xfrm>
            <a:off x="8176749" y="337881"/>
            <a:ext cx="1391306" cy="136031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817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9751</TotalTime>
  <Words>648</Words>
  <Application>Microsoft Office PowerPoint</Application>
  <PresentationFormat>Widescreen</PresentationFormat>
  <Paragraphs>73</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Enterprise Programmering 2  Lesson 06: Errors, Mocking and Circuit Breakers</vt:lpstr>
      <vt:lpstr>Goals</vt:lpstr>
      <vt:lpstr>Errors/Validation In Spring</vt:lpstr>
      <vt:lpstr>Validation</vt:lpstr>
      <vt:lpstr>Exceptions</vt:lpstr>
      <vt:lpstr>Overriding Spring Defaults</vt:lpstr>
      <vt:lpstr>Service Mocking</vt:lpstr>
      <vt:lpstr>External Dependencies</vt:lpstr>
      <vt:lpstr>Mocking</vt:lpstr>
      <vt:lpstr>Benefits</vt:lpstr>
      <vt:lpstr>Downsides</vt:lpstr>
      <vt:lpstr>Circuit Breaker</vt:lpstr>
      <vt:lpstr>Circuit Breaker</vt:lpstr>
      <vt:lpstr>Why?</vt:lpstr>
      <vt:lpstr>Git Repository 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Andrea Arcuri</dc:creator>
  <cp:lastModifiedBy>arcuri82@gmail.com</cp:lastModifiedBy>
  <cp:revision>421</cp:revision>
  <cp:lastPrinted>2017-12-21T12:07:11Z</cp:lastPrinted>
  <dcterms:created xsi:type="dcterms:W3CDTF">2017-12-10T14:32:25Z</dcterms:created>
  <dcterms:modified xsi:type="dcterms:W3CDTF">2018-09-03T11:48:08Z</dcterms:modified>
</cp:coreProperties>
</file>