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76" r:id="rId6"/>
    <p:sldId id="277" r:id="rId7"/>
    <p:sldId id="278" r:id="rId8"/>
    <p:sldId id="279" r:id="rId9"/>
    <p:sldId id="280" r:id="rId10"/>
    <p:sldId id="282" r:id="rId11"/>
    <p:sldId id="274" r:id="rId12"/>
    <p:sldId id="27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8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96" d="100"/>
          <a:sy n="96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07: Conditional Requests and Caching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365125"/>
            <a:ext cx="1169772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 Conditional POST/PUT/PATCH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5" y="1825624"/>
            <a:ext cx="11607113" cy="4797597"/>
          </a:xfrm>
        </p:spPr>
        <p:txBody>
          <a:bodyPr/>
          <a:lstStyle/>
          <a:p>
            <a:r>
              <a:rPr lang="en-US" b="1" i="1" dirty="0" smtClean="0"/>
              <a:t>If-Match</a:t>
            </a:r>
            <a:r>
              <a:rPr lang="en-US" dirty="0" smtClean="0"/>
              <a:t>: do the change operation only if the </a:t>
            </a:r>
            <a:r>
              <a:rPr lang="en-US" dirty="0" err="1" smtClean="0"/>
              <a:t>ETag</a:t>
            </a:r>
            <a:r>
              <a:rPr lang="en-US" dirty="0" smtClean="0"/>
              <a:t> does match. Will use/send </a:t>
            </a:r>
            <a:r>
              <a:rPr lang="en-US" dirty="0" err="1" smtClean="0"/>
              <a:t>ETag</a:t>
            </a:r>
            <a:r>
              <a:rPr lang="en-US" dirty="0" smtClean="0"/>
              <a:t> from a previous GET</a:t>
            </a:r>
          </a:p>
          <a:p>
            <a:r>
              <a:rPr lang="en-US" b="1" i="1" dirty="0" smtClean="0"/>
              <a:t>If-Unmodified-Since</a:t>
            </a:r>
            <a:r>
              <a:rPr lang="en-US" dirty="0" smtClean="0"/>
              <a:t>: do the change operation only if the timestamp was not changed. Will use/send </a:t>
            </a:r>
            <a:r>
              <a:rPr lang="en-US" i="1" dirty="0" smtClean="0"/>
              <a:t>Last-modified</a:t>
            </a:r>
            <a:r>
              <a:rPr lang="en-US" dirty="0" smtClean="0"/>
              <a:t> value from a previous GET</a:t>
            </a:r>
          </a:p>
          <a:p>
            <a:r>
              <a:rPr lang="en-US" dirty="0" smtClean="0"/>
              <a:t>If on the server those checks fail, the server will send a </a:t>
            </a:r>
            <a:r>
              <a:rPr lang="en-US" b="1" dirty="0" smtClean="0"/>
              <a:t>412</a:t>
            </a:r>
            <a:r>
              <a:rPr lang="en-US" dirty="0" smtClean="0"/>
              <a:t> </a:t>
            </a:r>
            <a:r>
              <a:rPr lang="en-US" i="1" dirty="0" smtClean="0"/>
              <a:t>Precondition Failed</a:t>
            </a:r>
            <a:r>
              <a:rPr lang="en-US" dirty="0" smtClean="0"/>
              <a:t>, and the operation is NOT executed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1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805" y="1690688"/>
            <a:ext cx="11804821" cy="5080815"/>
          </a:xfrm>
        </p:spPr>
        <p:txBody>
          <a:bodyPr>
            <a:normAutofit/>
          </a:bodyPr>
          <a:lstStyle/>
          <a:p>
            <a:r>
              <a:rPr lang="en-US" dirty="0" smtClean="0"/>
              <a:t>With conditional GET requests, we might avoid re-downloading a resource if not changed on server</a:t>
            </a:r>
          </a:p>
          <a:p>
            <a:r>
              <a:rPr lang="en-US" dirty="0" smtClean="0"/>
              <a:t>Still need to save such resource locally, in a so called </a:t>
            </a:r>
            <a:r>
              <a:rPr lang="en-US" i="1" dirty="0" smtClean="0"/>
              <a:t>cache</a:t>
            </a:r>
          </a:p>
          <a:p>
            <a:r>
              <a:rPr lang="en-US" dirty="0" smtClean="0"/>
              <a:t>Can see a cache like a glorified </a:t>
            </a:r>
            <a:r>
              <a:rPr lang="en-US" i="1" dirty="0" smtClean="0"/>
              <a:t>Map</a:t>
            </a:r>
            <a:r>
              <a:rPr lang="en-US" dirty="0" smtClean="0"/>
              <a:t> data-structure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key being the </a:t>
            </a:r>
            <a:r>
              <a:rPr lang="en-US" dirty="0" err="1" smtClean="0"/>
              <a:t>ETag</a:t>
            </a:r>
            <a:r>
              <a:rPr lang="en-US" dirty="0" smtClean="0"/>
              <a:t>, and value being the downloaded resource</a:t>
            </a:r>
          </a:p>
          <a:p>
            <a:r>
              <a:rPr lang="en-US" dirty="0" smtClean="0"/>
              <a:t>But, </a:t>
            </a:r>
            <a:r>
              <a:rPr lang="en-US" dirty="0" smtClean="0"/>
              <a:t>even if having a cache, still need to pay a round-trip of HTTP request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even if getting a </a:t>
            </a:r>
            <a:r>
              <a:rPr lang="en-US" b="1" dirty="0" smtClean="0"/>
              <a:t>304</a:t>
            </a:r>
            <a:r>
              <a:rPr lang="en-US" dirty="0" smtClean="0"/>
              <a:t> with no body payload, still have to do a GET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3" y="1690688"/>
            <a:ext cx="11804821" cy="4973723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using cache WITHOUT doing a conditional GET on server?</a:t>
            </a:r>
          </a:p>
          <a:p>
            <a:r>
              <a:rPr lang="en-US" dirty="0" smtClean="0"/>
              <a:t>How can we know that the resource is still </a:t>
            </a:r>
            <a:r>
              <a:rPr lang="en-US" i="1" dirty="0" smtClean="0"/>
              <a:t>fresh</a:t>
            </a:r>
            <a:r>
              <a:rPr lang="en-US" dirty="0" smtClean="0"/>
              <a:t> and was not changed on server?</a:t>
            </a:r>
          </a:p>
          <a:p>
            <a:r>
              <a:rPr lang="en-US" dirty="0" smtClean="0"/>
              <a:t>Server can explicitly tell us for how long a resource is fresh, </a:t>
            </a:r>
            <a:r>
              <a:rPr lang="en-US" dirty="0"/>
              <a:t>using the </a:t>
            </a:r>
            <a:r>
              <a:rPr lang="en-US" b="1" i="1" dirty="0" smtClean="0"/>
              <a:t>Cache-Control</a:t>
            </a:r>
            <a:r>
              <a:rPr lang="en-US" dirty="0" smtClean="0"/>
              <a:t> HTTP header</a:t>
            </a:r>
          </a:p>
          <a:p>
            <a:r>
              <a:rPr lang="en-US" b="1" i="1" dirty="0" smtClean="0"/>
              <a:t>Max-age</a:t>
            </a:r>
            <a:r>
              <a:rPr lang="en-US" dirty="0" smtClean="0"/>
              <a:t>: number of seconds that the client is safe to reuse a downloaded resource without a new conditional GET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b="1" i="1" dirty="0"/>
              <a:t>Cache-Control: max-age=30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Max-age?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88346" cy="4888213"/>
          </a:xfrm>
        </p:spPr>
        <p:txBody>
          <a:bodyPr/>
          <a:lstStyle/>
          <a:p>
            <a:r>
              <a:rPr lang="en-US" dirty="0" smtClean="0"/>
              <a:t>It depends on the context…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orecast application: maybe computing forecast every hour, so </a:t>
            </a:r>
            <a:r>
              <a:rPr lang="en-US" i="1" dirty="0" smtClean="0"/>
              <a:t>Max-age</a:t>
            </a:r>
            <a:r>
              <a:rPr lang="en-US" dirty="0" smtClean="0"/>
              <a:t> till the next update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static files like HTML/JSS/CSS/IMG/etc.: if you deploy new version of your app no more than once a day, then can have </a:t>
            </a:r>
            <a:r>
              <a:rPr lang="en-US" dirty="0"/>
              <a:t>something like </a:t>
            </a:r>
            <a:r>
              <a:rPr lang="en-US" i="1" dirty="0" smtClean="0"/>
              <a:t>max-age=86400</a:t>
            </a:r>
          </a:p>
          <a:p>
            <a:pPr lvl="1"/>
            <a:r>
              <a:rPr lang="en-US" dirty="0" smtClean="0"/>
              <a:t>there are 86400 seconds in 1 day</a:t>
            </a:r>
          </a:p>
          <a:p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68563"/>
            <a:ext cx="118048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Ex.:        </a:t>
            </a:r>
            <a:r>
              <a:rPr lang="en-US" i="1" dirty="0" smtClean="0"/>
              <a:t>tia.png </a:t>
            </a:r>
            <a:r>
              <a:rPr lang="en-US" dirty="0" smtClean="0"/>
              <a:t>cached for 1 year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4" y="1187768"/>
            <a:ext cx="8936703" cy="5589294"/>
          </a:xfrm>
          <a:prstGeom prst="rect">
            <a:avLst/>
          </a:prstGeom>
        </p:spPr>
      </p:pic>
      <p:pic>
        <p:nvPicPr>
          <p:cNvPr id="2050" name="Picture 2" descr="https://www.google.com/textinputassistant/t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9" y="193524"/>
            <a:ext cx="1262707" cy="10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72422"/>
            <a:ext cx="11771870" cy="51404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you give a </a:t>
            </a:r>
            <a:r>
              <a:rPr lang="en-US" i="1" dirty="0" smtClean="0"/>
              <a:t>Max-age</a:t>
            </a:r>
            <a:r>
              <a:rPr lang="en-US" dirty="0" smtClean="0"/>
              <a:t> of 1 week</a:t>
            </a:r>
          </a:p>
          <a:p>
            <a:r>
              <a:rPr lang="en-US" dirty="0" smtClean="0"/>
              <a:t>Resources will be cached on each client for 1 week</a:t>
            </a:r>
          </a:p>
          <a:p>
            <a:r>
              <a:rPr lang="en-US" dirty="0" smtClean="0"/>
              <a:t>What if, within that week, you want to make an update?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find out there was a serious bug which led to create invalid resources</a:t>
            </a:r>
          </a:p>
          <a:p>
            <a:r>
              <a:rPr lang="en-US" i="1" dirty="0" smtClean="0"/>
              <a:t>In HTTP, there is no way to tell client to invalidate its cache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If the invalidation for resource X is really critical, only thing you can do is to put X in a different URL, and have all links pointing to the new URL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old cached URL would not be used any longer</a:t>
            </a:r>
          </a:p>
          <a:p>
            <a:pPr lvl="1"/>
            <a:r>
              <a:rPr lang="en-US" dirty="0" smtClean="0"/>
              <a:t>Note: this might become quite expensive, as need to update all existing links in your whole app. So, not something to do often…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HTTP Caches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64255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6" y="210888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357522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5" y="504155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68418" y="274319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5881816" y="274319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69566" y="214184"/>
            <a:ext cx="0" cy="629370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74" idx="3"/>
            <a:endCxn id="8" idx="1"/>
          </p:cNvCxnSpPr>
          <p:nvPr/>
        </p:nvCxnSpPr>
        <p:spPr>
          <a:xfrm>
            <a:off x="2379791" y="1256270"/>
            <a:ext cx="3502025" cy="217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378845" y="2722605"/>
            <a:ext cx="3502971" cy="7084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2379791" y="3431058"/>
            <a:ext cx="3502025" cy="7578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382964" y="3431058"/>
            <a:ext cx="3498852" cy="22242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7422292" y="3431058"/>
            <a:ext cx="154612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9096" y="4395389"/>
            <a:ext cx="504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put a HTTP Proxy Cache in front of your services. Requests go through the actual Web Service only if it was not in the cache</a:t>
            </a:r>
          </a:p>
        </p:txBody>
      </p:sp>
      <p:pic>
        <p:nvPicPr>
          <p:cNvPr id="3076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96" y="242453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076" idx="2"/>
            <a:endCxn id="4" idx="0"/>
          </p:cNvCxnSpPr>
          <p:nvPr/>
        </p:nvCxnSpPr>
        <p:spPr>
          <a:xfrm>
            <a:off x="9891056" y="1588173"/>
            <a:ext cx="0" cy="11550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4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client will trigger whole computation, but all followings will access directly from public cache on first request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2" y="2388317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8713" y="45906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6434" y="5206849"/>
            <a:ext cx="224821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08712" y="5627606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734" y="4054990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988691" y="4621731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269271" y="5801831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result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how to </a:t>
            </a:r>
            <a:r>
              <a:rPr lang="en-US" dirty="0" smtClean="0"/>
              <a:t>make</a:t>
            </a:r>
            <a:r>
              <a:rPr lang="en-US" dirty="0" smtClean="0"/>
              <a:t> </a:t>
            </a:r>
            <a:r>
              <a:rPr lang="en-US" i="1" dirty="0" smtClean="0"/>
              <a:t>conditional requests</a:t>
            </a:r>
            <a:r>
              <a:rPr lang="en-US" dirty="0" smtClean="0"/>
              <a:t> in HTTP to improve performance</a:t>
            </a:r>
          </a:p>
          <a:p>
            <a:endParaRPr lang="en-US" dirty="0"/>
          </a:p>
          <a:p>
            <a:r>
              <a:rPr lang="en-US" dirty="0" smtClean="0"/>
              <a:t>Understand how HTTP deals with </a:t>
            </a:r>
            <a:r>
              <a:rPr lang="en-US" i="1" dirty="0" smtClean="0"/>
              <a:t>caches</a:t>
            </a:r>
          </a:p>
          <a:p>
            <a:pPr lvl="1"/>
            <a:r>
              <a:rPr lang="en-US" dirty="0" smtClean="0"/>
              <a:t>both </a:t>
            </a:r>
            <a:r>
              <a:rPr lang="en-US" i="1" dirty="0" smtClean="0"/>
              <a:t>public</a:t>
            </a:r>
            <a:r>
              <a:rPr lang="en-US" dirty="0" smtClean="0"/>
              <a:t> and </a:t>
            </a:r>
            <a:r>
              <a:rPr lang="en-US" i="1" dirty="0" smtClean="0"/>
              <a:t>private</a:t>
            </a:r>
            <a:r>
              <a:rPr lang="en-US" dirty="0" smtClean="0"/>
              <a:t> caches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and Following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computation on Web Service, as results were cached in the Public Proxy HTTP Cache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  <p:pic>
        <p:nvPicPr>
          <p:cNvPr id="22" name="Picture 2" descr="Image result for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" y="2470872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8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23"/>
            <a:ext cx="10515600" cy="1113181"/>
          </a:xfrm>
        </p:spPr>
        <p:txBody>
          <a:bodyPr/>
          <a:lstStyle/>
          <a:p>
            <a:r>
              <a:rPr lang="en-US" dirty="0" smtClean="0"/>
              <a:t>Adding Cache Control Headers</a:t>
            </a:r>
            <a:endParaRPr lang="en-US" dirty="0"/>
          </a:p>
        </p:txBody>
      </p:sp>
      <p:pic>
        <p:nvPicPr>
          <p:cNvPr id="1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0" y="171788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851661" y="1643747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6886621" y="1661179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5238" y="3036898"/>
            <a:ext cx="0" cy="361987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13699" y="3116411"/>
            <a:ext cx="0" cy="3311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6369" y="3116411"/>
            <a:ext cx="0" cy="34608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008" y="3615394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1681" y="4437029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971915" y="5593067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81729" y="6122283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258" y="313679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  <a:p>
            <a:r>
              <a:rPr lang="en-US" sz="2400" dirty="0" smtClean="0"/>
              <a:t>If-None-Match: …</a:t>
            </a:r>
          </a:p>
          <a:p>
            <a:r>
              <a:rPr lang="en-US" sz="2400" dirty="0" smtClean="0"/>
              <a:t>If-Modified-Since: …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5966" y="3121853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83614" y="5660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304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270" y="3041043"/>
            <a:ext cx="379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Even if client does not use any cache control, the Public Cache can still add those when communicating with the web service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60122" y="61551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194795" y="5626366"/>
            <a:ext cx="19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75926" y="5063852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payload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62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Public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5"/>
            <a:ext cx="11757991" cy="4833592"/>
          </a:xfrm>
        </p:spPr>
        <p:txBody>
          <a:bodyPr/>
          <a:lstStyle/>
          <a:p>
            <a:r>
              <a:rPr lang="en-US" b="1" i="1" dirty="0" smtClean="0"/>
              <a:t>s-</a:t>
            </a:r>
            <a:r>
              <a:rPr lang="en-US" b="1" i="1" dirty="0" err="1" smtClean="0"/>
              <a:t>maxage</a:t>
            </a:r>
            <a:r>
              <a:rPr lang="en-US" dirty="0" smtClean="0"/>
              <a:t>: for how long a resource stored in public cache can be considered </a:t>
            </a:r>
            <a:r>
              <a:rPr lang="en-US" i="1" dirty="0" smtClean="0"/>
              <a:t>fresh</a:t>
            </a:r>
          </a:p>
          <a:p>
            <a:r>
              <a:rPr lang="en-US" dirty="0" smtClean="0"/>
              <a:t>Example: </a:t>
            </a:r>
            <a:r>
              <a:rPr lang="en-US" b="1" i="1" dirty="0"/>
              <a:t>Cache-Control: </a:t>
            </a:r>
            <a:r>
              <a:rPr lang="en-US" b="1" i="1" dirty="0" smtClean="0"/>
              <a:t>max-age=60, s-</a:t>
            </a:r>
            <a:r>
              <a:rPr lang="en-US" b="1" i="1" dirty="0" err="1" smtClean="0"/>
              <a:t>maxage</a:t>
            </a:r>
            <a:r>
              <a:rPr lang="en-US" b="1" i="1" dirty="0" smtClean="0"/>
              <a:t>=300</a:t>
            </a:r>
          </a:p>
          <a:p>
            <a:pPr lvl="1"/>
            <a:r>
              <a:rPr lang="en-US" dirty="0" smtClean="0"/>
              <a:t>1 minute for private cache (</a:t>
            </a:r>
            <a:r>
              <a:rPr lang="en-US" dirty="0" err="1" smtClean="0"/>
              <a:t>eg</a:t>
            </a:r>
            <a:r>
              <a:rPr lang="en-US" dirty="0" smtClean="0"/>
              <a:t> in browser) and 5 minutes for public cache</a:t>
            </a:r>
          </a:p>
          <a:p>
            <a:r>
              <a:rPr lang="en-US" dirty="0" smtClean="0"/>
              <a:t>Why having different values for public and private caches?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on the context…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46464"/>
            <a:ext cx="11688417" cy="757997"/>
          </a:xfrm>
        </p:spPr>
        <p:txBody>
          <a:bodyPr>
            <a:noAutofit/>
          </a:bodyPr>
          <a:lstStyle/>
          <a:p>
            <a:r>
              <a:rPr lang="en-US" sz="4800" dirty="0"/>
              <a:t>Ex. </a:t>
            </a:r>
            <a:r>
              <a:rPr lang="en-US" sz="4800" b="1" i="1" dirty="0"/>
              <a:t>Cache-Control: </a:t>
            </a:r>
            <a:r>
              <a:rPr lang="en-US" sz="4800" b="1" i="1" dirty="0" smtClean="0"/>
              <a:t>max-age=0</a:t>
            </a:r>
            <a:r>
              <a:rPr lang="en-US" sz="4800" b="1" i="1" dirty="0"/>
              <a:t>, </a:t>
            </a:r>
            <a:r>
              <a:rPr lang="en-US" sz="4800" b="1" i="1" dirty="0" smtClean="0"/>
              <a:t>s-</a:t>
            </a:r>
            <a:r>
              <a:rPr lang="en-US" sz="4800" b="1" i="1" dirty="0" err="1" smtClean="0"/>
              <a:t>maxage</a:t>
            </a:r>
            <a:r>
              <a:rPr lang="en-US" sz="4800" b="1" i="1" dirty="0" smtClean="0"/>
              <a:t>=600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12574"/>
            <a:ext cx="11926956" cy="5357191"/>
          </a:xfrm>
        </p:spPr>
        <p:txBody>
          <a:bodyPr/>
          <a:lstStyle/>
          <a:p>
            <a:r>
              <a:rPr lang="en-US" dirty="0" smtClean="0"/>
              <a:t>This means a response will never be considered </a:t>
            </a:r>
            <a:r>
              <a:rPr lang="en-US" i="1" dirty="0" smtClean="0"/>
              <a:t>fresh</a:t>
            </a:r>
            <a:r>
              <a:rPr lang="en-US" dirty="0" smtClean="0"/>
              <a:t> in the private cache, but will be fresh for 10 minutes on public cache</a:t>
            </a:r>
          </a:p>
          <a:p>
            <a:r>
              <a:rPr lang="en-US" dirty="0" smtClean="0"/>
              <a:t>Each client will always have to do a conditional GET request</a:t>
            </a:r>
          </a:p>
          <a:p>
            <a:r>
              <a:rPr lang="en-US" b="1" i="1" dirty="0" smtClean="0"/>
              <a:t>max-age=0</a:t>
            </a:r>
            <a:r>
              <a:rPr lang="en-US" dirty="0" smtClean="0"/>
              <a:t> does NOT mean that it cannot be cached, just that we need to validate each time with a conditional GET</a:t>
            </a:r>
          </a:p>
          <a:p>
            <a:pPr lvl="1"/>
            <a:r>
              <a:rPr lang="en-US" dirty="0" smtClean="0"/>
              <a:t>we do not save the GET request, but could save on no-payload if </a:t>
            </a:r>
            <a:r>
              <a:rPr lang="en-US" b="1" dirty="0" smtClean="0"/>
              <a:t>304</a:t>
            </a:r>
          </a:p>
          <a:p>
            <a:r>
              <a:rPr lang="en-US" dirty="0" smtClean="0"/>
              <a:t>On public cache, we save for 10 minutes, so we avoid computing response and doing conditional GETs for 10 minutes but for first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0515600" cy="1325563"/>
          </a:xfrm>
        </p:spPr>
        <p:txBody>
          <a:bodyPr/>
          <a:lstStyle/>
          <a:p>
            <a:r>
              <a:rPr lang="en-US" dirty="0" smtClean="0"/>
              <a:t>First Request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1935" y="3802389"/>
            <a:ext cx="38762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7832" y="6029109"/>
            <a:ext cx="35703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6259941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7317" y="2988429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531" y="6096660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2371" y="63271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0642" y="4945325"/>
            <a:ext cx="2339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 smtClean="0"/>
              <a:t>ETag</a:t>
            </a:r>
            <a:r>
              <a:rPr lang="en-US" sz="2400" dirty="0" smtClean="0"/>
              <a:t>: …</a:t>
            </a:r>
          </a:p>
          <a:p>
            <a:r>
              <a:rPr lang="en-US" sz="2400" dirty="0" smtClean="0"/>
              <a:t>Cache-Control: 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11935" y="4425674"/>
            <a:ext cx="3910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 smtClean="0"/>
              <a:t>ETag</a:t>
            </a:r>
            <a:r>
              <a:rPr lang="en-US" sz="2400" dirty="0" smtClean="0"/>
              <a:t>: …</a:t>
            </a:r>
          </a:p>
          <a:p>
            <a:r>
              <a:rPr lang="en-US" sz="2400" dirty="0"/>
              <a:t>Cache-Control: max-age=0,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s-</a:t>
            </a:r>
            <a:r>
              <a:rPr lang="en-US" sz="2400" dirty="0" err="1" smtClean="0"/>
              <a:t>maxage</a:t>
            </a:r>
            <a:r>
              <a:rPr lang="en-US" sz="2400" dirty="0" smtClean="0"/>
              <a:t>=600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64335" y="3202224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</p:spTree>
    <p:extLst>
      <p:ext uri="{BB962C8B-B14F-4D97-AF65-F5344CB8AC3E}">
        <p14:creationId xmlns:p14="http://schemas.microsoft.com/office/powerpoint/2010/main" val="56655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1665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Second Request from Same Client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2750568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  <a:p>
            <a:r>
              <a:rPr lang="en-US" sz="2400" dirty="0" smtClean="0"/>
              <a:t>If-None-Match: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304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7044" y="4886443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payload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need to connect to Web Service, because cache is valid for 10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98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126585"/>
            <a:ext cx="1194683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Third Request from Different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3027008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9695" y="4329875"/>
            <a:ext cx="232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need to connect to Web Service, because cache is valid for 10 minutes</a:t>
            </a:r>
            <a:endParaRPr lang="en-US" sz="2800" dirty="0"/>
          </a:p>
        </p:txBody>
      </p:sp>
      <p:pic>
        <p:nvPicPr>
          <p:cNvPr id="4098" name="Picture 2" descr="Image result for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" y="1550641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9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757991" cy="4883288"/>
          </a:xfrm>
        </p:spPr>
        <p:txBody>
          <a:bodyPr/>
          <a:lstStyle/>
          <a:p>
            <a:r>
              <a:rPr lang="en-US" b="1" i="1" dirty="0"/>
              <a:t>Cache-Control: max-age=0, </a:t>
            </a:r>
            <a:r>
              <a:rPr lang="en-US" b="1" i="1" dirty="0" smtClean="0"/>
              <a:t>s-</a:t>
            </a:r>
            <a:r>
              <a:rPr lang="en-US" b="1" i="1" dirty="0" err="1" smtClean="0"/>
              <a:t>maxage</a:t>
            </a:r>
            <a:r>
              <a:rPr lang="en-US" b="1" i="1" dirty="0" smtClean="0"/>
              <a:t>=600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: avoid re-computing responses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business logic and access to database done only once for first request</a:t>
            </a:r>
          </a:p>
          <a:p>
            <a:r>
              <a:rPr lang="en-US" i="1" dirty="0" smtClean="0"/>
              <a:t>Bad</a:t>
            </a:r>
            <a:r>
              <a:rPr lang="en-US" dirty="0" smtClean="0"/>
              <a:t>: clients still need to do conditional GET requests, and cannot use directly the local cache without validating with server first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: cache invalidation, we can manually reset Public Cache whenever we want, as we have full control on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6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Cache Control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847444" cy="49329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public</a:t>
            </a:r>
            <a:r>
              <a:rPr lang="en-US" dirty="0" smtClean="0"/>
              <a:t>: response can be cache</a:t>
            </a:r>
          </a:p>
          <a:p>
            <a:r>
              <a:rPr lang="en-US" b="1" i="1" dirty="0" smtClean="0"/>
              <a:t>private</a:t>
            </a:r>
            <a:r>
              <a:rPr lang="en-US" dirty="0" smtClean="0"/>
              <a:t>: can be cached only in a private cache, not public</a:t>
            </a:r>
          </a:p>
          <a:p>
            <a:r>
              <a:rPr lang="en-US" b="1" i="1" dirty="0" smtClean="0"/>
              <a:t>no-cache</a:t>
            </a:r>
            <a:r>
              <a:rPr lang="en-US" dirty="0" smtClean="0"/>
              <a:t>: can be cached, but each time ask for validation</a:t>
            </a:r>
          </a:p>
          <a:p>
            <a:pPr lvl="1"/>
            <a:r>
              <a:rPr lang="en-US" dirty="0" smtClean="0"/>
              <a:t>e.g.,  </a:t>
            </a:r>
            <a:r>
              <a:rPr lang="en-US" b="1" i="1" dirty="0" smtClean="0"/>
              <a:t>no-cache</a:t>
            </a:r>
            <a:r>
              <a:rPr lang="en-US" dirty="0" smtClean="0"/>
              <a:t> and </a:t>
            </a:r>
            <a:r>
              <a:rPr lang="en-US" b="1" i="1" dirty="0" smtClean="0"/>
              <a:t>max-age=0</a:t>
            </a:r>
            <a:r>
              <a:rPr lang="en-US" dirty="0" smtClean="0"/>
              <a:t> would be equivalent  </a:t>
            </a:r>
          </a:p>
          <a:p>
            <a:r>
              <a:rPr lang="en-US" b="1" i="1" dirty="0" smtClean="0"/>
              <a:t>no-store</a:t>
            </a:r>
            <a:r>
              <a:rPr lang="en-US" dirty="0" smtClean="0"/>
              <a:t>: never ever cache the response</a:t>
            </a:r>
          </a:p>
          <a:p>
            <a:pPr lvl="1"/>
            <a:r>
              <a:rPr lang="en-US" dirty="0" smtClean="0"/>
              <a:t>note: some systems wrongly treat </a:t>
            </a:r>
            <a:r>
              <a:rPr lang="en-US" b="1" i="1" dirty="0" smtClean="0"/>
              <a:t>no-cache</a:t>
            </a:r>
            <a:r>
              <a:rPr lang="en-US" dirty="0" smtClean="0"/>
              <a:t> as it was a </a:t>
            </a:r>
            <a:r>
              <a:rPr lang="en-US" b="1" i="1" dirty="0" smtClean="0"/>
              <a:t>no-store</a:t>
            </a:r>
            <a:r>
              <a:rPr lang="en-US" dirty="0" smtClean="0"/>
              <a:t>, and that is the reason why often you see </a:t>
            </a:r>
            <a:r>
              <a:rPr lang="en-US" b="1" i="1" dirty="0" smtClean="0"/>
              <a:t>max-age=0 </a:t>
            </a:r>
            <a:r>
              <a:rPr lang="en-US" dirty="0" smtClean="0"/>
              <a:t>instead of </a:t>
            </a:r>
            <a:r>
              <a:rPr lang="en-US" b="1" i="1" dirty="0"/>
              <a:t>no-cache</a:t>
            </a:r>
            <a:endParaRPr lang="en-US" dirty="0" smtClean="0"/>
          </a:p>
          <a:p>
            <a:r>
              <a:rPr lang="en-US" b="1" i="1" dirty="0" smtClean="0"/>
              <a:t>must-revalidate</a:t>
            </a:r>
            <a:r>
              <a:rPr lang="en-US" dirty="0" smtClean="0"/>
              <a:t>: under certain conditions, caches “might” return stale, non-fresh values. Make sure to avoid those special cases</a:t>
            </a:r>
            <a:endParaRPr lang="en-US" b="1" i="1" dirty="0" smtClean="0"/>
          </a:p>
          <a:p>
            <a:r>
              <a:rPr lang="en-US" b="1" i="1" dirty="0" smtClean="0"/>
              <a:t>proxy-revalidate</a:t>
            </a:r>
            <a:r>
              <a:rPr lang="en-US" dirty="0" smtClean="0"/>
              <a:t>: same as above, but for public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advanced/rest/conditional-get</a:t>
            </a:r>
          </a:p>
          <a:p>
            <a:r>
              <a:rPr lang="en-US" b="1" dirty="0" smtClean="0"/>
              <a:t>advanced/rest/conditional-change</a:t>
            </a:r>
          </a:p>
          <a:p>
            <a:r>
              <a:rPr lang="en-US" b="1" dirty="0" smtClean="0"/>
              <a:t>advanced/rest/cache</a:t>
            </a:r>
          </a:p>
          <a:p>
            <a:r>
              <a:rPr lang="en-US" dirty="0" smtClean="0"/>
              <a:t>Study relevant sections in RFC-7232 and RFC-7234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Requests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GET The Same 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 smtClean="0"/>
              <a:t>It is not uncommon to do GET on the same endpoints, several times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think of home pages of sites you visit often</a:t>
            </a:r>
          </a:p>
          <a:p>
            <a:pPr lvl="1"/>
            <a:r>
              <a:rPr lang="en-US" i="1" dirty="0" smtClean="0"/>
              <a:t>google.com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You still need to make a GET, but then could save on </a:t>
            </a:r>
            <a:r>
              <a:rPr lang="en-US" i="1" dirty="0" smtClean="0"/>
              <a:t>bandwidth</a:t>
            </a:r>
            <a:r>
              <a:rPr lang="en-US" dirty="0" smtClean="0"/>
              <a:t> if server says previous response is still </a:t>
            </a:r>
            <a:r>
              <a:rPr lang="en-US" i="1" dirty="0" smtClean="0"/>
              <a:t>valid</a:t>
            </a:r>
          </a:p>
          <a:p>
            <a:pPr lvl="1"/>
            <a:r>
              <a:rPr lang="en-US" dirty="0" smtClean="0"/>
              <a:t>and so not provide payload in HTTP response body </a:t>
            </a:r>
          </a:p>
          <a:p>
            <a:r>
              <a:rPr lang="en-US" dirty="0" smtClean="0"/>
              <a:t>However, need to save previous response somewhere, </a:t>
            </a:r>
            <a:r>
              <a:rPr lang="en-US" dirty="0" err="1" smtClean="0"/>
              <a:t>eg</a:t>
            </a:r>
            <a:r>
              <a:rPr lang="en-US" dirty="0" smtClean="0"/>
              <a:t> a </a:t>
            </a:r>
            <a:r>
              <a:rPr lang="en-US" i="1" dirty="0" smtClean="0"/>
              <a:t>cache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63500"/>
          </a:xfrm>
        </p:spPr>
        <p:txBody>
          <a:bodyPr/>
          <a:lstStyle/>
          <a:p>
            <a:r>
              <a:rPr lang="en-US" dirty="0" smtClean="0"/>
              <a:t>2 ways to specify validity, using HTTP Headers</a:t>
            </a:r>
          </a:p>
          <a:p>
            <a:r>
              <a:rPr lang="en-US" i="1" dirty="0" smtClean="0"/>
              <a:t>Last-modified</a:t>
            </a:r>
            <a:r>
              <a:rPr lang="en-US" dirty="0" smtClean="0"/>
              <a:t>: tells when the resource was last modified</a:t>
            </a:r>
          </a:p>
          <a:p>
            <a:pPr lvl="1"/>
            <a:r>
              <a:rPr lang="en-US" dirty="0" smtClean="0"/>
              <a:t>the clock is based on the server, NOT the client</a:t>
            </a:r>
          </a:p>
          <a:p>
            <a:r>
              <a:rPr lang="en-US" i="1" dirty="0" err="1" smtClean="0"/>
              <a:t>ETag</a:t>
            </a:r>
            <a:r>
              <a:rPr lang="en-US" dirty="0" smtClean="0"/>
              <a:t>: a unique string identifier representing the current status of the resource</a:t>
            </a:r>
          </a:p>
          <a:p>
            <a:pPr lvl="1"/>
            <a:r>
              <a:rPr lang="en-US" dirty="0" smtClean="0"/>
              <a:t>if the state of the resource changes, then the </a:t>
            </a:r>
            <a:r>
              <a:rPr lang="en-US" dirty="0" err="1" smtClean="0"/>
              <a:t>ETag</a:t>
            </a:r>
            <a:r>
              <a:rPr lang="en-US" dirty="0" smtClean="0"/>
              <a:t> should change as well</a:t>
            </a:r>
          </a:p>
          <a:p>
            <a:pPr lvl="1"/>
            <a:r>
              <a:rPr lang="en-US" dirty="0" smtClean="0"/>
              <a:t>could be computed as a hash of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Last-Modified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63633" cy="4921164"/>
          </a:xfrm>
        </p:spPr>
        <p:txBody>
          <a:bodyPr/>
          <a:lstStyle/>
          <a:p>
            <a:r>
              <a:rPr lang="en-US" dirty="0" smtClean="0"/>
              <a:t>Usually </a:t>
            </a:r>
            <a:r>
              <a:rPr lang="en-US" dirty="0"/>
              <a:t>e</a:t>
            </a:r>
            <a:r>
              <a:rPr lang="en-US" dirty="0" smtClean="0"/>
              <a:t>asy to compute</a:t>
            </a:r>
          </a:p>
          <a:p>
            <a:r>
              <a:rPr lang="en-US" dirty="0" smtClean="0"/>
              <a:t>But need to be stored somewhere on the server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an extra column in the database tables</a:t>
            </a:r>
          </a:p>
          <a:p>
            <a:r>
              <a:rPr lang="en-US" dirty="0" smtClean="0"/>
              <a:t>Issue: HTTP Date resolution is based on </a:t>
            </a:r>
            <a:r>
              <a:rPr lang="en-US" i="1" dirty="0" smtClean="0"/>
              <a:t>seconds</a:t>
            </a:r>
          </a:p>
          <a:p>
            <a:pPr lvl="1"/>
            <a:r>
              <a:rPr lang="en-US" dirty="0" smtClean="0"/>
              <a:t>if several updates in the same second, might lose the most recent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55261"/>
          </a:xfrm>
        </p:spPr>
        <p:txBody>
          <a:bodyPr/>
          <a:lstStyle/>
          <a:p>
            <a:r>
              <a:rPr lang="en-US" dirty="0" smtClean="0"/>
              <a:t>As being a unique identifier, it is more precise than Last-Modified</a:t>
            </a:r>
          </a:p>
          <a:p>
            <a:r>
              <a:rPr lang="en-US" dirty="0" smtClean="0"/>
              <a:t>But not always easy to define what to use as unique identifier for a resource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hash </a:t>
            </a:r>
            <a:r>
              <a:rPr lang="en-US" dirty="0" smtClean="0"/>
              <a:t>can be used (</a:t>
            </a:r>
            <a:r>
              <a:rPr lang="en-US" dirty="0" err="1" smtClean="0"/>
              <a:t>eg</a:t>
            </a:r>
            <a:r>
              <a:rPr lang="en-US" dirty="0" smtClean="0"/>
              <a:t> MD5), but there is always the risk of a potential collision</a:t>
            </a:r>
          </a:p>
          <a:p>
            <a:pPr lvl="1"/>
            <a:r>
              <a:rPr lang="en-US" dirty="0" smtClean="0"/>
              <a:t>albeit probability should be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GET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23589" cy="4797597"/>
          </a:xfrm>
        </p:spPr>
        <p:txBody>
          <a:bodyPr/>
          <a:lstStyle/>
          <a:p>
            <a:r>
              <a:rPr lang="en-US" dirty="0" smtClean="0"/>
              <a:t>HTTP Headers </a:t>
            </a:r>
            <a:r>
              <a:rPr lang="en-US" i="1" dirty="0" smtClean="0"/>
              <a:t>If-None-Match</a:t>
            </a:r>
            <a:r>
              <a:rPr lang="en-US" dirty="0"/>
              <a:t> and </a:t>
            </a:r>
            <a:r>
              <a:rPr lang="en-US" i="1" dirty="0" smtClean="0"/>
              <a:t>If-Modified-Since</a:t>
            </a:r>
          </a:p>
          <a:p>
            <a:r>
              <a:rPr lang="en-US" b="1" i="1" dirty="0" smtClean="0"/>
              <a:t>If-None-Match</a:t>
            </a:r>
            <a:r>
              <a:rPr lang="en-US" dirty="0" smtClean="0"/>
              <a:t>: send the previously obtained </a:t>
            </a:r>
            <a:r>
              <a:rPr lang="en-US" dirty="0" err="1" smtClean="0"/>
              <a:t>ETag</a:t>
            </a:r>
            <a:r>
              <a:rPr lang="en-US" dirty="0" smtClean="0"/>
              <a:t>. Should get new payload only if </a:t>
            </a:r>
            <a:r>
              <a:rPr lang="en-US" dirty="0" err="1" smtClean="0"/>
              <a:t>ETag</a:t>
            </a:r>
            <a:r>
              <a:rPr lang="en-US" dirty="0" smtClean="0"/>
              <a:t> on server has changed</a:t>
            </a:r>
          </a:p>
          <a:p>
            <a:r>
              <a:rPr lang="en-US" b="1" i="1" dirty="0" smtClean="0"/>
              <a:t>If-Modified-Since</a:t>
            </a:r>
            <a:r>
              <a:rPr lang="en-US" dirty="0" smtClean="0"/>
              <a:t>: send the previously obtained Last-Modified timestamp. Should get new payload only if new update on server has happened</a:t>
            </a:r>
          </a:p>
          <a:p>
            <a:r>
              <a:rPr lang="en-US" dirty="0" smtClean="0"/>
              <a:t>If server sends no payload because resource has not changed, then status code is </a:t>
            </a:r>
            <a:r>
              <a:rPr lang="en-US" b="1" dirty="0" smtClean="0"/>
              <a:t>304</a:t>
            </a:r>
            <a:endParaRPr lang="en-US" b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1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804822" cy="4896451"/>
          </a:xfrm>
        </p:spPr>
        <p:txBody>
          <a:bodyPr/>
          <a:lstStyle/>
          <a:p>
            <a:r>
              <a:rPr lang="en-US" dirty="0" smtClean="0"/>
              <a:t>You might want to do a POST/PUT/PATCH only if the state on server </a:t>
            </a:r>
            <a:r>
              <a:rPr lang="en-US" dirty="0" smtClean="0"/>
              <a:t>has not changed</a:t>
            </a:r>
          </a:p>
          <a:p>
            <a:r>
              <a:rPr lang="en-US" dirty="0" smtClean="0"/>
              <a:t>A GET followed by a PUT would be two different requests, NOT done </a:t>
            </a:r>
            <a:r>
              <a:rPr lang="en-US" i="1" dirty="0" smtClean="0"/>
              <a:t>atomically</a:t>
            </a:r>
          </a:p>
          <a:p>
            <a:pPr lvl="1"/>
            <a:r>
              <a:rPr lang="en-US" dirty="0" smtClean="0"/>
              <a:t>someone else might have modified the state between the GET and PUT</a:t>
            </a:r>
          </a:p>
          <a:p>
            <a:r>
              <a:rPr lang="en-US" dirty="0" smtClean="0"/>
              <a:t>If the PUT is based on data read by GET, and you want to abort the PUT if someone else changed the state, you can have a conditional request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1482</Words>
  <Application>Microsoft Office PowerPoint</Application>
  <PresentationFormat>Widescreen</PresentationFormat>
  <Paragraphs>173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Enterprise Programmering 2  Lesson 07: Conditional Requests and Caching</vt:lpstr>
      <vt:lpstr>Goals</vt:lpstr>
      <vt:lpstr>Conditional Requests</vt:lpstr>
      <vt:lpstr>GET The Same Data </vt:lpstr>
      <vt:lpstr>Response Validity</vt:lpstr>
      <vt:lpstr>Last-Modified</vt:lpstr>
      <vt:lpstr>ETag</vt:lpstr>
      <vt:lpstr>Conditional GET Requests</vt:lpstr>
      <vt:lpstr>Conditional Changes </vt:lpstr>
      <vt:lpstr>Cont. Conditional POST/PUT/PATCH</vt:lpstr>
      <vt:lpstr>HTTP Caches</vt:lpstr>
      <vt:lpstr>Caching</vt:lpstr>
      <vt:lpstr>Freshness</vt:lpstr>
      <vt:lpstr>How To Set Max-age?</vt:lpstr>
      <vt:lpstr>Ex.:        tia.png cached for 1 year</vt:lpstr>
      <vt:lpstr>Cache Invalidation</vt:lpstr>
      <vt:lpstr>Public HTTP Caches</vt:lpstr>
      <vt:lpstr>PowerPoint Presentation</vt:lpstr>
      <vt:lpstr>Why?</vt:lpstr>
      <vt:lpstr>Second and Following Requests</vt:lpstr>
      <vt:lpstr>Adding Cache Control Headers</vt:lpstr>
      <vt:lpstr>Controlling Public Caches</vt:lpstr>
      <vt:lpstr>Ex. Cache-Control: max-age=0, s-maxage=600</vt:lpstr>
      <vt:lpstr>First Request</vt:lpstr>
      <vt:lpstr>Second Request from Same Client</vt:lpstr>
      <vt:lpstr>Third Request from Different Client</vt:lpstr>
      <vt:lpstr>So???</vt:lpstr>
      <vt:lpstr>Other Cache Control Settings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486</cp:revision>
  <cp:lastPrinted>2017-12-21T12:07:11Z</cp:lastPrinted>
  <dcterms:created xsi:type="dcterms:W3CDTF">2017-12-10T14:32:25Z</dcterms:created>
  <dcterms:modified xsi:type="dcterms:W3CDTF">2018-09-04T13:36:53Z</dcterms:modified>
</cp:coreProperties>
</file>