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31AE-2C4F-4127-A533-993F9C050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D8466-997B-4565-BC35-69BFED096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9E652-8F05-4CB4-BEEF-12D676AD8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B83E-E68C-432B-82CB-BF3701DEB92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A64F7-6ACF-44E1-8F8D-9E8575F3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A9830-D9B8-4FDC-BE60-9C7E4DF0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9CA9-9E73-431B-A465-BEA0E2C2F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0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BAB8-77F3-4E2B-9A10-3BBEA7C0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85194-CA24-4156-B4B8-AB10747F0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3FFEC-88EA-4D94-B2D2-5E3EAADEC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B83E-E68C-432B-82CB-BF3701DEB92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61B04-C799-4241-9B0D-B0B1C0EE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143D3-C366-482B-9E32-9FA6626C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9CA9-9E73-431B-A465-BEA0E2C2F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A47BE7-E3FC-40E2-9DCA-5868161F9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E1488-C875-45F9-9C59-29C1F3AA3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44159-A416-4FAE-A3EE-06EE7517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B83E-E68C-432B-82CB-BF3701DEB92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310DB-7A91-4250-AA8F-0C1BDC8D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6159D-9EA3-459F-8F0E-BF547FD8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9CA9-9E73-431B-A465-BEA0E2C2F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7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2D6B-69FD-433A-8FA4-4423BAF27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C3B0B-7992-4EEF-80E1-F16947D30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03A92-293C-4963-85B9-FAFBE3518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B83E-E68C-432B-82CB-BF3701DEB92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D2A20-E745-49EB-B436-6FC82B6B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6BCBC-DF78-48DB-9199-D0EFEAE1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9CA9-9E73-431B-A465-BEA0E2C2F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2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690-01DD-449D-8195-65B338B9F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2B967-26E2-4F27-B3BC-BE7469E60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6A100-671A-44C5-8477-5A5DCB3A5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B83E-E68C-432B-82CB-BF3701DEB92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6561B-0E21-46FD-B2B6-234C4F65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B07EE-09B2-4BFB-B1B3-FB0F0ABF3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9CA9-9E73-431B-A465-BEA0E2C2F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EDED-91D7-404F-8A74-6FAF9C942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5DF1A-A7DE-4F8A-A995-A55D2E4CC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F2D6B-94E3-4123-8629-764E888FD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44DF5-BC1C-42A3-8205-9B42B254A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B83E-E68C-432B-82CB-BF3701DEB92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420DC-90E9-478F-BF20-61700EC2E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9AB47-4B37-4DE2-9259-B5EDB1D6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9CA9-9E73-431B-A465-BEA0E2C2F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5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40E1C-8EF1-4B41-A0CA-A6F0A2764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DB78C-CCBD-4AF9-B417-DE3E4B266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72F38-32D7-409C-A337-D91077211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27F46F-D23A-42B3-BD75-A512130BB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47C59-6C84-4A85-B21C-2089A3ABE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0562B7-917A-4B88-A454-6BD4AA36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B83E-E68C-432B-82CB-BF3701DEB92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98AAE5-F0F5-43F3-9D0A-3434404A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65CEF1-C381-4F5D-85AA-29B1B2C1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9CA9-9E73-431B-A465-BEA0E2C2F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58685-2885-4859-AEDC-BEE75AE5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A830C-A948-4E18-A9C6-1E92FF67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B83E-E68C-432B-82CB-BF3701DEB92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B1709B-9DA9-4DAE-931D-31EE6C2B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3EF68-CD46-4F53-897B-5375ECF1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9CA9-9E73-431B-A465-BEA0E2C2F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7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2DC750-EC51-4195-9173-A522C9586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B83E-E68C-432B-82CB-BF3701DEB92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2557A-4C36-4604-8AF0-375300F4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E46B8-B815-46EE-AA0F-BA8CD38A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9CA9-9E73-431B-A465-BEA0E2C2F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5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B51A-CB66-4E76-A6C8-01E02DD4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B874B-8718-462E-8F07-3B285D801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EF7AD-428A-4010-9AB4-0815554B9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3F94A-CE0A-4B6D-8B8C-1E730F3F6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B83E-E68C-432B-82CB-BF3701DEB92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FA1CC-0BAF-4DC4-806C-3F4AAE24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99C7C-57E9-458D-B7E0-1169CB978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9CA9-9E73-431B-A465-BEA0E2C2F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1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EAA4D-4005-41B3-A2D8-EB800ADB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B248D-EFBD-4B8B-889D-0106ACEB1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A0867-0195-4EDC-B021-500774375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4F8A9-B548-416D-9093-E5724760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B83E-E68C-432B-82CB-BF3701DEB92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7F1ED-6C33-47A2-9312-D6A421CD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EC928-8318-4D41-8075-3B0C9B06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9CA9-9E73-431B-A465-BEA0E2C2F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1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41891-A3D7-4981-9F21-9A471D64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FF751-137B-497F-B313-8D99312F5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E2F30-13A1-4E0D-B92B-C410A95E01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1B83E-E68C-432B-82CB-BF3701DEB92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330DE-172E-4620-A70E-043EA2B64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49121-BEE2-473E-A763-EAF094D07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F9CA9-9E73-431B-A465-BEA0E2C2F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8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bject, dark, black, light&#10;&#10;Description automatically generated">
            <a:extLst>
              <a:ext uri="{FF2B5EF4-FFF2-40B4-BE49-F238E27FC236}">
                <a16:creationId xmlns:a16="http://schemas.microsoft.com/office/drawing/2014/main" id="{57F8E995-FBD6-4A81-912C-5C438EB11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39" y="51040"/>
            <a:ext cx="666950" cy="666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D35721-E2F2-4D31-9C68-E7ECE0B83996}"/>
              </a:ext>
            </a:extLst>
          </p:cNvPr>
          <p:cNvSpPr txBox="1"/>
          <p:nvPr/>
        </p:nvSpPr>
        <p:spPr>
          <a:xfrm>
            <a:off x="1079474" y="155817"/>
            <a:ext cx="1409032" cy="461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Bold" panose="020B0502040204020203" pitchFamily="34" charset="0"/>
              </a:rPr>
              <a:t>Projects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8E43AA-76CC-402A-9826-FACFE489F5CA}"/>
              </a:ext>
            </a:extLst>
          </p:cNvPr>
          <p:cNvSpPr txBox="1"/>
          <p:nvPr/>
        </p:nvSpPr>
        <p:spPr>
          <a:xfrm>
            <a:off x="8875297" y="1513472"/>
            <a:ext cx="2780897" cy="369332"/>
          </a:xfrm>
          <a:custGeom>
            <a:avLst/>
            <a:gdLst>
              <a:gd name="connsiteX0" fmla="*/ 0 w 2780897"/>
              <a:gd name="connsiteY0" fmla="*/ 0 h 369332"/>
              <a:gd name="connsiteX1" fmla="*/ 667415 w 2780897"/>
              <a:gd name="connsiteY1" fmla="*/ 0 h 369332"/>
              <a:gd name="connsiteX2" fmla="*/ 1307022 w 2780897"/>
              <a:gd name="connsiteY2" fmla="*/ 0 h 369332"/>
              <a:gd name="connsiteX3" fmla="*/ 2057864 w 2780897"/>
              <a:gd name="connsiteY3" fmla="*/ 0 h 369332"/>
              <a:gd name="connsiteX4" fmla="*/ 2780897 w 2780897"/>
              <a:gd name="connsiteY4" fmla="*/ 0 h 369332"/>
              <a:gd name="connsiteX5" fmla="*/ 2780897 w 2780897"/>
              <a:gd name="connsiteY5" fmla="*/ 369332 h 369332"/>
              <a:gd name="connsiteX6" fmla="*/ 2169100 w 2780897"/>
              <a:gd name="connsiteY6" fmla="*/ 369332 h 369332"/>
              <a:gd name="connsiteX7" fmla="*/ 1501684 w 2780897"/>
              <a:gd name="connsiteY7" fmla="*/ 369332 h 369332"/>
              <a:gd name="connsiteX8" fmla="*/ 806460 w 2780897"/>
              <a:gd name="connsiteY8" fmla="*/ 369332 h 369332"/>
              <a:gd name="connsiteX9" fmla="*/ 0 w 2780897"/>
              <a:gd name="connsiteY9" fmla="*/ 369332 h 369332"/>
              <a:gd name="connsiteX10" fmla="*/ 0 w 2780897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80897" h="369332" extrusionOk="0">
                <a:moveTo>
                  <a:pt x="0" y="0"/>
                </a:moveTo>
                <a:cubicBezTo>
                  <a:pt x="183224" y="17560"/>
                  <a:pt x="386374" y="28058"/>
                  <a:pt x="667415" y="0"/>
                </a:cubicBezTo>
                <a:cubicBezTo>
                  <a:pt x="948457" y="-28058"/>
                  <a:pt x="1006737" y="21355"/>
                  <a:pt x="1307022" y="0"/>
                </a:cubicBezTo>
                <a:cubicBezTo>
                  <a:pt x="1607307" y="-21355"/>
                  <a:pt x="1888289" y="-3687"/>
                  <a:pt x="2057864" y="0"/>
                </a:cubicBezTo>
                <a:cubicBezTo>
                  <a:pt x="2227439" y="3687"/>
                  <a:pt x="2577141" y="23651"/>
                  <a:pt x="2780897" y="0"/>
                </a:cubicBezTo>
                <a:cubicBezTo>
                  <a:pt x="2765673" y="127714"/>
                  <a:pt x="2763881" y="242638"/>
                  <a:pt x="2780897" y="369332"/>
                </a:cubicBezTo>
                <a:cubicBezTo>
                  <a:pt x="2616466" y="387212"/>
                  <a:pt x="2449075" y="352170"/>
                  <a:pt x="2169100" y="369332"/>
                </a:cubicBezTo>
                <a:cubicBezTo>
                  <a:pt x="1889125" y="386494"/>
                  <a:pt x="1734535" y="348906"/>
                  <a:pt x="1501684" y="369332"/>
                </a:cubicBezTo>
                <a:cubicBezTo>
                  <a:pt x="1268833" y="389758"/>
                  <a:pt x="1003831" y="389427"/>
                  <a:pt x="806460" y="369332"/>
                </a:cubicBezTo>
                <a:cubicBezTo>
                  <a:pt x="609089" y="349237"/>
                  <a:pt x="271191" y="391527"/>
                  <a:pt x="0" y="369332"/>
                </a:cubicBezTo>
                <a:cubicBezTo>
                  <a:pt x="12349" y="202388"/>
                  <a:pt x="1060" y="7609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1286657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Font: </a:t>
            </a:r>
            <a:r>
              <a:rPr lang="en-US" b="1" dirty="0" err="1"/>
              <a:t>Bahnschrift</a:t>
            </a:r>
            <a:r>
              <a:rPr lang="en-US" b="1" dirty="0"/>
              <a:t> </a:t>
            </a:r>
            <a:r>
              <a:rPr lang="en-US" b="1" dirty="0" err="1"/>
              <a:t>SemiBold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0C2CDA-A305-4E86-80BC-79C002FD7FB0}"/>
              </a:ext>
            </a:extLst>
          </p:cNvPr>
          <p:cNvSpPr txBox="1"/>
          <p:nvPr/>
        </p:nvSpPr>
        <p:spPr>
          <a:xfrm>
            <a:off x="3260189" y="162499"/>
            <a:ext cx="1052324" cy="461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Bold" panose="020B0502040204020203" pitchFamily="34" charset="0"/>
              </a:rPr>
              <a:t>News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8498E7-FBC9-4253-8B68-3FAC528BD5F2}"/>
              </a:ext>
            </a:extLst>
          </p:cNvPr>
          <p:cNvSpPr txBox="1"/>
          <p:nvPr/>
        </p:nvSpPr>
        <p:spPr>
          <a:xfrm>
            <a:off x="4312513" y="155876"/>
            <a:ext cx="1052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Bold" panose="020B0502040204020203" pitchFamily="34" charset="0"/>
              </a:rPr>
              <a:t>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51194-94DC-4C49-A522-1E116050F485}"/>
              </a:ext>
            </a:extLst>
          </p:cNvPr>
          <p:cNvSpPr txBox="1"/>
          <p:nvPr/>
        </p:nvSpPr>
        <p:spPr>
          <a:xfrm>
            <a:off x="5254203" y="165359"/>
            <a:ext cx="1645883" cy="458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Bold" panose="020B0502040204020203" pitchFamily="34" charset="0"/>
              </a:rPr>
              <a:t>Research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4910C-2B03-46FE-AD5C-DF6E05815C0E}"/>
              </a:ext>
            </a:extLst>
          </p:cNvPr>
          <p:cNvSpPr txBox="1"/>
          <p:nvPr/>
        </p:nvSpPr>
        <p:spPr>
          <a:xfrm>
            <a:off x="6744231" y="162499"/>
            <a:ext cx="1052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Bold" panose="020B0502040204020203" pitchFamily="34" charset="0"/>
              </a:rPr>
              <a:t>Press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E4A0DA-C0B8-4820-923E-F3C4CE6D8458}"/>
              </a:ext>
            </a:extLst>
          </p:cNvPr>
          <p:cNvSpPr txBox="1"/>
          <p:nvPr/>
        </p:nvSpPr>
        <p:spPr>
          <a:xfrm>
            <a:off x="3200969" y="1513472"/>
            <a:ext cx="3247123" cy="5078313"/>
          </a:xfrm>
          <a:custGeom>
            <a:avLst/>
            <a:gdLst>
              <a:gd name="connsiteX0" fmla="*/ 0 w 3247123"/>
              <a:gd name="connsiteY0" fmla="*/ 0 h 5078313"/>
              <a:gd name="connsiteX1" fmla="*/ 616953 w 3247123"/>
              <a:gd name="connsiteY1" fmla="*/ 0 h 5078313"/>
              <a:gd name="connsiteX2" fmla="*/ 1201436 w 3247123"/>
              <a:gd name="connsiteY2" fmla="*/ 0 h 5078313"/>
              <a:gd name="connsiteX3" fmla="*/ 1850860 w 3247123"/>
              <a:gd name="connsiteY3" fmla="*/ 0 h 5078313"/>
              <a:gd name="connsiteX4" fmla="*/ 2402871 w 3247123"/>
              <a:gd name="connsiteY4" fmla="*/ 0 h 5078313"/>
              <a:gd name="connsiteX5" fmla="*/ 3247123 w 3247123"/>
              <a:gd name="connsiteY5" fmla="*/ 0 h 5078313"/>
              <a:gd name="connsiteX6" fmla="*/ 3247123 w 3247123"/>
              <a:gd name="connsiteY6" fmla="*/ 584006 h 5078313"/>
              <a:gd name="connsiteX7" fmla="*/ 3247123 w 3247123"/>
              <a:gd name="connsiteY7" fmla="*/ 1218795 h 5078313"/>
              <a:gd name="connsiteX8" fmla="*/ 3247123 w 3247123"/>
              <a:gd name="connsiteY8" fmla="*/ 1701235 h 5078313"/>
              <a:gd name="connsiteX9" fmla="*/ 3247123 w 3247123"/>
              <a:gd name="connsiteY9" fmla="*/ 2234458 h 5078313"/>
              <a:gd name="connsiteX10" fmla="*/ 3247123 w 3247123"/>
              <a:gd name="connsiteY10" fmla="*/ 2716897 h 5078313"/>
              <a:gd name="connsiteX11" fmla="*/ 3247123 w 3247123"/>
              <a:gd name="connsiteY11" fmla="*/ 3250120 h 5078313"/>
              <a:gd name="connsiteX12" fmla="*/ 3247123 w 3247123"/>
              <a:gd name="connsiteY12" fmla="*/ 3783343 h 5078313"/>
              <a:gd name="connsiteX13" fmla="*/ 3247123 w 3247123"/>
              <a:gd name="connsiteY13" fmla="*/ 4468915 h 5078313"/>
              <a:gd name="connsiteX14" fmla="*/ 3247123 w 3247123"/>
              <a:gd name="connsiteY14" fmla="*/ 5078313 h 5078313"/>
              <a:gd name="connsiteX15" fmla="*/ 2662641 w 3247123"/>
              <a:gd name="connsiteY15" fmla="*/ 5078313 h 5078313"/>
              <a:gd name="connsiteX16" fmla="*/ 2013216 w 3247123"/>
              <a:gd name="connsiteY16" fmla="*/ 5078313 h 5078313"/>
              <a:gd name="connsiteX17" fmla="*/ 1461205 w 3247123"/>
              <a:gd name="connsiteY17" fmla="*/ 5078313 h 5078313"/>
              <a:gd name="connsiteX18" fmla="*/ 909194 w 3247123"/>
              <a:gd name="connsiteY18" fmla="*/ 5078313 h 5078313"/>
              <a:gd name="connsiteX19" fmla="*/ 0 w 3247123"/>
              <a:gd name="connsiteY19" fmla="*/ 5078313 h 5078313"/>
              <a:gd name="connsiteX20" fmla="*/ 0 w 3247123"/>
              <a:gd name="connsiteY20" fmla="*/ 4392741 h 5078313"/>
              <a:gd name="connsiteX21" fmla="*/ 0 w 3247123"/>
              <a:gd name="connsiteY21" fmla="*/ 3707168 h 5078313"/>
              <a:gd name="connsiteX22" fmla="*/ 0 w 3247123"/>
              <a:gd name="connsiteY22" fmla="*/ 2970813 h 5078313"/>
              <a:gd name="connsiteX23" fmla="*/ 0 w 3247123"/>
              <a:gd name="connsiteY23" fmla="*/ 2386807 h 5078313"/>
              <a:gd name="connsiteX24" fmla="*/ 0 w 3247123"/>
              <a:gd name="connsiteY24" fmla="*/ 1701235 h 5078313"/>
              <a:gd name="connsiteX25" fmla="*/ 0 w 3247123"/>
              <a:gd name="connsiteY25" fmla="*/ 1218795 h 5078313"/>
              <a:gd name="connsiteX26" fmla="*/ 0 w 3247123"/>
              <a:gd name="connsiteY26" fmla="*/ 0 h 507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47123" h="5078313" extrusionOk="0">
                <a:moveTo>
                  <a:pt x="0" y="0"/>
                </a:moveTo>
                <a:cubicBezTo>
                  <a:pt x="144313" y="3019"/>
                  <a:pt x="474827" y="-7172"/>
                  <a:pt x="616953" y="0"/>
                </a:cubicBezTo>
                <a:cubicBezTo>
                  <a:pt x="759079" y="7172"/>
                  <a:pt x="965829" y="-2976"/>
                  <a:pt x="1201436" y="0"/>
                </a:cubicBezTo>
                <a:cubicBezTo>
                  <a:pt x="1437043" y="2976"/>
                  <a:pt x="1546321" y="1507"/>
                  <a:pt x="1850860" y="0"/>
                </a:cubicBezTo>
                <a:cubicBezTo>
                  <a:pt x="2155399" y="-1507"/>
                  <a:pt x="2139486" y="2162"/>
                  <a:pt x="2402871" y="0"/>
                </a:cubicBezTo>
                <a:cubicBezTo>
                  <a:pt x="2666256" y="-2162"/>
                  <a:pt x="3040177" y="27274"/>
                  <a:pt x="3247123" y="0"/>
                </a:cubicBezTo>
                <a:cubicBezTo>
                  <a:pt x="3261473" y="156475"/>
                  <a:pt x="3266220" y="402719"/>
                  <a:pt x="3247123" y="584006"/>
                </a:cubicBezTo>
                <a:cubicBezTo>
                  <a:pt x="3228026" y="765293"/>
                  <a:pt x="3231259" y="1031466"/>
                  <a:pt x="3247123" y="1218795"/>
                </a:cubicBezTo>
                <a:cubicBezTo>
                  <a:pt x="3262987" y="1406124"/>
                  <a:pt x="3226332" y="1542823"/>
                  <a:pt x="3247123" y="1701235"/>
                </a:cubicBezTo>
                <a:cubicBezTo>
                  <a:pt x="3267914" y="1859647"/>
                  <a:pt x="3254075" y="2021547"/>
                  <a:pt x="3247123" y="2234458"/>
                </a:cubicBezTo>
                <a:cubicBezTo>
                  <a:pt x="3240171" y="2447369"/>
                  <a:pt x="3248580" y="2503803"/>
                  <a:pt x="3247123" y="2716897"/>
                </a:cubicBezTo>
                <a:cubicBezTo>
                  <a:pt x="3245666" y="2929991"/>
                  <a:pt x="3256912" y="2995090"/>
                  <a:pt x="3247123" y="3250120"/>
                </a:cubicBezTo>
                <a:cubicBezTo>
                  <a:pt x="3237334" y="3505150"/>
                  <a:pt x="3234634" y="3620803"/>
                  <a:pt x="3247123" y="3783343"/>
                </a:cubicBezTo>
                <a:cubicBezTo>
                  <a:pt x="3259612" y="3945883"/>
                  <a:pt x="3217612" y="4239290"/>
                  <a:pt x="3247123" y="4468915"/>
                </a:cubicBezTo>
                <a:cubicBezTo>
                  <a:pt x="3276634" y="4698540"/>
                  <a:pt x="3258975" y="4925218"/>
                  <a:pt x="3247123" y="5078313"/>
                </a:cubicBezTo>
                <a:cubicBezTo>
                  <a:pt x="3000210" y="5071111"/>
                  <a:pt x="2801908" y="5105432"/>
                  <a:pt x="2662641" y="5078313"/>
                </a:cubicBezTo>
                <a:cubicBezTo>
                  <a:pt x="2523374" y="5051194"/>
                  <a:pt x="2326865" y="5064636"/>
                  <a:pt x="2013216" y="5078313"/>
                </a:cubicBezTo>
                <a:cubicBezTo>
                  <a:pt x="1699567" y="5091990"/>
                  <a:pt x="1627503" y="5087341"/>
                  <a:pt x="1461205" y="5078313"/>
                </a:cubicBezTo>
                <a:cubicBezTo>
                  <a:pt x="1294907" y="5069285"/>
                  <a:pt x="1056029" y="5094096"/>
                  <a:pt x="909194" y="5078313"/>
                </a:cubicBezTo>
                <a:cubicBezTo>
                  <a:pt x="762359" y="5062530"/>
                  <a:pt x="288995" y="5071695"/>
                  <a:pt x="0" y="5078313"/>
                </a:cubicBezTo>
                <a:cubicBezTo>
                  <a:pt x="-9416" y="4736461"/>
                  <a:pt x="-21851" y="4653166"/>
                  <a:pt x="0" y="4392741"/>
                </a:cubicBezTo>
                <a:cubicBezTo>
                  <a:pt x="21851" y="4132316"/>
                  <a:pt x="-5605" y="3891159"/>
                  <a:pt x="0" y="3707168"/>
                </a:cubicBezTo>
                <a:cubicBezTo>
                  <a:pt x="5605" y="3523177"/>
                  <a:pt x="-28474" y="3138494"/>
                  <a:pt x="0" y="2970813"/>
                </a:cubicBezTo>
                <a:cubicBezTo>
                  <a:pt x="28474" y="2803132"/>
                  <a:pt x="-16931" y="2512473"/>
                  <a:pt x="0" y="2386807"/>
                </a:cubicBezTo>
                <a:cubicBezTo>
                  <a:pt x="16931" y="2261141"/>
                  <a:pt x="4183" y="1999247"/>
                  <a:pt x="0" y="1701235"/>
                </a:cubicBezTo>
                <a:cubicBezTo>
                  <a:pt x="-4183" y="1403223"/>
                  <a:pt x="21824" y="1353289"/>
                  <a:pt x="0" y="1218795"/>
                </a:cubicBezTo>
                <a:cubicBezTo>
                  <a:pt x="-21824" y="1084301"/>
                  <a:pt x="39804" y="35373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5966861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[DROPDOWN MENU FOR PROJECTS LINK]</a:t>
            </a:r>
          </a:p>
          <a:p>
            <a:r>
              <a:rPr lang="en-US" b="1" dirty="0"/>
              <a:t>CURRENT PROJECTS</a:t>
            </a:r>
          </a:p>
          <a:p>
            <a:r>
              <a:rPr lang="en-US" dirty="0"/>
              <a:t>UW Transportation</a:t>
            </a:r>
          </a:p>
          <a:p>
            <a:r>
              <a:rPr lang="en-US" dirty="0"/>
              <a:t>Life Sciences Building</a:t>
            </a:r>
          </a:p>
          <a:p>
            <a:r>
              <a:rPr lang="en-US" dirty="0"/>
              <a:t>Campus Plan</a:t>
            </a:r>
          </a:p>
          <a:p>
            <a:r>
              <a:rPr lang="en-US" dirty="0"/>
              <a:t>Bowman Building</a:t>
            </a:r>
          </a:p>
          <a:p>
            <a:r>
              <a:rPr lang="en-US" dirty="0"/>
              <a:t>Population Health Building</a:t>
            </a:r>
          </a:p>
          <a:p>
            <a:r>
              <a:rPr lang="en-US" dirty="0"/>
              <a:t>Manastash Ridge Observatory</a:t>
            </a:r>
          </a:p>
          <a:p>
            <a:r>
              <a:rPr lang="en-US" dirty="0"/>
              <a:t>West Campus Dorms</a:t>
            </a:r>
          </a:p>
          <a:p>
            <a:r>
              <a:rPr lang="en-US" dirty="0"/>
              <a:t>UW Foster</a:t>
            </a:r>
          </a:p>
          <a:p>
            <a:r>
              <a:rPr lang="en-US" dirty="0"/>
              <a:t>Illuminated Crosswalk</a:t>
            </a:r>
          </a:p>
          <a:p>
            <a:r>
              <a:rPr lang="en-US" b="1" dirty="0"/>
              <a:t>COMPLETED PROJECTS</a:t>
            </a:r>
          </a:p>
          <a:p>
            <a:r>
              <a:rPr lang="en-US" dirty="0"/>
              <a:t>UW Mercer A</a:t>
            </a:r>
          </a:p>
          <a:p>
            <a:r>
              <a:rPr lang="en-US" dirty="0"/>
              <a:t>UW CEI/PNW Smart Grid Testbed</a:t>
            </a:r>
          </a:p>
          <a:p>
            <a:r>
              <a:rPr lang="en-US" dirty="0"/>
              <a:t>Port of Seattle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4BBE33-56EC-4138-A626-B99E2BA49BC9}"/>
              </a:ext>
            </a:extLst>
          </p:cNvPr>
          <p:cNvSpPr txBox="1"/>
          <p:nvPr/>
        </p:nvSpPr>
        <p:spPr>
          <a:xfrm>
            <a:off x="2522173" y="155816"/>
            <a:ext cx="1052324" cy="461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Bold" panose="020B0502040204020203" pitchFamily="34" charset="0"/>
              </a:rPr>
              <a:t>Map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DE3F46-C5C7-4EBA-B884-7139C5A0AB71}"/>
              </a:ext>
            </a:extLst>
          </p:cNvPr>
          <p:cNvSpPr txBox="1"/>
          <p:nvPr/>
        </p:nvSpPr>
        <p:spPr>
          <a:xfrm>
            <a:off x="7397751" y="3425524"/>
            <a:ext cx="2447377" cy="2031325"/>
          </a:xfrm>
          <a:custGeom>
            <a:avLst/>
            <a:gdLst>
              <a:gd name="connsiteX0" fmla="*/ 0 w 2447377"/>
              <a:gd name="connsiteY0" fmla="*/ 0 h 2031325"/>
              <a:gd name="connsiteX1" fmla="*/ 660792 w 2447377"/>
              <a:gd name="connsiteY1" fmla="*/ 0 h 2031325"/>
              <a:gd name="connsiteX2" fmla="*/ 1248162 w 2447377"/>
              <a:gd name="connsiteY2" fmla="*/ 0 h 2031325"/>
              <a:gd name="connsiteX3" fmla="*/ 1786585 w 2447377"/>
              <a:gd name="connsiteY3" fmla="*/ 0 h 2031325"/>
              <a:gd name="connsiteX4" fmla="*/ 2447377 w 2447377"/>
              <a:gd name="connsiteY4" fmla="*/ 0 h 2031325"/>
              <a:gd name="connsiteX5" fmla="*/ 2447377 w 2447377"/>
              <a:gd name="connsiteY5" fmla="*/ 656795 h 2031325"/>
              <a:gd name="connsiteX6" fmla="*/ 2447377 w 2447377"/>
              <a:gd name="connsiteY6" fmla="*/ 1374530 h 2031325"/>
              <a:gd name="connsiteX7" fmla="*/ 2447377 w 2447377"/>
              <a:gd name="connsiteY7" fmla="*/ 2031325 h 2031325"/>
              <a:gd name="connsiteX8" fmla="*/ 1811059 w 2447377"/>
              <a:gd name="connsiteY8" fmla="*/ 2031325 h 2031325"/>
              <a:gd name="connsiteX9" fmla="*/ 1223689 w 2447377"/>
              <a:gd name="connsiteY9" fmla="*/ 2031325 h 2031325"/>
              <a:gd name="connsiteX10" fmla="*/ 587370 w 2447377"/>
              <a:gd name="connsiteY10" fmla="*/ 2031325 h 2031325"/>
              <a:gd name="connsiteX11" fmla="*/ 0 w 2447377"/>
              <a:gd name="connsiteY11" fmla="*/ 2031325 h 2031325"/>
              <a:gd name="connsiteX12" fmla="*/ 0 w 2447377"/>
              <a:gd name="connsiteY12" fmla="*/ 1354217 h 2031325"/>
              <a:gd name="connsiteX13" fmla="*/ 0 w 2447377"/>
              <a:gd name="connsiteY13" fmla="*/ 738048 h 2031325"/>
              <a:gd name="connsiteX14" fmla="*/ 0 w 2447377"/>
              <a:gd name="connsiteY14" fmla="*/ 0 h 203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47377" h="2031325" extrusionOk="0">
                <a:moveTo>
                  <a:pt x="0" y="0"/>
                </a:moveTo>
                <a:cubicBezTo>
                  <a:pt x="198055" y="14172"/>
                  <a:pt x="500116" y="-19860"/>
                  <a:pt x="660792" y="0"/>
                </a:cubicBezTo>
                <a:cubicBezTo>
                  <a:pt x="821468" y="19860"/>
                  <a:pt x="1010137" y="-10043"/>
                  <a:pt x="1248162" y="0"/>
                </a:cubicBezTo>
                <a:cubicBezTo>
                  <a:pt x="1486187" y="10043"/>
                  <a:pt x="1535963" y="13997"/>
                  <a:pt x="1786585" y="0"/>
                </a:cubicBezTo>
                <a:cubicBezTo>
                  <a:pt x="2037207" y="-13997"/>
                  <a:pt x="2170234" y="18987"/>
                  <a:pt x="2447377" y="0"/>
                </a:cubicBezTo>
                <a:cubicBezTo>
                  <a:pt x="2472441" y="208263"/>
                  <a:pt x="2479385" y="340343"/>
                  <a:pt x="2447377" y="656795"/>
                </a:cubicBezTo>
                <a:cubicBezTo>
                  <a:pt x="2415369" y="973247"/>
                  <a:pt x="2444966" y="1171114"/>
                  <a:pt x="2447377" y="1374530"/>
                </a:cubicBezTo>
                <a:cubicBezTo>
                  <a:pt x="2449788" y="1577947"/>
                  <a:pt x="2429387" y="1845830"/>
                  <a:pt x="2447377" y="2031325"/>
                </a:cubicBezTo>
                <a:cubicBezTo>
                  <a:pt x="2158978" y="2039112"/>
                  <a:pt x="2067705" y="2024373"/>
                  <a:pt x="1811059" y="2031325"/>
                </a:cubicBezTo>
                <a:cubicBezTo>
                  <a:pt x="1554413" y="2038277"/>
                  <a:pt x="1372647" y="2033852"/>
                  <a:pt x="1223689" y="2031325"/>
                </a:cubicBezTo>
                <a:cubicBezTo>
                  <a:pt x="1074731" y="2028799"/>
                  <a:pt x="807850" y="2037991"/>
                  <a:pt x="587370" y="2031325"/>
                </a:cubicBezTo>
                <a:cubicBezTo>
                  <a:pt x="366890" y="2024659"/>
                  <a:pt x="161724" y="2039511"/>
                  <a:pt x="0" y="2031325"/>
                </a:cubicBezTo>
                <a:cubicBezTo>
                  <a:pt x="-1392" y="1876398"/>
                  <a:pt x="23956" y="1638561"/>
                  <a:pt x="0" y="1354217"/>
                </a:cubicBezTo>
                <a:cubicBezTo>
                  <a:pt x="-23956" y="1069873"/>
                  <a:pt x="29347" y="890150"/>
                  <a:pt x="0" y="738048"/>
                </a:cubicBezTo>
                <a:cubicBezTo>
                  <a:pt x="-29347" y="585946"/>
                  <a:pt x="10935" y="17355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29291221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[DROPDOWN MENU FOR RESEARCH LINK]</a:t>
            </a:r>
          </a:p>
          <a:p>
            <a:r>
              <a:rPr lang="en-US" dirty="0"/>
              <a:t>Research</a:t>
            </a:r>
          </a:p>
          <a:p>
            <a:r>
              <a:rPr lang="en-US" dirty="0"/>
              <a:t>Funded Research</a:t>
            </a:r>
          </a:p>
          <a:p>
            <a:r>
              <a:rPr lang="en-US" dirty="0"/>
              <a:t>Recent Publications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07A882-58CD-44A3-9A1B-AC4492CABE73}"/>
              </a:ext>
            </a:extLst>
          </p:cNvPr>
          <p:cNvSpPr txBox="1"/>
          <p:nvPr/>
        </p:nvSpPr>
        <p:spPr>
          <a:xfrm>
            <a:off x="7796555" y="162438"/>
            <a:ext cx="1490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Bold" panose="020B0502040204020203" pitchFamily="34" charset="0"/>
              </a:rPr>
              <a:t>Students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DACDA3-6FAF-46BD-8CE2-870EE05BBFDB}"/>
              </a:ext>
            </a:extLst>
          </p:cNvPr>
          <p:cNvCxnSpPr>
            <a:cxnSpLocks/>
            <a:stCxn id="22" idx="0"/>
            <a:endCxn id="5" idx="2"/>
          </p:cNvCxnSpPr>
          <p:nvPr/>
        </p:nvCxnSpPr>
        <p:spPr>
          <a:xfrm flipH="1" flipV="1">
            <a:off x="669114" y="717990"/>
            <a:ext cx="655343" cy="1154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D7D8D77-1B96-438F-91F2-5F707BD1EE6F}"/>
              </a:ext>
            </a:extLst>
          </p:cNvPr>
          <p:cNvSpPr txBox="1"/>
          <p:nvPr/>
        </p:nvSpPr>
        <p:spPr>
          <a:xfrm>
            <a:off x="519602" y="1872151"/>
            <a:ext cx="1609710" cy="923330"/>
          </a:xfrm>
          <a:custGeom>
            <a:avLst/>
            <a:gdLst>
              <a:gd name="connsiteX0" fmla="*/ 0 w 1609710"/>
              <a:gd name="connsiteY0" fmla="*/ 0 h 923330"/>
              <a:gd name="connsiteX1" fmla="*/ 520473 w 1609710"/>
              <a:gd name="connsiteY1" fmla="*/ 0 h 923330"/>
              <a:gd name="connsiteX2" fmla="*/ 1040946 w 1609710"/>
              <a:gd name="connsiteY2" fmla="*/ 0 h 923330"/>
              <a:gd name="connsiteX3" fmla="*/ 1609710 w 1609710"/>
              <a:gd name="connsiteY3" fmla="*/ 0 h 923330"/>
              <a:gd name="connsiteX4" fmla="*/ 1609710 w 1609710"/>
              <a:gd name="connsiteY4" fmla="*/ 452432 h 923330"/>
              <a:gd name="connsiteX5" fmla="*/ 1609710 w 1609710"/>
              <a:gd name="connsiteY5" fmla="*/ 923330 h 923330"/>
              <a:gd name="connsiteX6" fmla="*/ 1073140 w 1609710"/>
              <a:gd name="connsiteY6" fmla="*/ 923330 h 923330"/>
              <a:gd name="connsiteX7" fmla="*/ 568764 w 1609710"/>
              <a:gd name="connsiteY7" fmla="*/ 923330 h 923330"/>
              <a:gd name="connsiteX8" fmla="*/ 0 w 1609710"/>
              <a:gd name="connsiteY8" fmla="*/ 923330 h 923330"/>
              <a:gd name="connsiteX9" fmla="*/ 0 w 1609710"/>
              <a:gd name="connsiteY9" fmla="*/ 489365 h 923330"/>
              <a:gd name="connsiteX10" fmla="*/ 0 w 1609710"/>
              <a:gd name="connsiteY10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09710" h="923330" extrusionOk="0">
                <a:moveTo>
                  <a:pt x="0" y="0"/>
                </a:moveTo>
                <a:cubicBezTo>
                  <a:pt x="184251" y="-12636"/>
                  <a:pt x="271330" y="-15752"/>
                  <a:pt x="520473" y="0"/>
                </a:cubicBezTo>
                <a:cubicBezTo>
                  <a:pt x="769616" y="15752"/>
                  <a:pt x="802073" y="-9150"/>
                  <a:pt x="1040946" y="0"/>
                </a:cubicBezTo>
                <a:cubicBezTo>
                  <a:pt x="1279819" y="9150"/>
                  <a:pt x="1328728" y="17402"/>
                  <a:pt x="1609710" y="0"/>
                </a:cubicBezTo>
                <a:cubicBezTo>
                  <a:pt x="1612324" y="182534"/>
                  <a:pt x="1619369" y="343164"/>
                  <a:pt x="1609710" y="452432"/>
                </a:cubicBezTo>
                <a:cubicBezTo>
                  <a:pt x="1600051" y="561700"/>
                  <a:pt x="1631803" y="702930"/>
                  <a:pt x="1609710" y="923330"/>
                </a:cubicBezTo>
                <a:cubicBezTo>
                  <a:pt x="1368177" y="910375"/>
                  <a:pt x="1249157" y="947695"/>
                  <a:pt x="1073140" y="923330"/>
                </a:cubicBezTo>
                <a:cubicBezTo>
                  <a:pt x="897123" y="898966"/>
                  <a:pt x="682986" y="930915"/>
                  <a:pt x="568764" y="923330"/>
                </a:cubicBezTo>
                <a:cubicBezTo>
                  <a:pt x="454542" y="915745"/>
                  <a:pt x="235884" y="894958"/>
                  <a:pt x="0" y="923330"/>
                </a:cubicBezTo>
                <a:cubicBezTo>
                  <a:pt x="-17511" y="737249"/>
                  <a:pt x="20983" y="597081"/>
                  <a:pt x="0" y="489365"/>
                </a:cubicBezTo>
                <a:cubicBezTo>
                  <a:pt x="-20983" y="381649"/>
                  <a:pt x="22277" y="16046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153111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/>
              <a:t>Clicking the Icon Brings you to Home Page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CD2169-B3FF-4048-B305-FFA87229EADF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8541569" y="624103"/>
            <a:ext cx="1724176" cy="907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318AE8D-DCB8-4807-9DE3-43D76C0BC4D3}"/>
              </a:ext>
            </a:extLst>
          </p:cNvPr>
          <p:cNvCxnSpPr/>
          <p:nvPr/>
        </p:nvCxnSpPr>
        <p:spPr>
          <a:xfrm>
            <a:off x="0" y="785331"/>
            <a:ext cx="12359191" cy="0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D9521B-5819-4385-BE1A-2BCAF46DD473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6077145" y="624163"/>
            <a:ext cx="2581498" cy="280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015E4A-5968-45C4-BCC5-743ABA6007D1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1783990" y="617480"/>
            <a:ext cx="3040540" cy="895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176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77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SemiBold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Eidt</dc:creator>
  <cp:lastModifiedBy>Alex Eidt</cp:lastModifiedBy>
  <cp:revision>5</cp:revision>
  <dcterms:created xsi:type="dcterms:W3CDTF">2019-10-08T20:58:19Z</dcterms:created>
  <dcterms:modified xsi:type="dcterms:W3CDTF">2019-10-08T21:56:03Z</dcterms:modified>
</cp:coreProperties>
</file>