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Roboto"/>
      <p:regular r:id="rId74"/>
      <p:bold r:id="rId75"/>
      <p:italic r:id="rId76"/>
      <p:boldItalic r:id="rId77"/>
    </p:embeddedFont>
    <p:embeddedFont>
      <p:font typeface="Source Code Pro"/>
      <p:regular r:id="rId78"/>
      <p:bold r:id="rId79"/>
      <p:italic r:id="rId80"/>
      <p:boldItalic r:id="rId81"/>
    </p:embeddedFont>
    <p:embeddedFont>
      <p:font typeface="Oswald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Oswald-bold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SourceCodePro-italic.fntdata"/><Relationship Id="rId82" Type="http://schemas.openxmlformats.org/officeDocument/2006/relationships/font" Target="fonts/Oswald-regular.fntdata"/><Relationship Id="rId81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-bold.fntdata"/><Relationship Id="rId30" Type="http://schemas.openxmlformats.org/officeDocument/2006/relationships/slide" Target="slides/slide25.xml"/><Relationship Id="rId74" Type="http://schemas.openxmlformats.org/officeDocument/2006/relationships/font" Target="fonts/Roboto-regular.fntdata"/><Relationship Id="rId33" Type="http://schemas.openxmlformats.org/officeDocument/2006/relationships/slide" Target="slides/slide28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-italic.fntdata"/><Relationship Id="rId35" Type="http://schemas.openxmlformats.org/officeDocument/2006/relationships/slide" Target="slides/slide30.xml"/><Relationship Id="rId79" Type="http://schemas.openxmlformats.org/officeDocument/2006/relationships/font" Target="fonts/SourceCodePro-bold.fntdata"/><Relationship Id="rId34" Type="http://schemas.openxmlformats.org/officeDocument/2006/relationships/slide" Target="slides/slide29.xml"/><Relationship Id="rId78" Type="http://schemas.openxmlformats.org/officeDocument/2006/relationships/font" Target="fonts/SourceCodePro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acef882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acef882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acef882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acef882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ed2f58368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ed2f58368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ed2f58368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ed2f58368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ed2f5836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ed2f5836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acef882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acef882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ed2f58368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ed2f58368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ed2f5836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ed2f5836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bacef882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bacef882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ed2f58368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ed2f5836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8dbccbb6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8dbccbb6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acef8826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acef882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96cd1dc7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96cd1dc7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232c4c5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232c4c5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519dea1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b519dea1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ed2f5836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ed2f5836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acef8826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acef8826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519dea1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519dea1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ed2f58368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ed2f58368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cdd2c5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bcdd2c5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54f4b6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054f4b6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ed2f58368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ed2f58368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c4d1f44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c4d1f44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54f4b657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54f4b65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4afc1c6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04afc1c6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4afc1c6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4afc1c6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4afc1c6f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4afc1c6f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54f4b657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054f4b657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4afc1c6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4afc1c6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4afc1c6f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4afc1c6f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54f4b657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54f4b657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4afc1c6f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4afc1c6f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8a0f720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8a0f720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896cd1dc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896cd1dc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896cd1dc7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896cd1dc7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54f4b65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54f4b65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04afc1c6f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04afc1c6f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96cd1dc7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96cd1dc7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04afc1c6f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04afc1c6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04afc1c6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04afc1c6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04afc1c6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04afc1c6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04afc1c6f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04afc1c6f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04afc1c6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04afc1c6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8a0f720d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8a0f720d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04afc1c6f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04afc1c6f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8934fda5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8934fda5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04afc1c6f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04afc1c6f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dc4d1f44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dc4d1f44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dc4d1f44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dc4d1f44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dc78cf8c5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dc78cf8c5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934fda5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934fda5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dc4d1f44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dc4d1f44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c4d1f4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dc4d1f4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08a0f720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08a0f720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a0f720d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a0f720d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08a0f720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08a0f720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08a0f720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08a0f720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f36bfdb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f36bfdb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08a0f720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08a0f720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8a0f720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8a0f720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08a0f720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08a0f720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dc78cf8c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dc78cf8c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054f4b657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2054f4b657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08ca054f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08ca054f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c78cf8c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c78cf8c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54f4b657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54f4b657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ed2f58368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ed2f58368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6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Relationship Id="rId4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Relationship Id="rId4" Type="http://schemas.openxmlformats.org/officeDocument/2006/relationships/image" Target="../media/image5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50.png"/><Relationship Id="rId6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Relationship Id="rId4" Type="http://schemas.openxmlformats.org/officeDocument/2006/relationships/image" Target="../media/image64.png"/><Relationship Id="rId5" Type="http://schemas.openxmlformats.org/officeDocument/2006/relationships/image" Target="../media/image6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6.png"/><Relationship Id="rId4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16/j.jfds.2021.03.00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Bitcoin Price Prediction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AI &amp; ML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Markus Köfler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" y="1467275"/>
            <a:ext cx="9018451" cy="28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311700" y="4002675"/>
            <a:ext cx="614700" cy="2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468825"/>
            <a:ext cx="4557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all 23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from column1 to column9: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prices of cryptocurrencies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from column10 to column23: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sentiment of SM posts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25" y="885936"/>
            <a:ext cx="3614112" cy="421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1301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(Multiple) Linear Regression with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ML library which automates tedious </a:t>
            </a:r>
            <a:r>
              <a:rPr lang="en"/>
              <a:t>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data </a:t>
            </a:r>
            <a:r>
              <a:rPr lang="en"/>
              <a:t>preparation (accepts Pandas DataFrame)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automatic evaluation of different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simple API and syntax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075" y="297275"/>
            <a:ext cx="1909025" cy="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Criteria: R-squared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329000"/>
            <a:ext cx="5270400" cy="3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# commonly used R-squared value (coefficient 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  of determination) as measure for variation 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  explained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# in short, R</a:t>
            </a:r>
            <a:r>
              <a:rPr lang="en" sz="1472"/>
              <a:t>^2 measures how close the 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  individual observations fall to the 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  regression line - if all points lie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  on the regression line, the R^2 will be 1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72"/>
              <a:t># it is the squared correlation coefficient </a:t>
            </a:r>
            <a:endParaRPr sz="147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472"/>
              <a:t>  of two variables </a:t>
            </a:r>
            <a:endParaRPr sz="1472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66647" t="0"/>
          <a:stretch/>
        </p:blipFill>
        <p:spPr>
          <a:xfrm>
            <a:off x="7140225" y="244025"/>
            <a:ext cx="1726800" cy="16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33208" r="33046" t="0"/>
          <a:stretch/>
        </p:blipFill>
        <p:spPr>
          <a:xfrm>
            <a:off x="7094403" y="1790275"/>
            <a:ext cx="1772622" cy="17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67126" r="0" t="0"/>
          <a:stretch/>
        </p:blipFill>
        <p:spPr>
          <a:xfrm>
            <a:off x="7105500" y="3422987"/>
            <a:ext cx="1726801" cy="172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1301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Model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112" y="1003150"/>
            <a:ext cx="6211776" cy="38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1694725" y="1233125"/>
            <a:ext cx="5910000" cy="20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Experiment and Outcomes - Train/Test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first run: hiding randomly selected values throughout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time series from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second run: hiding the last 100 observations of the 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series from the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90% Test Data &amp; 10% (random selection)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00" y="679900"/>
            <a:ext cx="8696574" cy="47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587" y="792275"/>
            <a:ext cx="4120825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4347800" y="1788100"/>
            <a:ext cx="355200" cy="12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74" y="1433625"/>
            <a:ext cx="3004958" cy="31703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4080000" dist="209550">
              <a:srgbClr val="000000">
                <a:alpha val="67000"/>
              </a:srgbClr>
            </a:outerShdw>
          </a:effectLst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6">
            <a:alphaModFix/>
          </a:blip>
          <a:srcRect b="49543" l="17361" r="68131" t="24836"/>
          <a:stretch/>
        </p:blipFill>
        <p:spPr>
          <a:xfrm>
            <a:off x="1698625" y="1651000"/>
            <a:ext cx="1380600" cy="138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1698625" y="1651000"/>
            <a:ext cx="1380600" cy="1380600"/>
          </a:xfrm>
          <a:prstGeom prst="ellipse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22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100 observations unseen (at the end)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0" y="601225"/>
            <a:ext cx="8640651" cy="48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264" y="733500"/>
            <a:ext cx="4165475" cy="11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4265125" y="1736900"/>
            <a:ext cx="355200" cy="129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07499" y="1207925"/>
            <a:ext cx="3004958" cy="31703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4080000" dist="209550">
              <a:srgbClr val="000000">
                <a:alpha val="67000"/>
              </a:srgbClr>
            </a:outerShdw>
          </a:effectLst>
        </p:spPr>
      </p:pic>
      <p:pic>
        <p:nvPicPr>
          <p:cNvPr id="182" name="Google Shape;182;p29"/>
          <p:cNvPicPr preferRelativeResize="0"/>
          <p:nvPr/>
        </p:nvPicPr>
        <p:blipFill rotWithShape="1">
          <a:blip r:embed="rId6">
            <a:alphaModFix/>
          </a:blip>
          <a:srcRect b="58710" l="90046" r="2831" t="28176"/>
          <a:stretch/>
        </p:blipFill>
        <p:spPr>
          <a:xfrm>
            <a:off x="7574000" y="1412200"/>
            <a:ext cx="1380600" cy="1380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7574000" y="1412200"/>
            <a:ext cx="1380600" cy="1380600"/>
          </a:xfrm>
          <a:prstGeom prst="ellipse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22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of Linear Regression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# are more features and observations better for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  accuracy?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# a simpler model should always be preferred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09" y="167875"/>
            <a:ext cx="8429378" cy="49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/>
          <p:nvPr/>
        </p:nvSpPr>
        <p:spPr>
          <a:xfrm>
            <a:off x="577900" y="475375"/>
            <a:ext cx="8165400" cy="1248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4129275" y="1537975"/>
            <a:ext cx="4166400" cy="61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Only 3 variables have been used to predict the masked open_BTCUSDT price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Report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statistics behind LSTMs (statsquest)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hidden layer (vector of inputs, not 10 LSTM nodes)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getting graphs right … How can predictions be so far off from the last day ??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Redundant Features?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only 3 features out of 22 have a considerable share in the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prediction</a:t>
            </a:r>
            <a:r>
              <a:rPr lang="en"/>
              <a:t> of the BTC price!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the sentiments of the SM posts regarding crypto currencies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are entirely ignored due to insignificance!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Statistics: Prior Significance Test of Features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two-tailed t-test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/>
              <a:t>a</a:t>
            </a:r>
            <a:r>
              <a:rPr lang="en" sz="1600"/>
              <a:t>t significance level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𝛼 = 0.05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 H0: feature_x = 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 close_LTCUSD falls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</a:t>
            </a:r>
            <a:r>
              <a:rPr lang="en" sz="1600"/>
              <a:t>i</a:t>
            </a:r>
            <a:r>
              <a:rPr lang="en" sz="1600"/>
              <a:t>nto rejection region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 </a:t>
            </a:r>
            <a:r>
              <a:rPr lang="en" sz="1600"/>
              <a:t>s</a:t>
            </a:r>
            <a:r>
              <a:rPr lang="en" sz="1600"/>
              <a:t>ignaling  H1: ≠ 0</a:t>
            </a:r>
            <a:endParaRPr sz="16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775" y="1625877"/>
            <a:ext cx="4075225" cy="25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475" y="1468825"/>
            <a:ext cx="5698524" cy="333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LM could look like - removing redundant Features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5174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 = b0 + 0.8921*X1 + 0.0732*X2 + 1.142*X3 +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Y -&gt; predicted close_BTCUSDT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b0 -&gt; intercept y-axis (baseline if all X_j are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X1 -&gt; high_BTCUSDT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X2 -&gt; close_LTCUSD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X3 -&gt; close_ETHUSD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r>
              <a:rPr lang="en"/>
              <a:t>u</a:t>
            </a:r>
            <a:r>
              <a:rPr lang="en"/>
              <a:t> -&gt; random error term (difference of actual value and predicted value)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-164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Experiment: What happens if we only train the model on those 3 Features? </a:t>
            </a:r>
            <a:endParaRPr sz="2400"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468825"/>
            <a:ext cx="4164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omitting </a:t>
            </a:r>
            <a:r>
              <a:rPr lang="en"/>
              <a:t>r</a:t>
            </a:r>
            <a:r>
              <a:rPr lang="en"/>
              <a:t>edundant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variables does not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negatively impact </a:t>
            </a:r>
            <a:r>
              <a:rPr lang="en"/>
              <a:t>o</a:t>
            </a:r>
            <a:r>
              <a:rPr lang="en"/>
              <a:t>ur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linear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b="0" l="9329" r="0" t="8775"/>
          <a:stretch/>
        </p:blipFill>
        <p:spPr>
          <a:xfrm>
            <a:off x="4977100" y="838100"/>
            <a:ext cx="3657125" cy="42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7029975" y="1366000"/>
            <a:ext cx="488400" cy="214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-164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Experiment: What happens if we only train the model on those 3 Features? </a:t>
            </a:r>
            <a:endParaRPr sz="2400"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88" y="478425"/>
            <a:ext cx="8722226" cy="466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4601" y="1290775"/>
            <a:ext cx="3004958" cy="31703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4080000" dist="209550">
              <a:srgbClr val="000000">
                <a:alpha val="67000"/>
              </a:srgbClr>
            </a:outerShdw>
          </a:effectLst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52098" l="10942" r="81273" t="32399"/>
          <a:stretch/>
        </p:blipFill>
        <p:spPr>
          <a:xfrm>
            <a:off x="1121325" y="1502350"/>
            <a:ext cx="1380600" cy="1380600"/>
          </a:xfrm>
          <a:prstGeom prst="ellipse">
            <a:avLst/>
          </a:prstGeom>
          <a:noFill/>
          <a:ln>
            <a:noFill/>
          </a:ln>
          <a:effectLst>
            <a:outerShdw blurRad="200025" rotWithShape="0" algn="bl" dir="840000" dist="47625">
              <a:schemeClr val="dk2">
                <a:alpha val="49000"/>
              </a:schemeClr>
            </a:outerShdw>
          </a:effectLst>
        </p:spPr>
      </p:pic>
      <p:sp>
        <p:nvSpPr>
          <p:cNvPr id="236" name="Google Shape;236;p36"/>
          <p:cNvSpPr/>
          <p:nvPr/>
        </p:nvSpPr>
        <p:spPr>
          <a:xfrm>
            <a:off x="1121325" y="1502350"/>
            <a:ext cx="1380600" cy="1380600"/>
          </a:xfrm>
          <a:prstGeom prst="ellipse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22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2285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it performs on an </a:t>
            </a:r>
            <a:r>
              <a:rPr lang="en" u="sng"/>
              <a:t>completely</a:t>
            </a:r>
            <a:r>
              <a:rPr lang="en"/>
              <a:t> unseen data set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225" y="1468800"/>
            <a:ext cx="4215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BTC and LTC prices daily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from 2014-09-17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ETH price only available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from 2017-09-11</a:t>
            </a:r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688" y="928025"/>
            <a:ext cx="444817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/>
          <p:nvPr/>
        </p:nvSpPr>
        <p:spPr>
          <a:xfrm rot="-696723">
            <a:off x="1064426" y="2295576"/>
            <a:ext cx="5779897" cy="145147"/>
          </a:xfrm>
          <a:prstGeom prst="rightArrow">
            <a:avLst>
              <a:gd fmla="val 0" name="adj1"/>
              <a:gd fmla="val 80583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 rot="-5400000">
            <a:off x="6252575" y="1988700"/>
            <a:ext cx="1876800" cy="72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pretty good performance!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9241"/>
            <a:ext cx="9144001" cy="417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so accurate??!!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many closely related variables (e.g. open_BTCUSDT highly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correlated to high_BTCUSDT)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kind of misleading, since we wanted to forecast the price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of Bitcoin - but in what real-live situation do we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already have the prices for cryptocurrencies from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future?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2" y="167875"/>
            <a:ext cx="8429378" cy="497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/>
          <p:nvPr/>
        </p:nvSpPr>
        <p:spPr>
          <a:xfrm>
            <a:off x="577900" y="475375"/>
            <a:ext cx="8165400" cy="124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666900" y="539100"/>
            <a:ext cx="8023800" cy="288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0"/>
          <p:cNvSpPr txBox="1"/>
          <p:nvPr/>
        </p:nvSpPr>
        <p:spPr>
          <a:xfrm>
            <a:off x="3823825" y="730000"/>
            <a:ext cx="4166400" cy="10467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Linear Regression does very well when using only one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input variable which is closely related to the actual price i.e.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high correlation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 between Predictors – Heatmap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468825"/>
            <a:ext cx="3359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all x_BTCUSDT variables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r>
              <a:rPr lang="en" sz="1500"/>
              <a:t>a</a:t>
            </a:r>
            <a:r>
              <a:rPr lang="en" sz="1500"/>
              <a:t>re perfectly correlated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9144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# close_LTCUSD and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close_ETHUSD are also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r>
              <a:rPr lang="en" sz="1500"/>
              <a:t>s</a:t>
            </a:r>
            <a:r>
              <a:rPr lang="en" sz="1500"/>
              <a:t>trongly and moderately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 </a:t>
            </a:r>
            <a:r>
              <a:rPr lang="en" sz="1500"/>
              <a:t>p</a:t>
            </a:r>
            <a:r>
              <a:rPr lang="en" sz="1500"/>
              <a:t>ositively correlated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 respectively to open_BTCUSDT </a:t>
            </a:r>
            <a:endParaRPr sz="150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800" y="2190925"/>
            <a:ext cx="3231201" cy="28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1"/>
          <p:cNvPicPr preferRelativeResize="0"/>
          <p:nvPr/>
        </p:nvPicPr>
        <p:blipFill rotWithShape="1">
          <a:blip r:embed="rId4">
            <a:alphaModFix/>
          </a:blip>
          <a:srcRect b="0" l="9861" r="0" t="0"/>
          <a:stretch/>
        </p:blipFill>
        <p:spPr>
          <a:xfrm>
            <a:off x="3620200" y="1786950"/>
            <a:ext cx="2058325" cy="2823775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4080000" dist="209550">
              <a:srgbClr val="B7B7B7">
                <a:alpha val="99000"/>
              </a:srgbClr>
            </a:outerShdw>
          </a:effectLst>
        </p:spPr>
      </p:pic>
      <p:sp>
        <p:nvSpPr>
          <p:cNvPr id="277" name="Google Shape;277;p41"/>
          <p:cNvSpPr/>
          <p:nvPr/>
        </p:nvSpPr>
        <p:spPr>
          <a:xfrm>
            <a:off x="5963075" y="2209725"/>
            <a:ext cx="760200" cy="996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620325" y="1787075"/>
            <a:ext cx="2058300" cy="2823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41"/>
          <p:cNvCxnSpPr>
            <a:stCxn id="277" idx="1"/>
            <a:endCxn id="277" idx="1"/>
          </p:cNvCxnSpPr>
          <p:nvPr/>
        </p:nvCxnSpPr>
        <p:spPr>
          <a:xfrm>
            <a:off x="5963075" y="27080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41"/>
          <p:cNvCxnSpPr>
            <a:stCxn id="277" idx="1"/>
            <a:endCxn id="278" idx="3"/>
          </p:cNvCxnSpPr>
          <p:nvPr/>
        </p:nvCxnSpPr>
        <p:spPr>
          <a:xfrm flipH="1">
            <a:off x="5678675" y="2708025"/>
            <a:ext cx="284400" cy="491100"/>
          </a:xfrm>
          <a:prstGeom prst="curvedConnector3">
            <a:avLst>
              <a:gd fmla="val 5000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1"/>
          <p:cNvSpPr/>
          <p:nvPr/>
        </p:nvSpPr>
        <p:spPr>
          <a:xfrm>
            <a:off x="3728500" y="2207975"/>
            <a:ext cx="703200" cy="16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/>
          <p:nvPr/>
        </p:nvSpPr>
        <p:spPr>
          <a:xfrm>
            <a:off x="3728500" y="3433700"/>
            <a:ext cx="703200" cy="16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1"/>
          <p:cNvSpPr/>
          <p:nvPr/>
        </p:nvSpPr>
        <p:spPr>
          <a:xfrm>
            <a:off x="3728500" y="4062200"/>
            <a:ext cx="703200" cy="16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Task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832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Supervised Learning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Time Series Prediction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(Multiple) Linear Regression vs. (Recurrent) Neural Networks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to Linear Regression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everyone of you could compete or even outperform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taking the high_BTCUSDT price and multiply it by 0.99 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you most likely end up with a very accurate prediction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Observations from the Past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Regression with</a:t>
            </a:r>
            <a:endParaRPr/>
          </a:p>
        </p:txBody>
      </p:sp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1468825"/>
            <a:ext cx="88323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18"/>
              <a:t># prediction based on the last 3 days</a:t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18"/>
              <a:t># The Model:</a:t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18"/>
              <a:t>  Target ~ Target-1 + Target-2 + Target-3</a:t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18"/>
              <a:t>  </a:t>
            </a:r>
            <a:r>
              <a:rPr lang="en" sz="3395">
                <a:solidFill>
                  <a:srgbClr val="434343"/>
                </a:solidFill>
              </a:rPr>
              <a:t>“today’s price [Target] regressed on (~) the price of yesterday [Target-1], </a:t>
            </a:r>
            <a:endParaRPr sz="3395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95">
                <a:solidFill>
                  <a:srgbClr val="434343"/>
                </a:solidFill>
              </a:rPr>
              <a:t>    the day before yesterday [Target-2] and the price of 3 days ago [Target-3]”</a:t>
            </a:r>
            <a:endParaRPr sz="3395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18"/>
              <a:t># Estimated Model form:</a:t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18"/>
              <a:t>  Y = b0 + b1*X1 + b2*X2 + b3*X3 + u</a:t>
            </a:r>
            <a:endParaRPr sz="43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974" y="452363"/>
            <a:ext cx="1065825" cy="57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311700" y="1470150"/>
            <a:ext cx="4308300" cy="2558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Target-3 = 3 days in the past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 Target-2 = before yesterday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 Target-1 = yesterday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# conversion to numpy.array()</a:t>
            </a:r>
            <a:endParaRPr sz="1600"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625" y="1505998"/>
            <a:ext cx="4742349" cy="35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5"/>
          <p:cNvSpPr/>
          <p:nvPr/>
        </p:nvSpPr>
        <p:spPr>
          <a:xfrm>
            <a:off x="8070550" y="2029375"/>
            <a:ext cx="675900" cy="2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"/>
          <p:cNvSpPr/>
          <p:nvPr/>
        </p:nvSpPr>
        <p:spPr>
          <a:xfrm>
            <a:off x="7238750" y="2285625"/>
            <a:ext cx="675900" cy="2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/>
          <p:nvPr/>
        </p:nvSpPr>
        <p:spPr>
          <a:xfrm>
            <a:off x="6397752" y="2551176"/>
            <a:ext cx="675900" cy="2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5"/>
          <p:cNvSpPr/>
          <p:nvPr/>
        </p:nvSpPr>
        <p:spPr>
          <a:xfrm>
            <a:off x="5570225" y="2793225"/>
            <a:ext cx="675900" cy="220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76" y="3960575"/>
            <a:ext cx="4058925" cy="10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 80/20 &amp; initializing the Model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712" y="1219425"/>
            <a:ext cx="6133424" cy="39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6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775" y="2204399"/>
            <a:ext cx="3026425" cy="105552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4380000" dist="1809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/>
          <p:nvPr/>
        </p:nvSpPr>
        <p:spPr>
          <a:xfrm>
            <a:off x="197450" y="1193363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Multiple Regression Model 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475" y="1106000"/>
            <a:ext cx="8495038" cy="40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683" y="1929875"/>
            <a:ext cx="2768117" cy="733500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4560000" dist="133350">
              <a:srgbClr val="000000">
                <a:alpha val="52999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Prediction using the Multiple Regression Model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788" y="1202225"/>
            <a:ext cx="6106425" cy="39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8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Prediction using the Multiple Regression Model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950" y="1158550"/>
            <a:ext cx="6174100" cy="39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9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0600" y="1089627"/>
            <a:ext cx="4425551" cy="4669073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4080000" dist="209550">
              <a:srgbClr val="000000">
                <a:alpha val="67000"/>
              </a:srgbClr>
            </a:outerShdw>
          </a:effectLst>
        </p:spPr>
      </p:pic>
      <p:sp>
        <p:nvSpPr>
          <p:cNvPr id="353" name="Google Shape;353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here?</a:t>
            </a:r>
            <a:endParaRPr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4939" y="1353300"/>
            <a:ext cx="5709062" cy="36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 rotWithShape="1">
          <a:blip r:embed="rId5">
            <a:alphaModFix/>
          </a:blip>
          <a:srcRect b="52798" l="7316" r="65229" t="3067"/>
          <a:stretch/>
        </p:blipFill>
        <p:spPr>
          <a:xfrm>
            <a:off x="1170250" y="1391250"/>
            <a:ext cx="2036400" cy="2040900"/>
          </a:xfrm>
          <a:prstGeom prst="ellipse">
            <a:avLst/>
          </a:prstGeom>
          <a:noFill/>
          <a:ln>
            <a:noFill/>
          </a:ln>
          <a:effectLst>
            <a:outerShdw blurRad="242888" rotWithShape="0" algn="bl" dir="12840000" dist="57150">
              <a:srgbClr val="000000">
                <a:alpha val="50000"/>
              </a:srgbClr>
            </a:outerShdw>
          </a:effectLst>
        </p:spPr>
      </p:pic>
      <p:sp>
        <p:nvSpPr>
          <p:cNvPr id="356" name="Google Shape;356;p50"/>
          <p:cNvSpPr/>
          <p:nvPr/>
        </p:nvSpPr>
        <p:spPr>
          <a:xfrm>
            <a:off x="1124350" y="1342350"/>
            <a:ext cx="2082300" cy="2089800"/>
          </a:xfrm>
          <a:prstGeom prst="ellipse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222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0"/>
          <p:cNvSpPr txBox="1"/>
          <p:nvPr/>
        </p:nvSpPr>
        <p:spPr>
          <a:xfrm>
            <a:off x="2266150" y="3234625"/>
            <a:ext cx="4739100" cy="1569900"/>
          </a:xfrm>
          <a:prstGeom prst="rect">
            <a:avLst/>
          </a:prstGeom>
          <a:solidFill>
            <a:srgbClr val="EA9999"/>
          </a:solidFill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the model(‘s coefficient) always predicts a slightly higher value than the actual price, therefore, the model recursively predicts a slightly higher price over and over again leading to a positive slope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8" name="Google Shape;358;p50"/>
          <p:cNvCxnSpPr/>
          <p:nvPr/>
        </p:nvCxnSpPr>
        <p:spPr>
          <a:xfrm flipH="1" rot="10800000">
            <a:off x="4320900" y="2529025"/>
            <a:ext cx="4630800" cy="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9" name="Google Shape;359;p50"/>
          <p:cNvSpPr/>
          <p:nvPr/>
        </p:nvSpPr>
        <p:spPr>
          <a:xfrm flipH="1">
            <a:off x="4288075" y="1089625"/>
            <a:ext cx="4630800" cy="78600"/>
          </a:xfrm>
          <a:prstGeom prst="rtTriangle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6142650" y="504350"/>
            <a:ext cx="987300" cy="4002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∆ &gt; 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1" name="Google Shape;361;p50"/>
          <p:cNvCxnSpPr>
            <a:stCxn id="359" idx="5"/>
            <a:endCxn id="360" idx="2"/>
          </p:cNvCxnSpPr>
          <p:nvPr/>
        </p:nvCxnSpPr>
        <p:spPr>
          <a:xfrm flipH="1" rot="10800000">
            <a:off x="6603475" y="904525"/>
            <a:ext cx="32700" cy="2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50"/>
          <p:cNvCxnSpPr/>
          <p:nvPr/>
        </p:nvCxnSpPr>
        <p:spPr>
          <a:xfrm flipH="1" rot="10800000">
            <a:off x="6516350" y="1156525"/>
            <a:ext cx="319800" cy="1363500"/>
          </a:xfrm>
          <a:prstGeom prst="straightConnector1">
            <a:avLst/>
          </a:prstGeom>
          <a:noFill/>
          <a:ln cap="flat" cmpd="sng" w="9525">
            <a:solidFill>
              <a:srgbClr val="21252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to the Regression Model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311700" y="1392625"/>
            <a:ext cx="8781000" cy="3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pitfall: the regression model in its nature is only capable of predicting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a </a:t>
            </a:r>
            <a:r>
              <a:rPr b="1" lang="en"/>
              <a:t>straight</a:t>
            </a:r>
            <a:r>
              <a:rPr b="1" lang="en"/>
              <a:t> line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does a great job in predicting (only) </a:t>
            </a:r>
            <a:r>
              <a:rPr b="1" lang="en"/>
              <a:t>the next day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R-squared: 0.99023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limitation: several predictor variables possible, but </a:t>
            </a:r>
            <a:r>
              <a:rPr lang="en" u="sng"/>
              <a:t>only one predicted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Hence, we cannot predict multiple days into the future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it is not possible to consider fluctuations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Task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the aim of the project is to prove the efficient market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hypothesis (EHM) wrong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the EMH claims, that all relevant factors are already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reflected by current asset prices and thus, the market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cannot be beaten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311700" y="4071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Long-Short-Term Memory (LSTM)</a:t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311700" y="1409475"/>
            <a:ext cx="82179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essentially a RNN which implements </a:t>
            </a:r>
            <a:r>
              <a:rPr b="1" lang="en"/>
              <a:t>memory cells</a:t>
            </a:r>
            <a:r>
              <a:rPr lang="en"/>
              <a:t> to preserve </a:t>
            </a:r>
            <a:r>
              <a:rPr lang="en"/>
              <a:t>previous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information, thus, handles the problem of vanishing gradients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vanishing gradients (derivatives) of the parameters become quite small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due to iterative multiplication with a fixed weight matrix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vanishing gradients as main cause for </a:t>
            </a:r>
            <a:r>
              <a:rPr lang="en"/>
              <a:t>inability of regular RNNs</a:t>
            </a:r>
            <a:r>
              <a:rPr lang="en"/>
              <a:t> to learn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long-term dependencies from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application in NLP and Time Series Forecasting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Long-Short-Term Memory (LSTM)</a:t>
            </a:r>
            <a:endParaRPr/>
          </a:p>
        </p:txBody>
      </p:sp>
      <p:pic>
        <p:nvPicPr>
          <p:cNvPr id="380" name="Google Shape;38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0" y="1210050"/>
            <a:ext cx="4788501" cy="27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311700" y="1468825"/>
            <a:ext cx="49389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 using special gates, memory cells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preserve information from previous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steps and decide what to keep and what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information to get rid of (forget gate)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# This way, a LSTM can develop an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understanding of patterns in the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data and make more accurate predictions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3"/>
          <p:cNvSpPr/>
          <p:nvPr/>
        </p:nvSpPr>
        <p:spPr>
          <a:xfrm>
            <a:off x="8272450" y="2340950"/>
            <a:ext cx="7716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3"/>
          <p:cNvSpPr/>
          <p:nvPr/>
        </p:nvSpPr>
        <p:spPr>
          <a:xfrm>
            <a:off x="4914350" y="2284550"/>
            <a:ext cx="222600" cy="28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LSTMs w.r.t Time Series Forecasting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311700" y="1468825"/>
            <a:ext cx="85206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LSTMs assume stationary data i.e. that mean and variance are time-invariant,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however, those statistics change </a:t>
            </a:r>
            <a:r>
              <a:rPr lang="en"/>
              <a:t>with time,</a:t>
            </a:r>
            <a:r>
              <a:rPr lang="en"/>
              <a:t> impacting the model’s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b="1" lang="en"/>
              <a:t>overfitting</a:t>
            </a:r>
            <a:r>
              <a:rPr lang="en"/>
              <a:t> for complex models (learning data by heart instead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understanding patterns)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slow training on large data sets due to sequential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challenging to choose</a:t>
            </a:r>
            <a:r>
              <a:rPr lang="en"/>
              <a:t> hyperparameters e.g. the appropriate window size (number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previous time steps as inputs)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playing around with the hyperparameters lead me to 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best performing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9975"/>
            <a:ext cx="6531574" cy="20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 txBox="1"/>
          <p:nvPr/>
        </p:nvSpPr>
        <p:spPr>
          <a:xfrm>
            <a:off x="6843275" y="2409975"/>
            <a:ext cx="2181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LSTM(10,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-&gt; 10 LSTM nodes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batch_size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-&gt; sampling size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(faster training, less 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variation, results don’t  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change much for smaller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 batches)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input_shape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-&gt;</a:t>
            </a:r>
            <a:r>
              <a:rPr lang="en" sz="800">
                <a:solidFill>
                  <a:srgbClr val="6FA8D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800">
                <a:solidFill>
                  <a:srgbClr val="6FA8DC"/>
                </a:solidFill>
                <a:highlight>
                  <a:srgbClr val="43434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adjusts to  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 batch size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" sz="800">
                <a:solidFill>
                  <a:schemeClr val="lt1"/>
                </a:solidFill>
                <a:highlight>
                  <a:srgbClr val="43434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Dense(1)</a:t>
            </a:r>
            <a:r>
              <a:rPr lang="en" sz="800">
                <a:latin typeface="Source Code Pro"/>
                <a:ea typeface="Source Code Pro"/>
                <a:cs typeface="Source Code Pro"/>
                <a:sym typeface="Source Code Pro"/>
              </a:rPr>
              <a:t> -&gt; one output node</a:t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553700" y="1531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404" name="Google Shape;404;p56"/>
          <p:cNvSpPr/>
          <p:nvPr/>
        </p:nvSpPr>
        <p:spPr>
          <a:xfrm>
            <a:off x="1885375" y="1500388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1885375" y="185912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6" name="Google Shape;406;p56"/>
          <p:cNvSpPr/>
          <p:nvPr/>
        </p:nvSpPr>
        <p:spPr>
          <a:xfrm>
            <a:off x="1885375" y="22056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7" name="Google Shape;407;p56"/>
          <p:cNvSpPr/>
          <p:nvPr/>
        </p:nvSpPr>
        <p:spPr>
          <a:xfrm>
            <a:off x="1885375" y="25520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8" name="Google Shape;408;p56"/>
          <p:cNvSpPr/>
          <p:nvPr/>
        </p:nvSpPr>
        <p:spPr>
          <a:xfrm>
            <a:off x="1885375" y="289855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09" name="Google Shape;409;p56"/>
          <p:cNvSpPr/>
          <p:nvPr/>
        </p:nvSpPr>
        <p:spPr>
          <a:xfrm>
            <a:off x="1885375" y="324502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0" name="Google Shape;410;p56"/>
          <p:cNvSpPr/>
          <p:nvPr/>
        </p:nvSpPr>
        <p:spPr>
          <a:xfrm>
            <a:off x="1885375" y="35915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1885375" y="39379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1885375" y="428445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1885375" y="463092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4" name="Google Shape;414;p56"/>
          <p:cNvSpPr/>
          <p:nvPr/>
        </p:nvSpPr>
        <p:spPr>
          <a:xfrm>
            <a:off x="3267450" y="2924525"/>
            <a:ext cx="613200" cy="5619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Dense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15" name="Google Shape;415;p56"/>
          <p:cNvSpPr/>
          <p:nvPr/>
        </p:nvSpPr>
        <p:spPr>
          <a:xfrm>
            <a:off x="418750" y="1724725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</a:t>
            </a:r>
            <a:r>
              <a:rPr b="1" lang="en" sz="800">
                <a:solidFill>
                  <a:schemeClr val="lt1"/>
                </a:solidFill>
              </a:rPr>
              <a:t>1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416" name="Google Shape;416;p56"/>
          <p:cNvSpPr/>
          <p:nvPr/>
        </p:nvSpPr>
        <p:spPr>
          <a:xfrm>
            <a:off x="418750" y="2382975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</a:t>
            </a:r>
            <a:r>
              <a:rPr b="1" lang="en" sz="800">
                <a:solidFill>
                  <a:schemeClr val="lt1"/>
                </a:solidFill>
              </a:rPr>
              <a:t>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417" name="Google Shape;417;p56"/>
          <p:cNvSpPr/>
          <p:nvPr/>
        </p:nvSpPr>
        <p:spPr>
          <a:xfrm>
            <a:off x="418750" y="3070900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</a:t>
            </a:r>
            <a:r>
              <a:rPr b="1" lang="en" sz="800">
                <a:solidFill>
                  <a:schemeClr val="lt1"/>
                </a:solidFill>
              </a:rPr>
              <a:t>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418" name="Google Shape;418;p56"/>
          <p:cNvSpPr/>
          <p:nvPr/>
        </p:nvSpPr>
        <p:spPr>
          <a:xfrm>
            <a:off x="398950" y="4314125"/>
            <a:ext cx="459900" cy="472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X</a:t>
            </a:r>
            <a:r>
              <a:rPr b="1" lang="en" sz="600">
                <a:solidFill>
                  <a:schemeClr val="lt1"/>
                </a:solidFill>
              </a:rPr>
              <a:t>32</a:t>
            </a:r>
            <a:endParaRPr b="1" sz="600">
              <a:solidFill>
                <a:schemeClr val="lt1"/>
              </a:solidFill>
            </a:endParaRPr>
          </a:p>
        </p:txBody>
      </p:sp>
      <p:cxnSp>
        <p:nvCxnSpPr>
          <p:cNvPr id="419" name="Google Shape;419;p56"/>
          <p:cNvCxnSpPr>
            <a:stCxn id="415" idx="6"/>
            <a:endCxn id="404" idx="1"/>
          </p:cNvCxnSpPr>
          <p:nvPr/>
        </p:nvCxnSpPr>
        <p:spPr>
          <a:xfrm flipH="1" rot="10800000">
            <a:off x="858850" y="1655725"/>
            <a:ext cx="10266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56"/>
          <p:cNvCxnSpPr>
            <a:stCxn id="415" idx="6"/>
            <a:endCxn id="405" idx="1"/>
          </p:cNvCxnSpPr>
          <p:nvPr/>
        </p:nvCxnSpPr>
        <p:spPr>
          <a:xfrm>
            <a:off x="858850" y="1947325"/>
            <a:ext cx="10266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6"/>
          <p:cNvCxnSpPr>
            <a:stCxn id="415" idx="6"/>
            <a:endCxn id="406" idx="1"/>
          </p:cNvCxnSpPr>
          <p:nvPr/>
        </p:nvCxnSpPr>
        <p:spPr>
          <a:xfrm>
            <a:off x="858850" y="1947325"/>
            <a:ext cx="10266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6"/>
          <p:cNvCxnSpPr>
            <a:stCxn id="415" idx="6"/>
            <a:endCxn id="407" idx="1"/>
          </p:cNvCxnSpPr>
          <p:nvPr/>
        </p:nvCxnSpPr>
        <p:spPr>
          <a:xfrm>
            <a:off x="858850" y="1947325"/>
            <a:ext cx="1026600" cy="7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56"/>
          <p:cNvCxnSpPr>
            <a:stCxn id="415" idx="6"/>
            <a:endCxn id="408" idx="1"/>
          </p:cNvCxnSpPr>
          <p:nvPr/>
        </p:nvCxnSpPr>
        <p:spPr>
          <a:xfrm>
            <a:off x="858850" y="1947325"/>
            <a:ext cx="1026600" cy="11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6"/>
          <p:cNvCxnSpPr>
            <a:stCxn id="415" idx="6"/>
            <a:endCxn id="409" idx="1"/>
          </p:cNvCxnSpPr>
          <p:nvPr/>
        </p:nvCxnSpPr>
        <p:spPr>
          <a:xfrm>
            <a:off x="858850" y="1947325"/>
            <a:ext cx="1026600" cy="14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56"/>
          <p:cNvCxnSpPr>
            <a:stCxn id="415" idx="6"/>
            <a:endCxn id="410" idx="1"/>
          </p:cNvCxnSpPr>
          <p:nvPr/>
        </p:nvCxnSpPr>
        <p:spPr>
          <a:xfrm>
            <a:off x="858850" y="1947325"/>
            <a:ext cx="1026600" cy="17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56"/>
          <p:cNvCxnSpPr>
            <a:stCxn id="415" idx="6"/>
            <a:endCxn id="411" idx="1"/>
          </p:cNvCxnSpPr>
          <p:nvPr/>
        </p:nvCxnSpPr>
        <p:spPr>
          <a:xfrm>
            <a:off x="858850" y="1947325"/>
            <a:ext cx="1026600" cy="21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56"/>
          <p:cNvCxnSpPr>
            <a:stCxn id="415" idx="6"/>
            <a:endCxn id="412" idx="1"/>
          </p:cNvCxnSpPr>
          <p:nvPr/>
        </p:nvCxnSpPr>
        <p:spPr>
          <a:xfrm>
            <a:off x="858850" y="1947325"/>
            <a:ext cx="1026600" cy="24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56"/>
          <p:cNvCxnSpPr>
            <a:stCxn id="415" idx="6"/>
            <a:endCxn id="413" idx="1"/>
          </p:cNvCxnSpPr>
          <p:nvPr/>
        </p:nvCxnSpPr>
        <p:spPr>
          <a:xfrm>
            <a:off x="858850" y="1947325"/>
            <a:ext cx="1026600" cy="28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6"/>
          <p:cNvCxnSpPr>
            <a:endCxn id="404" idx="1"/>
          </p:cNvCxnSpPr>
          <p:nvPr/>
        </p:nvCxnSpPr>
        <p:spPr>
          <a:xfrm flipH="1" rot="10800000">
            <a:off x="858775" y="1655788"/>
            <a:ext cx="1026600" cy="9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6"/>
          <p:cNvCxnSpPr>
            <a:stCxn id="416" idx="6"/>
            <a:endCxn id="405" idx="1"/>
          </p:cNvCxnSpPr>
          <p:nvPr/>
        </p:nvCxnSpPr>
        <p:spPr>
          <a:xfrm flipH="1" rot="10800000">
            <a:off x="858850" y="2014575"/>
            <a:ext cx="1026600" cy="5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56"/>
          <p:cNvCxnSpPr>
            <a:stCxn id="416" idx="6"/>
            <a:endCxn id="406" idx="1"/>
          </p:cNvCxnSpPr>
          <p:nvPr/>
        </p:nvCxnSpPr>
        <p:spPr>
          <a:xfrm flipH="1" rot="10800000">
            <a:off x="858850" y="2361075"/>
            <a:ext cx="10266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6"/>
          <p:cNvCxnSpPr>
            <a:stCxn id="416" idx="6"/>
            <a:endCxn id="407" idx="1"/>
          </p:cNvCxnSpPr>
          <p:nvPr/>
        </p:nvCxnSpPr>
        <p:spPr>
          <a:xfrm>
            <a:off x="858850" y="2605575"/>
            <a:ext cx="1026600" cy="1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6"/>
          <p:cNvCxnSpPr>
            <a:stCxn id="416" idx="6"/>
            <a:endCxn id="408" idx="1"/>
          </p:cNvCxnSpPr>
          <p:nvPr/>
        </p:nvCxnSpPr>
        <p:spPr>
          <a:xfrm>
            <a:off x="858850" y="2605575"/>
            <a:ext cx="10266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6"/>
          <p:cNvCxnSpPr>
            <a:stCxn id="416" idx="6"/>
            <a:endCxn id="409" idx="1"/>
          </p:cNvCxnSpPr>
          <p:nvPr/>
        </p:nvCxnSpPr>
        <p:spPr>
          <a:xfrm>
            <a:off x="858850" y="2605575"/>
            <a:ext cx="1026600" cy="7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6"/>
          <p:cNvCxnSpPr>
            <a:stCxn id="416" idx="6"/>
            <a:endCxn id="410" idx="1"/>
          </p:cNvCxnSpPr>
          <p:nvPr/>
        </p:nvCxnSpPr>
        <p:spPr>
          <a:xfrm>
            <a:off x="858850" y="2605575"/>
            <a:ext cx="1026600" cy="11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6"/>
          <p:cNvCxnSpPr>
            <a:stCxn id="416" idx="6"/>
            <a:endCxn id="411" idx="1"/>
          </p:cNvCxnSpPr>
          <p:nvPr/>
        </p:nvCxnSpPr>
        <p:spPr>
          <a:xfrm>
            <a:off x="858850" y="2605575"/>
            <a:ext cx="1026600" cy="14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56"/>
          <p:cNvCxnSpPr>
            <a:stCxn id="416" idx="6"/>
            <a:endCxn id="412" idx="1"/>
          </p:cNvCxnSpPr>
          <p:nvPr/>
        </p:nvCxnSpPr>
        <p:spPr>
          <a:xfrm>
            <a:off x="858850" y="2605575"/>
            <a:ext cx="1026600" cy="18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56"/>
          <p:cNvCxnSpPr>
            <a:stCxn id="416" idx="6"/>
            <a:endCxn id="413" idx="1"/>
          </p:cNvCxnSpPr>
          <p:nvPr/>
        </p:nvCxnSpPr>
        <p:spPr>
          <a:xfrm>
            <a:off x="858850" y="2605575"/>
            <a:ext cx="1026600" cy="21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56"/>
          <p:cNvCxnSpPr>
            <a:stCxn id="417" idx="6"/>
            <a:endCxn id="404" idx="1"/>
          </p:cNvCxnSpPr>
          <p:nvPr/>
        </p:nvCxnSpPr>
        <p:spPr>
          <a:xfrm flipH="1" rot="10800000">
            <a:off x="858850" y="1655800"/>
            <a:ext cx="1026600" cy="16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6"/>
          <p:cNvCxnSpPr>
            <a:stCxn id="417" idx="6"/>
            <a:endCxn id="413" idx="1"/>
          </p:cNvCxnSpPr>
          <p:nvPr/>
        </p:nvCxnSpPr>
        <p:spPr>
          <a:xfrm>
            <a:off x="858850" y="3293500"/>
            <a:ext cx="1026600" cy="14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56"/>
          <p:cNvCxnSpPr>
            <a:stCxn id="417" idx="6"/>
            <a:endCxn id="405" idx="1"/>
          </p:cNvCxnSpPr>
          <p:nvPr/>
        </p:nvCxnSpPr>
        <p:spPr>
          <a:xfrm flipH="1" rot="10800000">
            <a:off x="858850" y="2014600"/>
            <a:ext cx="1026600" cy="12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56"/>
          <p:cNvCxnSpPr>
            <a:stCxn id="417" idx="6"/>
            <a:endCxn id="406" idx="1"/>
          </p:cNvCxnSpPr>
          <p:nvPr/>
        </p:nvCxnSpPr>
        <p:spPr>
          <a:xfrm flipH="1" rot="10800000">
            <a:off x="858850" y="2361100"/>
            <a:ext cx="10266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56"/>
          <p:cNvCxnSpPr>
            <a:stCxn id="417" idx="6"/>
            <a:endCxn id="407" idx="1"/>
          </p:cNvCxnSpPr>
          <p:nvPr/>
        </p:nvCxnSpPr>
        <p:spPr>
          <a:xfrm flipH="1" rot="10800000">
            <a:off x="858850" y="2707600"/>
            <a:ext cx="10266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6"/>
          <p:cNvCxnSpPr>
            <a:stCxn id="417" idx="6"/>
            <a:endCxn id="408" idx="1"/>
          </p:cNvCxnSpPr>
          <p:nvPr/>
        </p:nvCxnSpPr>
        <p:spPr>
          <a:xfrm flipH="1" rot="10800000">
            <a:off x="858850" y="3054100"/>
            <a:ext cx="1026600" cy="2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56"/>
          <p:cNvCxnSpPr>
            <a:stCxn id="417" idx="6"/>
            <a:endCxn id="409" idx="1"/>
          </p:cNvCxnSpPr>
          <p:nvPr/>
        </p:nvCxnSpPr>
        <p:spPr>
          <a:xfrm>
            <a:off x="858850" y="3293500"/>
            <a:ext cx="10266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56"/>
          <p:cNvCxnSpPr>
            <a:stCxn id="417" idx="6"/>
            <a:endCxn id="410" idx="1"/>
          </p:cNvCxnSpPr>
          <p:nvPr/>
        </p:nvCxnSpPr>
        <p:spPr>
          <a:xfrm>
            <a:off x="858850" y="3293500"/>
            <a:ext cx="1026600" cy="4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6"/>
          <p:cNvCxnSpPr>
            <a:stCxn id="417" idx="6"/>
            <a:endCxn id="411" idx="1"/>
          </p:cNvCxnSpPr>
          <p:nvPr/>
        </p:nvCxnSpPr>
        <p:spPr>
          <a:xfrm>
            <a:off x="858850" y="3293500"/>
            <a:ext cx="1026600" cy="7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56"/>
          <p:cNvCxnSpPr>
            <a:stCxn id="417" idx="6"/>
            <a:endCxn id="412" idx="1"/>
          </p:cNvCxnSpPr>
          <p:nvPr/>
        </p:nvCxnSpPr>
        <p:spPr>
          <a:xfrm>
            <a:off x="858850" y="3293500"/>
            <a:ext cx="1026600" cy="11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>
            <a:stCxn id="417" idx="6"/>
            <a:endCxn id="413" idx="1"/>
          </p:cNvCxnSpPr>
          <p:nvPr/>
        </p:nvCxnSpPr>
        <p:spPr>
          <a:xfrm>
            <a:off x="858850" y="3293500"/>
            <a:ext cx="1026600" cy="14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56"/>
          <p:cNvCxnSpPr>
            <a:stCxn id="418" idx="6"/>
            <a:endCxn id="404" idx="1"/>
          </p:cNvCxnSpPr>
          <p:nvPr/>
        </p:nvCxnSpPr>
        <p:spPr>
          <a:xfrm flipH="1" rot="10800000">
            <a:off x="858850" y="1655825"/>
            <a:ext cx="1026600" cy="28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6"/>
          <p:cNvCxnSpPr>
            <a:stCxn id="418" idx="6"/>
            <a:endCxn id="413" idx="1"/>
          </p:cNvCxnSpPr>
          <p:nvPr/>
        </p:nvCxnSpPr>
        <p:spPr>
          <a:xfrm>
            <a:off x="858850" y="4550225"/>
            <a:ext cx="102660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6"/>
          <p:cNvCxnSpPr>
            <a:stCxn id="418" idx="6"/>
            <a:endCxn id="405" idx="1"/>
          </p:cNvCxnSpPr>
          <p:nvPr/>
        </p:nvCxnSpPr>
        <p:spPr>
          <a:xfrm flipH="1" rot="10800000">
            <a:off x="858850" y="2014625"/>
            <a:ext cx="1026600" cy="25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6"/>
          <p:cNvCxnSpPr>
            <a:stCxn id="418" idx="6"/>
            <a:endCxn id="406" idx="1"/>
          </p:cNvCxnSpPr>
          <p:nvPr/>
        </p:nvCxnSpPr>
        <p:spPr>
          <a:xfrm flipH="1" rot="10800000">
            <a:off x="858850" y="2361125"/>
            <a:ext cx="1026600" cy="21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6"/>
          <p:cNvCxnSpPr>
            <a:stCxn id="418" idx="6"/>
            <a:endCxn id="407" idx="1"/>
          </p:cNvCxnSpPr>
          <p:nvPr/>
        </p:nvCxnSpPr>
        <p:spPr>
          <a:xfrm flipH="1" rot="10800000">
            <a:off x="858850" y="2707325"/>
            <a:ext cx="1026600" cy="18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6"/>
          <p:cNvCxnSpPr>
            <a:stCxn id="418" idx="6"/>
            <a:endCxn id="408" idx="1"/>
          </p:cNvCxnSpPr>
          <p:nvPr/>
        </p:nvCxnSpPr>
        <p:spPr>
          <a:xfrm flipH="1" rot="10800000">
            <a:off x="858850" y="3053825"/>
            <a:ext cx="1026600" cy="14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6"/>
          <p:cNvCxnSpPr>
            <a:stCxn id="418" idx="6"/>
            <a:endCxn id="409" idx="1"/>
          </p:cNvCxnSpPr>
          <p:nvPr/>
        </p:nvCxnSpPr>
        <p:spPr>
          <a:xfrm flipH="1" rot="10800000">
            <a:off x="858850" y="3400325"/>
            <a:ext cx="10266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56"/>
          <p:cNvCxnSpPr>
            <a:stCxn id="418" idx="6"/>
            <a:endCxn id="410" idx="1"/>
          </p:cNvCxnSpPr>
          <p:nvPr/>
        </p:nvCxnSpPr>
        <p:spPr>
          <a:xfrm flipH="1" rot="10800000">
            <a:off x="858850" y="3746825"/>
            <a:ext cx="1026600" cy="8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6"/>
          <p:cNvCxnSpPr>
            <a:stCxn id="418" idx="6"/>
            <a:endCxn id="411" idx="1"/>
          </p:cNvCxnSpPr>
          <p:nvPr/>
        </p:nvCxnSpPr>
        <p:spPr>
          <a:xfrm flipH="1" rot="10800000">
            <a:off x="858850" y="4093325"/>
            <a:ext cx="10266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6"/>
          <p:cNvCxnSpPr>
            <a:stCxn id="418" idx="6"/>
            <a:endCxn id="412" idx="1"/>
          </p:cNvCxnSpPr>
          <p:nvPr/>
        </p:nvCxnSpPr>
        <p:spPr>
          <a:xfrm flipH="1" rot="10800000">
            <a:off x="858850" y="4439825"/>
            <a:ext cx="102660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6"/>
          <p:cNvCxnSpPr>
            <a:stCxn id="404" idx="3"/>
            <a:endCxn id="414" idx="1"/>
          </p:cNvCxnSpPr>
          <p:nvPr/>
        </p:nvCxnSpPr>
        <p:spPr>
          <a:xfrm>
            <a:off x="2447875" y="1655788"/>
            <a:ext cx="819600" cy="15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6"/>
          <p:cNvCxnSpPr>
            <a:stCxn id="405" idx="3"/>
            <a:endCxn id="414" idx="1"/>
          </p:cNvCxnSpPr>
          <p:nvPr/>
        </p:nvCxnSpPr>
        <p:spPr>
          <a:xfrm>
            <a:off x="2447875" y="2014525"/>
            <a:ext cx="819600" cy="11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6"/>
          <p:cNvCxnSpPr>
            <a:stCxn id="406" idx="3"/>
            <a:endCxn id="414" idx="1"/>
          </p:cNvCxnSpPr>
          <p:nvPr/>
        </p:nvCxnSpPr>
        <p:spPr>
          <a:xfrm>
            <a:off x="2447875" y="2361000"/>
            <a:ext cx="819600" cy="8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6"/>
          <p:cNvCxnSpPr>
            <a:stCxn id="407" idx="3"/>
            <a:endCxn id="414" idx="1"/>
          </p:cNvCxnSpPr>
          <p:nvPr/>
        </p:nvCxnSpPr>
        <p:spPr>
          <a:xfrm>
            <a:off x="2447875" y="2707475"/>
            <a:ext cx="819600" cy="4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6"/>
          <p:cNvCxnSpPr>
            <a:stCxn id="408" idx="3"/>
            <a:endCxn id="414" idx="1"/>
          </p:cNvCxnSpPr>
          <p:nvPr/>
        </p:nvCxnSpPr>
        <p:spPr>
          <a:xfrm>
            <a:off x="2447875" y="3053950"/>
            <a:ext cx="819600" cy="1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6"/>
          <p:cNvCxnSpPr>
            <a:stCxn id="409" idx="3"/>
            <a:endCxn id="414" idx="1"/>
          </p:cNvCxnSpPr>
          <p:nvPr/>
        </p:nvCxnSpPr>
        <p:spPr>
          <a:xfrm flipH="1" rot="10800000">
            <a:off x="2447875" y="3205425"/>
            <a:ext cx="8196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6"/>
          <p:cNvCxnSpPr>
            <a:stCxn id="410" idx="3"/>
            <a:endCxn id="414" idx="1"/>
          </p:cNvCxnSpPr>
          <p:nvPr/>
        </p:nvCxnSpPr>
        <p:spPr>
          <a:xfrm flipH="1" rot="10800000">
            <a:off x="2447875" y="3205400"/>
            <a:ext cx="819600" cy="5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6"/>
          <p:cNvCxnSpPr>
            <a:endCxn id="414" idx="1"/>
          </p:cNvCxnSpPr>
          <p:nvPr/>
        </p:nvCxnSpPr>
        <p:spPr>
          <a:xfrm flipH="1" rot="10800000">
            <a:off x="2447850" y="3205475"/>
            <a:ext cx="8196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56"/>
          <p:cNvCxnSpPr>
            <a:stCxn id="412" idx="3"/>
            <a:endCxn id="414" idx="1"/>
          </p:cNvCxnSpPr>
          <p:nvPr/>
        </p:nvCxnSpPr>
        <p:spPr>
          <a:xfrm flipH="1" rot="10800000">
            <a:off x="2447875" y="3205350"/>
            <a:ext cx="819600" cy="12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56"/>
          <p:cNvCxnSpPr>
            <a:stCxn id="413" idx="3"/>
            <a:endCxn id="414" idx="1"/>
          </p:cNvCxnSpPr>
          <p:nvPr/>
        </p:nvCxnSpPr>
        <p:spPr>
          <a:xfrm flipH="1" rot="10800000">
            <a:off x="2447875" y="3205625"/>
            <a:ext cx="819600" cy="15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56"/>
          <p:cNvSpPr/>
          <p:nvPr/>
        </p:nvSpPr>
        <p:spPr>
          <a:xfrm>
            <a:off x="4388925" y="2924525"/>
            <a:ext cx="623100" cy="561900"/>
          </a:xfrm>
          <a:prstGeom prst="flowChartDelay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471" name="Google Shape;471;p56"/>
          <p:cNvCxnSpPr>
            <a:stCxn id="414" idx="3"/>
            <a:endCxn id="470" idx="1"/>
          </p:cNvCxnSpPr>
          <p:nvPr/>
        </p:nvCxnSpPr>
        <p:spPr>
          <a:xfrm>
            <a:off x="3880650" y="320547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56"/>
          <p:cNvSpPr txBox="1"/>
          <p:nvPr/>
        </p:nvSpPr>
        <p:spPr>
          <a:xfrm>
            <a:off x="494350" y="3624888"/>
            <a:ext cx="28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3" name="Google Shape;473;p56"/>
          <p:cNvSpPr txBox="1"/>
          <p:nvPr>
            <p:ph idx="1" type="body"/>
          </p:nvPr>
        </p:nvSpPr>
        <p:spPr>
          <a:xfrm>
            <a:off x="5201075" y="1406525"/>
            <a:ext cx="3670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very simple and modest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construction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hyperparameter 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r</a:t>
            </a:r>
            <a:r>
              <a:rPr lang="en"/>
              <a:t>equires time, effort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a</a:t>
            </a:r>
            <a:r>
              <a:rPr lang="en"/>
              <a:t>nd knowledge!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6"/>
          <p:cNvSpPr txBox="1"/>
          <p:nvPr/>
        </p:nvSpPr>
        <p:spPr>
          <a:xfrm>
            <a:off x="103850" y="1211550"/>
            <a:ext cx="44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 Layer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	  </a:t>
            </a:r>
            <a:r>
              <a:rPr b="1" lang="en" sz="10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Hidden Layer	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Layer</a:t>
            </a:r>
            <a:endParaRPr b="1" sz="1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265450" y="11171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 Loss</a:t>
            </a:r>
            <a:endParaRPr/>
          </a:p>
        </p:txBody>
      </p:sp>
      <p:sp>
        <p:nvSpPr>
          <p:cNvPr id="481" name="Google Shape;481;p5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concave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i</a:t>
            </a:r>
            <a:r>
              <a:rPr lang="en"/>
              <a:t>ndicating decreasing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m</a:t>
            </a:r>
            <a:r>
              <a:rPr lang="en"/>
              <a:t>arginal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no indication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o</a:t>
            </a:r>
            <a:r>
              <a:rPr lang="en"/>
              <a:t>verfitting (no increasing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lang="en"/>
              <a:t>v</a:t>
            </a:r>
            <a:r>
              <a:rPr lang="en"/>
              <a:t>alidation loss)</a:t>
            </a:r>
            <a:endParaRPr/>
          </a:p>
        </p:txBody>
      </p:sp>
      <p:pic>
        <p:nvPicPr>
          <p:cNvPr id="482" name="Google Shape;48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225" y="1386425"/>
            <a:ext cx="5347775" cy="37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7"/>
          <p:cNvSpPr/>
          <p:nvPr/>
        </p:nvSpPr>
        <p:spPr>
          <a:xfrm>
            <a:off x="3885650" y="1361700"/>
            <a:ext cx="4452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Training, Validation, Testing</a:t>
            </a:r>
            <a:endParaRPr/>
          </a:p>
        </p:txBody>
      </p:sp>
      <p:sp>
        <p:nvSpPr>
          <p:cNvPr id="489" name="Google Shape;489;p5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0" name="Google Shape;4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900" y="2824900"/>
            <a:ext cx="3473100" cy="2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900" y="506299"/>
            <a:ext cx="3473100" cy="231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72574"/>
            <a:ext cx="5565225" cy="371530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8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Performance</a:t>
            </a:r>
            <a:endParaRPr/>
          </a:p>
        </p:txBody>
      </p:sp>
      <p:sp>
        <p:nvSpPr>
          <p:cNvPr id="499" name="Google Shape;499;p5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great performance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p</a:t>
            </a:r>
            <a:r>
              <a:rPr lang="en"/>
              <a:t>redicting the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lang="en"/>
              <a:t>g</a:t>
            </a:r>
            <a:r>
              <a:rPr lang="en"/>
              <a:t>iven the last 3 days</a:t>
            </a:r>
            <a:endParaRPr/>
          </a:p>
        </p:txBody>
      </p:sp>
      <p:pic>
        <p:nvPicPr>
          <p:cNvPr id="500" name="Google Shape;50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775" y="1468825"/>
            <a:ext cx="5522224" cy="35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Recursive Prediction</a:t>
            </a:r>
            <a:endParaRPr/>
          </a:p>
        </p:txBody>
      </p:sp>
      <p:sp>
        <p:nvSpPr>
          <p:cNvPr id="506" name="Google Shape;506;p6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b="1" lang="en"/>
              <a:t>prediction</a:t>
            </a:r>
            <a:r>
              <a:rPr lang="en"/>
              <a:t> </a:t>
            </a:r>
            <a:r>
              <a:rPr lang="en"/>
              <a:t>becomes yesterday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yesterday becomes the day before yesterday and so on…</a:t>
            </a:r>
            <a:endParaRPr/>
          </a:p>
        </p:txBody>
      </p:sp>
      <p:pic>
        <p:nvPicPr>
          <p:cNvPr id="507" name="Google Shape;50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2643000"/>
            <a:ext cx="61912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0"/>
          <p:cNvSpPr/>
          <p:nvPr/>
        </p:nvSpPr>
        <p:spPr>
          <a:xfrm>
            <a:off x="2288200" y="4428025"/>
            <a:ext cx="2745000" cy="5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Recursive Prediction based on the last </a:t>
            </a:r>
            <a:r>
              <a:rPr lang="en">
                <a:solidFill>
                  <a:srgbClr val="990000"/>
                </a:solidFill>
              </a:rPr>
              <a:t>3</a:t>
            </a:r>
            <a:r>
              <a:rPr lang="en"/>
              <a:t> Days</a:t>
            </a:r>
            <a:endParaRPr/>
          </a:p>
        </p:txBody>
      </p:sp>
      <p:sp>
        <p:nvSpPr>
          <p:cNvPr id="514" name="Google Shape;514;p6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5" name="Google Shape;51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300"/>
            <a:ext cx="4511152" cy="30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869" y="1333300"/>
            <a:ext cx="4471430" cy="3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1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Task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millions of different events happening every single day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moving asset values’ prices up or down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these events are to the most part </a:t>
            </a:r>
            <a:r>
              <a:rPr b="1" lang="en"/>
              <a:t>uncorrelated</a:t>
            </a:r>
            <a:r>
              <a:rPr lang="en"/>
              <a:t> amongst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each other, so we can assume they are </a:t>
            </a:r>
            <a:r>
              <a:rPr b="1" lang="en"/>
              <a:t>random</a:t>
            </a:r>
            <a:r>
              <a:rPr lang="en"/>
              <a:t> in the short run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(weeks, months)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can a ML model predict the price of BTC better than just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random guessing?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Recursive Prediction based on the last </a:t>
            </a:r>
            <a:r>
              <a:rPr lang="en">
                <a:solidFill>
                  <a:srgbClr val="990000"/>
                </a:solidFill>
              </a:rPr>
              <a:t>3</a:t>
            </a:r>
            <a:r>
              <a:rPr lang="en"/>
              <a:t> Days</a:t>
            </a:r>
            <a:endParaRPr/>
          </a:p>
        </p:txBody>
      </p:sp>
      <p:sp>
        <p:nvSpPr>
          <p:cNvPr id="523" name="Google Shape;523;p6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24" name="Google Shape;5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" y="1448725"/>
            <a:ext cx="4599902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100" y="1448876"/>
            <a:ext cx="4599901" cy="309994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2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Recursive Prediction based on the last </a:t>
            </a:r>
            <a:r>
              <a:rPr lang="en">
                <a:solidFill>
                  <a:srgbClr val="990000"/>
                </a:solidFill>
              </a:rPr>
              <a:t>3</a:t>
            </a:r>
            <a:r>
              <a:rPr lang="en"/>
              <a:t> Days</a:t>
            </a:r>
            <a:endParaRPr/>
          </a:p>
        </p:txBody>
      </p:sp>
      <p:sp>
        <p:nvSpPr>
          <p:cNvPr id="532" name="Google Shape;532;p6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" y="1448725"/>
            <a:ext cx="4599902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100" y="1448876"/>
            <a:ext cx="4599901" cy="3099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3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36" name="Google Shape;53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920" y="2571750"/>
            <a:ext cx="2288175" cy="5877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14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 &amp; 100 Days Recursive Predictions</a:t>
            </a:r>
            <a:endParaRPr/>
          </a:p>
        </p:txBody>
      </p:sp>
      <p:sp>
        <p:nvSpPr>
          <p:cNvPr id="542" name="Google Shape;542;p6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3" name="Google Shape;5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468825"/>
            <a:ext cx="4624821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850" y="1460407"/>
            <a:ext cx="4624825" cy="311673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4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Recursive Prediction based on the last </a:t>
            </a:r>
            <a:r>
              <a:rPr lang="en">
                <a:solidFill>
                  <a:srgbClr val="990000"/>
                </a:solidFill>
              </a:rPr>
              <a:t>7</a:t>
            </a:r>
            <a:r>
              <a:rPr lang="en"/>
              <a:t> Days</a:t>
            </a:r>
            <a:endParaRPr/>
          </a:p>
        </p:txBody>
      </p:sp>
      <p:sp>
        <p:nvSpPr>
          <p:cNvPr id="551" name="Google Shape;551;p65"/>
          <p:cNvSpPr txBox="1"/>
          <p:nvPr>
            <p:ph idx="1" type="body"/>
          </p:nvPr>
        </p:nvSpPr>
        <p:spPr>
          <a:xfrm>
            <a:off x="311700" y="1372800"/>
            <a:ext cx="37548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 hyperparameters are the </a:t>
            </a:r>
            <a:r>
              <a:rPr lang="en" sz="1400"/>
              <a:t>s</a:t>
            </a:r>
            <a:r>
              <a:rPr lang="en" sz="1400"/>
              <a:t>ame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as before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# altered number of epochs from 10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to 100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# loss took longer to decrease</a:t>
            </a:r>
            <a:endParaRPr sz="1400"/>
          </a:p>
        </p:txBody>
      </p:sp>
      <p:pic>
        <p:nvPicPr>
          <p:cNvPr id="552" name="Google Shape;5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00" y="3054625"/>
            <a:ext cx="3754851" cy="20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975" y="1279300"/>
            <a:ext cx="5360350" cy="23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5"/>
          <p:cNvSpPr/>
          <p:nvPr/>
        </p:nvSpPr>
        <p:spPr>
          <a:xfrm>
            <a:off x="1585900" y="4126350"/>
            <a:ext cx="1721100" cy="885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5"/>
          <p:cNvSpPr/>
          <p:nvPr/>
        </p:nvSpPr>
        <p:spPr>
          <a:xfrm>
            <a:off x="8416125" y="1647500"/>
            <a:ext cx="4500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5"/>
          <p:cNvSpPr/>
          <p:nvPr/>
        </p:nvSpPr>
        <p:spPr>
          <a:xfrm>
            <a:off x="7843050" y="1830625"/>
            <a:ext cx="4500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5"/>
          <p:cNvSpPr/>
          <p:nvPr/>
        </p:nvSpPr>
        <p:spPr>
          <a:xfrm>
            <a:off x="7316300" y="1979125"/>
            <a:ext cx="4500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5"/>
          <p:cNvSpPr/>
          <p:nvPr/>
        </p:nvSpPr>
        <p:spPr>
          <a:xfrm>
            <a:off x="6746600" y="2155200"/>
            <a:ext cx="4500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5"/>
          <p:cNvSpPr/>
          <p:nvPr/>
        </p:nvSpPr>
        <p:spPr>
          <a:xfrm>
            <a:off x="6181975" y="2338350"/>
            <a:ext cx="4500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5"/>
          <p:cNvSpPr/>
          <p:nvPr/>
        </p:nvSpPr>
        <p:spPr>
          <a:xfrm>
            <a:off x="8336925" y="2672675"/>
            <a:ext cx="5292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5"/>
          <p:cNvSpPr/>
          <p:nvPr/>
        </p:nvSpPr>
        <p:spPr>
          <a:xfrm>
            <a:off x="7766300" y="2821175"/>
            <a:ext cx="5292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5"/>
          <p:cNvSpPr/>
          <p:nvPr/>
        </p:nvSpPr>
        <p:spPr>
          <a:xfrm>
            <a:off x="7237100" y="3000750"/>
            <a:ext cx="5292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5"/>
          <p:cNvSpPr/>
          <p:nvPr/>
        </p:nvSpPr>
        <p:spPr>
          <a:xfrm>
            <a:off x="6687200" y="3179350"/>
            <a:ext cx="5292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5"/>
          <p:cNvSpPr/>
          <p:nvPr/>
        </p:nvSpPr>
        <p:spPr>
          <a:xfrm>
            <a:off x="6102775" y="3327850"/>
            <a:ext cx="529200" cy="14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Recursive Prediction based on the last </a:t>
            </a:r>
            <a:r>
              <a:rPr lang="en">
                <a:solidFill>
                  <a:srgbClr val="990000"/>
                </a:solidFill>
              </a:rPr>
              <a:t>7</a:t>
            </a:r>
            <a:r>
              <a:rPr lang="en"/>
              <a:t> Days</a:t>
            </a:r>
            <a:endParaRPr/>
          </a:p>
        </p:txBody>
      </p:sp>
      <p:sp>
        <p:nvSpPr>
          <p:cNvPr id="570" name="Google Shape;570;p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675" y="1468825"/>
            <a:ext cx="4599801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167" y="1468825"/>
            <a:ext cx="4599833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6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Days Recursive Prediction based on the last </a:t>
            </a:r>
            <a:r>
              <a:rPr lang="en">
                <a:solidFill>
                  <a:srgbClr val="990000"/>
                </a:solidFill>
              </a:rPr>
              <a:t>7</a:t>
            </a:r>
            <a:r>
              <a:rPr lang="en"/>
              <a:t> Days</a:t>
            </a:r>
            <a:endParaRPr/>
          </a:p>
        </p:txBody>
      </p:sp>
      <p:sp>
        <p:nvSpPr>
          <p:cNvPr id="579" name="Google Shape;579;p6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675" y="1468825"/>
            <a:ext cx="4599801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4167" y="1468825"/>
            <a:ext cx="4599833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7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83" name="Google Shape;58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7875" y="2584100"/>
            <a:ext cx="2288252" cy="5877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4020000" dist="104775">
              <a:srgbClr val="000000">
                <a:alpha val="56000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8"/>
          <p:cNvSpPr txBox="1"/>
          <p:nvPr>
            <p:ph type="title"/>
          </p:nvPr>
        </p:nvSpPr>
        <p:spPr>
          <a:xfrm>
            <a:off x="287100" y="276225"/>
            <a:ext cx="92715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Comparison: </a:t>
            </a:r>
            <a:r>
              <a:rPr lang="en"/>
              <a:t>last </a:t>
            </a:r>
            <a:r>
              <a:rPr lang="en">
                <a:solidFill>
                  <a:srgbClr val="990000"/>
                </a:solidFill>
              </a:rPr>
              <a:t>3 </a:t>
            </a:r>
            <a:r>
              <a:rPr lang="en"/>
              <a:t>Days</a:t>
            </a:r>
            <a:r>
              <a:rPr lang="en">
                <a:solidFill>
                  <a:srgbClr val="212529"/>
                </a:solidFill>
              </a:rPr>
              <a:t> vs.</a:t>
            </a:r>
            <a:r>
              <a:rPr lang="en"/>
              <a:t> last </a:t>
            </a:r>
            <a:r>
              <a:rPr lang="en">
                <a:solidFill>
                  <a:srgbClr val="990000"/>
                </a:solidFill>
              </a:rPr>
              <a:t>7</a:t>
            </a:r>
            <a:r>
              <a:rPr lang="en"/>
              <a:t> Days</a:t>
            </a:r>
            <a:endParaRPr/>
          </a:p>
        </p:txBody>
      </p:sp>
      <p:sp>
        <p:nvSpPr>
          <p:cNvPr id="589" name="Google Shape;589;p68"/>
          <p:cNvSpPr txBox="1"/>
          <p:nvPr>
            <p:ph idx="1" type="body"/>
          </p:nvPr>
        </p:nvSpPr>
        <p:spPr>
          <a:xfrm>
            <a:off x="368100" y="42259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 recursive prediction on the last 7 days performs better</a:t>
            </a:r>
            <a:endParaRPr/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167" y="1087825"/>
            <a:ext cx="4599833" cy="30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8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592" name="Google Shape;592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900" y="1067876"/>
            <a:ext cx="4599901" cy="309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4875" y="1364900"/>
            <a:ext cx="2288252" cy="587700"/>
          </a:xfrm>
          <a:prstGeom prst="rect">
            <a:avLst/>
          </a:prstGeom>
          <a:noFill/>
          <a:ln>
            <a:noFill/>
          </a:ln>
          <a:effectLst>
            <a:outerShdw blurRad="228600" rotWithShape="0" algn="bl" dir="4020000" dist="104775">
              <a:srgbClr val="000000">
                <a:alpha val="56000"/>
              </a:srgbClr>
            </a:outerShdw>
          </a:effectLst>
        </p:spPr>
      </p:pic>
      <p:pic>
        <p:nvPicPr>
          <p:cNvPr id="594" name="Google Shape;594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2920" y="1364900"/>
            <a:ext cx="2288175" cy="5877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414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0 Days Recursive Prediction based on the last </a:t>
            </a:r>
            <a:r>
              <a:rPr lang="en">
                <a:solidFill>
                  <a:srgbClr val="990000"/>
                </a:solidFill>
              </a:rPr>
              <a:t>7</a:t>
            </a:r>
            <a:r>
              <a:rPr lang="en"/>
              <a:t> Days</a:t>
            </a:r>
            <a:endParaRPr/>
          </a:p>
        </p:txBody>
      </p:sp>
      <p:sp>
        <p:nvSpPr>
          <p:cNvPr id="600" name="Google Shape;600;p6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1" name="Google Shape;6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164" y="1468825"/>
            <a:ext cx="4624835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5000"/>
            <a:ext cx="4696213" cy="30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9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0"/>
          <p:cNvSpPr txBox="1"/>
          <p:nvPr>
            <p:ph type="title"/>
          </p:nvPr>
        </p:nvSpPr>
        <p:spPr>
          <a:xfrm>
            <a:off x="311700" y="3576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609" name="Google Shape;609;p70"/>
          <p:cNvSpPr txBox="1"/>
          <p:nvPr>
            <p:ph idx="1" type="body"/>
          </p:nvPr>
        </p:nvSpPr>
        <p:spPr>
          <a:xfrm>
            <a:off x="311700" y="1468825"/>
            <a:ext cx="43710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# gains momentum &amp; takes off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# exponential growth?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# the longer the time </a:t>
            </a:r>
            <a:r>
              <a:rPr lang="en" sz="1700"/>
              <a:t>horizon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  the more inaccurate it becomes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# only predicting one day ahead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  </a:t>
            </a:r>
            <a:r>
              <a:rPr lang="en" sz="1700"/>
              <a:t>i</a:t>
            </a:r>
            <a:r>
              <a:rPr lang="en" sz="1700"/>
              <a:t>s probably not enough</a:t>
            </a:r>
            <a:endParaRPr sz="1700"/>
          </a:p>
        </p:txBody>
      </p:sp>
      <p:pic>
        <p:nvPicPr>
          <p:cNvPr id="610" name="Google Shape;6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925" y="1577300"/>
            <a:ext cx="4749075" cy="30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Day Prediction based on past 7 Days</a:t>
            </a:r>
            <a:endParaRPr/>
          </a:p>
        </p:txBody>
      </p:sp>
      <p:sp>
        <p:nvSpPr>
          <p:cNvPr id="616" name="Google Shape;616;p7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75" y="2930100"/>
            <a:ext cx="7514727" cy="21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1"/>
          <p:cNvPicPr preferRelativeResize="0"/>
          <p:nvPr/>
        </p:nvPicPr>
        <p:blipFill rotWithShape="1">
          <a:blip r:embed="rId4">
            <a:alphaModFix/>
          </a:blip>
          <a:srcRect b="6217" l="10033" r="4284" t="0"/>
          <a:stretch/>
        </p:blipFill>
        <p:spPr>
          <a:xfrm>
            <a:off x="286575" y="1443738"/>
            <a:ext cx="2547776" cy="3150075"/>
          </a:xfrm>
          <a:prstGeom prst="rect">
            <a:avLst/>
          </a:prstGeom>
          <a:noFill/>
          <a:ln>
            <a:noFill/>
          </a:ln>
          <a:effectLst>
            <a:outerShdw blurRad="371475" rotWithShape="0" algn="bl" dir="2760000" dist="228600">
              <a:srgbClr val="000000">
                <a:alpha val="58999"/>
              </a:srgbClr>
            </a:outerShdw>
          </a:effectLst>
        </p:spPr>
      </p:pic>
      <p:pic>
        <p:nvPicPr>
          <p:cNvPr id="619" name="Google Shape;619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913" y="1842075"/>
            <a:ext cx="3209925" cy="809625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2820000" dist="171450">
              <a:srgbClr val="000000">
                <a:alpha val="58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In spite of </a:t>
            </a:r>
            <a:r>
              <a:rPr lang="en"/>
              <a:t>the EMH, many people have already been rather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successful in forecasting asset markets by training various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Neural Nets on historical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in his trials, Nils Karlsson states that b</a:t>
            </a:r>
            <a:r>
              <a:rPr lang="en"/>
              <a:t>oth the linear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regression and basic Feed Forward NN give more profit than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investing randomly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0" y="4851000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Nils Karlsson, </a:t>
            </a: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Comparison of linear regression and neural networks for stock price prediction</a:t>
            </a: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Uppsala Universitet , </a:t>
            </a: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https://www.diva-portal.org/smash/get/diva2:1564492/FULLTEXT02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Model</a:t>
            </a:r>
            <a:endParaRPr/>
          </a:p>
        </p:txBody>
      </p:sp>
      <p:sp>
        <p:nvSpPr>
          <p:cNvPr id="625" name="Google Shape;625;p7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72"/>
          <p:cNvPicPr preferRelativeResize="0"/>
          <p:nvPr/>
        </p:nvPicPr>
        <p:blipFill rotWithShape="1">
          <a:blip r:embed="rId3">
            <a:alphaModFix/>
          </a:blip>
          <a:srcRect b="0" l="6576" r="0" t="0"/>
          <a:stretch/>
        </p:blipFill>
        <p:spPr>
          <a:xfrm>
            <a:off x="171225" y="1591775"/>
            <a:ext cx="4741000" cy="27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225" y="1591775"/>
            <a:ext cx="3923076" cy="27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/>
          <p:nvPr>
            <p:ph type="title"/>
          </p:nvPr>
        </p:nvSpPr>
        <p:spPr>
          <a:xfrm>
            <a:off x="311700" y="2962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Model</a:t>
            </a:r>
            <a:endParaRPr/>
          </a:p>
        </p:txBody>
      </p:sp>
      <p:sp>
        <p:nvSpPr>
          <p:cNvPr id="633" name="Google Shape;633;p73"/>
          <p:cNvSpPr/>
          <p:nvPr/>
        </p:nvSpPr>
        <p:spPr>
          <a:xfrm>
            <a:off x="1885375" y="1445438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34" name="Google Shape;634;p73"/>
          <p:cNvSpPr/>
          <p:nvPr/>
        </p:nvSpPr>
        <p:spPr>
          <a:xfrm>
            <a:off x="1885375" y="17972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35" name="Google Shape;635;p73"/>
          <p:cNvSpPr/>
          <p:nvPr/>
        </p:nvSpPr>
        <p:spPr>
          <a:xfrm>
            <a:off x="1885375" y="2156388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36" name="Google Shape;636;p73"/>
          <p:cNvSpPr/>
          <p:nvPr/>
        </p:nvSpPr>
        <p:spPr>
          <a:xfrm>
            <a:off x="1885375" y="25013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37" name="Google Shape;637;p73"/>
          <p:cNvSpPr/>
          <p:nvPr/>
        </p:nvSpPr>
        <p:spPr>
          <a:xfrm>
            <a:off x="1885375" y="2853313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38" name="Google Shape;638;p73"/>
          <p:cNvSpPr/>
          <p:nvPr/>
        </p:nvSpPr>
        <p:spPr>
          <a:xfrm>
            <a:off x="1885375" y="321675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39" name="Google Shape;639;p73"/>
          <p:cNvSpPr/>
          <p:nvPr/>
        </p:nvSpPr>
        <p:spPr>
          <a:xfrm>
            <a:off x="1885375" y="3577363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40" name="Google Shape;640;p73"/>
          <p:cNvSpPr/>
          <p:nvPr/>
        </p:nvSpPr>
        <p:spPr>
          <a:xfrm>
            <a:off x="1885375" y="39155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41" name="Google Shape;641;p73"/>
          <p:cNvSpPr/>
          <p:nvPr/>
        </p:nvSpPr>
        <p:spPr>
          <a:xfrm>
            <a:off x="1885375" y="42732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42" name="Google Shape;642;p73"/>
          <p:cNvSpPr/>
          <p:nvPr/>
        </p:nvSpPr>
        <p:spPr>
          <a:xfrm>
            <a:off x="1885375" y="47861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43" name="Google Shape;643;p73"/>
          <p:cNvSpPr/>
          <p:nvPr/>
        </p:nvSpPr>
        <p:spPr>
          <a:xfrm>
            <a:off x="3406475" y="3095063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644" name="Google Shape;644;p73"/>
          <p:cNvSpPr/>
          <p:nvPr/>
        </p:nvSpPr>
        <p:spPr>
          <a:xfrm>
            <a:off x="418750" y="1724725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X1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645" name="Google Shape;645;p73"/>
          <p:cNvSpPr/>
          <p:nvPr/>
        </p:nvSpPr>
        <p:spPr>
          <a:xfrm>
            <a:off x="418750" y="2382975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646" name="Google Shape;646;p73"/>
          <p:cNvSpPr/>
          <p:nvPr/>
        </p:nvSpPr>
        <p:spPr>
          <a:xfrm>
            <a:off x="418750" y="3070900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647" name="Google Shape;647;p73"/>
          <p:cNvSpPr/>
          <p:nvPr/>
        </p:nvSpPr>
        <p:spPr>
          <a:xfrm>
            <a:off x="398950" y="4314125"/>
            <a:ext cx="459900" cy="472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X32</a:t>
            </a:r>
            <a:endParaRPr b="1" sz="600">
              <a:solidFill>
                <a:schemeClr val="lt1"/>
              </a:solidFill>
            </a:endParaRPr>
          </a:p>
        </p:txBody>
      </p:sp>
      <p:cxnSp>
        <p:nvCxnSpPr>
          <p:cNvPr id="648" name="Google Shape;648;p73"/>
          <p:cNvCxnSpPr>
            <a:stCxn id="644" idx="6"/>
            <a:endCxn id="633" idx="1"/>
          </p:cNvCxnSpPr>
          <p:nvPr/>
        </p:nvCxnSpPr>
        <p:spPr>
          <a:xfrm flipH="1" rot="10800000">
            <a:off x="858850" y="1600825"/>
            <a:ext cx="1026600" cy="3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73"/>
          <p:cNvCxnSpPr>
            <a:stCxn id="644" idx="6"/>
            <a:endCxn id="634" idx="1"/>
          </p:cNvCxnSpPr>
          <p:nvPr/>
        </p:nvCxnSpPr>
        <p:spPr>
          <a:xfrm>
            <a:off x="858850" y="1947325"/>
            <a:ext cx="1026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73"/>
          <p:cNvCxnSpPr>
            <a:stCxn id="644" idx="6"/>
            <a:endCxn id="635" idx="1"/>
          </p:cNvCxnSpPr>
          <p:nvPr/>
        </p:nvCxnSpPr>
        <p:spPr>
          <a:xfrm>
            <a:off x="858850" y="1947325"/>
            <a:ext cx="1026600" cy="3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73"/>
          <p:cNvCxnSpPr>
            <a:stCxn id="644" idx="6"/>
            <a:endCxn id="636" idx="1"/>
          </p:cNvCxnSpPr>
          <p:nvPr/>
        </p:nvCxnSpPr>
        <p:spPr>
          <a:xfrm>
            <a:off x="858850" y="1947325"/>
            <a:ext cx="1026600" cy="7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73"/>
          <p:cNvCxnSpPr>
            <a:stCxn id="644" idx="6"/>
            <a:endCxn id="637" idx="1"/>
          </p:cNvCxnSpPr>
          <p:nvPr/>
        </p:nvCxnSpPr>
        <p:spPr>
          <a:xfrm>
            <a:off x="858850" y="1947325"/>
            <a:ext cx="1026600" cy="10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73"/>
          <p:cNvCxnSpPr>
            <a:stCxn id="644" idx="6"/>
            <a:endCxn id="638" idx="1"/>
          </p:cNvCxnSpPr>
          <p:nvPr/>
        </p:nvCxnSpPr>
        <p:spPr>
          <a:xfrm>
            <a:off x="858850" y="1947325"/>
            <a:ext cx="1026600" cy="14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73"/>
          <p:cNvCxnSpPr>
            <a:stCxn id="644" idx="6"/>
            <a:endCxn id="639" idx="1"/>
          </p:cNvCxnSpPr>
          <p:nvPr/>
        </p:nvCxnSpPr>
        <p:spPr>
          <a:xfrm>
            <a:off x="858850" y="1947325"/>
            <a:ext cx="1026600" cy="17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73"/>
          <p:cNvCxnSpPr>
            <a:stCxn id="644" idx="6"/>
            <a:endCxn id="640" idx="1"/>
          </p:cNvCxnSpPr>
          <p:nvPr/>
        </p:nvCxnSpPr>
        <p:spPr>
          <a:xfrm>
            <a:off x="858850" y="1947325"/>
            <a:ext cx="1026600" cy="21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73"/>
          <p:cNvCxnSpPr>
            <a:stCxn id="644" idx="6"/>
            <a:endCxn id="641" idx="1"/>
          </p:cNvCxnSpPr>
          <p:nvPr/>
        </p:nvCxnSpPr>
        <p:spPr>
          <a:xfrm>
            <a:off x="858850" y="1947325"/>
            <a:ext cx="1026600" cy="24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73"/>
          <p:cNvCxnSpPr>
            <a:stCxn id="644" idx="6"/>
            <a:endCxn id="642" idx="1"/>
          </p:cNvCxnSpPr>
          <p:nvPr/>
        </p:nvCxnSpPr>
        <p:spPr>
          <a:xfrm>
            <a:off x="858850" y="1947325"/>
            <a:ext cx="1026600" cy="29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73"/>
          <p:cNvCxnSpPr>
            <a:stCxn id="645" idx="6"/>
            <a:endCxn id="633" idx="1"/>
          </p:cNvCxnSpPr>
          <p:nvPr/>
        </p:nvCxnSpPr>
        <p:spPr>
          <a:xfrm flipH="1" rot="10800000">
            <a:off x="858850" y="1600875"/>
            <a:ext cx="1026600" cy="10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73"/>
          <p:cNvCxnSpPr>
            <a:stCxn id="645" idx="6"/>
            <a:endCxn id="634" idx="1"/>
          </p:cNvCxnSpPr>
          <p:nvPr/>
        </p:nvCxnSpPr>
        <p:spPr>
          <a:xfrm flipH="1" rot="10800000">
            <a:off x="858850" y="1952775"/>
            <a:ext cx="10266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73"/>
          <p:cNvCxnSpPr>
            <a:stCxn id="645" idx="6"/>
            <a:endCxn id="635" idx="1"/>
          </p:cNvCxnSpPr>
          <p:nvPr/>
        </p:nvCxnSpPr>
        <p:spPr>
          <a:xfrm flipH="1" rot="10800000">
            <a:off x="858850" y="2311875"/>
            <a:ext cx="10266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73"/>
          <p:cNvCxnSpPr>
            <a:stCxn id="645" idx="6"/>
            <a:endCxn id="636" idx="1"/>
          </p:cNvCxnSpPr>
          <p:nvPr/>
        </p:nvCxnSpPr>
        <p:spPr>
          <a:xfrm>
            <a:off x="858850" y="2605575"/>
            <a:ext cx="10266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73"/>
          <p:cNvCxnSpPr>
            <a:stCxn id="645" idx="6"/>
            <a:endCxn id="637" idx="1"/>
          </p:cNvCxnSpPr>
          <p:nvPr/>
        </p:nvCxnSpPr>
        <p:spPr>
          <a:xfrm>
            <a:off x="858850" y="2605575"/>
            <a:ext cx="10266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73"/>
          <p:cNvCxnSpPr>
            <a:stCxn id="645" idx="6"/>
            <a:endCxn id="638" idx="1"/>
          </p:cNvCxnSpPr>
          <p:nvPr/>
        </p:nvCxnSpPr>
        <p:spPr>
          <a:xfrm>
            <a:off x="858850" y="2605575"/>
            <a:ext cx="10266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73"/>
          <p:cNvCxnSpPr>
            <a:stCxn id="645" idx="6"/>
            <a:endCxn id="639" idx="1"/>
          </p:cNvCxnSpPr>
          <p:nvPr/>
        </p:nvCxnSpPr>
        <p:spPr>
          <a:xfrm>
            <a:off x="858850" y="2605575"/>
            <a:ext cx="1026600" cy="11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73"/>
          <p:cNvCxnSpPr>
            <a:stCxn id="645" idx="6"/>
            <a:endCxn id="640" idx="1"/>
          </p:cNvCxnSpPr>
          <p:nvPr/>
        </p:nvCxnSpPr>
        <p:spPr>
          <a:xfrm>
            <a:off x="858850" y="2605575"/>
            <a:ext cx="1026600" cy="14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73"/>
          <p:cNvCxnSpPr>
            <a:stCxn id="645" idx="6"/>
            <a:endCxn id="641" idx="1"/>
          </p:cNvCxnSpPr>
          <p:nvPr/>
        </p:nvCxnSpPr>
        <p:spPr>
          <a:xfrm>
            <a:off x="858850" y="2605575"/>
            <a:ext cx="1026600" cy="18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73"/>
          <p:cNvCxnSpPr>
            <a:stCxn id="645" idx="6"/>
            <a:endCxn id="642" idx="1"/>
          </p:cNvCxnSpPr>
          <p:nvPr/>
        </p:nvCxnSpPr>
        <p:spPr>
          <a:xfrm>
            <a:off x="858850" y="2605575"/>
            <a:ext cx="1026600" cy="23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73"/>
          <p:cNvCxnSpPr>
            <a:stCxn id="646" idx="6"/>
            <a:endCxn id="633" idx="1"/>
          </p:cNvCxnSpPr>
          <p:nvPr/>
        </p:nvCxnSpPr>
        <p:spPr>
          <a:xfrm flipH="1" rot="10800000">
            <a:off x="858850" y="1600900"/>
            <a:ext cx="1026600" cy="16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73"/>
          <p:cNvCxnSpPr>
            <a:stCxn id="646" idx="6"/>
            <a:endCxn id="642" idx="1"/>
          </p:cNvCxnSpPr>
          <p:nvPr/>
        </p:nvCxnSpPr>
        <p:spPr>
          <a:xfrm>
            <a:off x="858850" y="3293500"/>
            <a:ext cx="10266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73"/>
          <p:cNvCxnSpPr>
            <a:stCxn id="646" idx="6"/>
            <a:endCxn id="634" idx="1"/>
          </p:cNvCxnSpPr>
          <p:nvPr/>
        </p:nvCxnSpPr>
        <p:spPr>
          <a:xfrm flipH="1" rot="10800000">
            <a:off x="858850" y="1952800"/>
            <a:ext cx="1026600" cy="13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73"/>
          <p:cNvCxnSpPr>
            <a:stCxn id="646" idx="6"/>
            <a:endCxn id="635" idx="1"/>
          </p:cNvCxnSpPr>
          <p:nvPr/>
        </p:nvCxnSpPr>
        <p:spPr>
          <a:xfrm flipH="1" rot="10800000">
            <a:off x="858850" y="2311900"/>
            <a:ext cx="1026600" cy="9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73"/>
          <p:cNvCxnSpPr>
            <a:stCxn id="646" idx="6"/>
            <a:endCxn id="636" idx="1"/>
          </p:cNvCxnSpPr>
          <p:nvPr/>
        </p:nvCxnSpPr>
        <p:spPr>
          <a:xfrm flipH="1" rot="10800000">
            <a:off x="858850" y="2656600"/>
            <a:ext cx="1026600" cy="6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73"/>
          <p:cNvCxnSpPr>
            <a:stCxn id="646" idx="6"/>
            <a:endCxn id="637" idx="1"/>
          </p:cNvCxnSpPr>
          <p:nvPr/>
        </p:nvCxnSpPr>
        <p:spPr>
          <a:xfrm flipH="1" rot="10800000">
            <a:off x="858850" y="3008800"/>
            <a:ext cx="10266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73"/>
          <p:cNvCxnSpPr>
            <a:stCxn id="646" idx="6"/>
            <a:endCxn id="638" idx="1"/>
          </p:cNvCxnSpPr>
          <p:nvPr/>
        </p:nvCxnSpPr>
        <p:spPr>
          <a:xfrm>
            <a:off x="858850" y="3293500"/>
            <a:ext cx="1026600" cy="7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3"/>
          <p:cNvCxnSpPr>
            <a:stCxn id="646" idx="6"/>
            <a:endCxn id="639" idx="1"/>
          </p:cNvCxnSpPr>
          <p:nvPr/>
        </p:nvCxnSpPr>
        <p:spPr>
          <a:xfrm>
            <a:off x="858850" y="3293500"/>
            <a:ext cx="10266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73"/>
          <p:cNvCxnSpPr>
            <a:stCxn id="646" idx="6"/>
            <a:endCxn id="640" idx="1"/>
          </p:cNvCxnSpPr>
          <p:nvPr/>
        </p:nvCxnSpPr>
        <p:spPr>
          <a:xfrm>
            <a:off x="858850" y="3293500"/>
            <a:ext cx="10266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73"/>
          <p:cNvCxnSpPr>
            <a:stCxn id="646" idx="6"/>
            <a:endCxn id="641" idx="1"/>
          </p:cNvCxnSpPr>
          <p:nvPr/>
        </p:nvCxnSpPr>
        <p:spPr>
          <a:xfrm>
            <a:off x="858850" y="3293500"/>
            <a:ext cx="1026600" cy="11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73"/>
          <p:cNvCxnSpPr>
            <a:stCxn id="646" idx="6"/>
            <a:endCxn id="642" idx="1"/>
          </p:cNvCxnSpPr>
          <p:nvPr/>
        </p:nvCxnSpPr>
        <p:spPr>
          <a:xfrm>
            <a:off x="858850" y="3293500"/>
            <a:ext cx="1026600" cy="16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73"/>
          <p:cNvCxnSpPr>
            <a:stCxn id="647" idx="6"/>
            <a:endCxn id="633" idx="1"/>
          </p:cNvCxnSpPr>
          <p:nvPr/>
        </p:nvCxnSpPr>
        <p:spPr>
          <a:xfrm flipH="1" rot="10800000">
            <a:off x="858850" y="1600925"/>
            <a:ext cx="1026600" cy="29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73"/>
          <p:cNvCxnSpPr>
            <a:stCxn id="647" idx="6"/>
            <a:endCxn id="642" idx="1"/>
          </p:cNvCxnSpPr>
          <p:nvPr/>
        </p:nvCxnSpPr>
        <p:spPr>
          <a:xfrm>
            <a:off x="858850" y="4550225"/>
            <a:ext cx="1026600" cy="3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73"/>
          <p:cNvCxnSpPr>
            <a:stCxn id="647" idx="6"/>
            <a:endCxn id="634" idx="1"/>
          </p:cNvCxnSpPr>
          <p:nvPr/>
        </p:nvCxnSpPr>
        <p:spPr>
          <a:xfrm flipH="1" rot="10800000">
            <a:off x="858850" y="1952825"/>
            <a:ext cx="1026600" cy="25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73"/>
          <p:cNvCxnSpPr>
            <a:stCxn id="647" idx="6"/>
            <a:endCxn id="635" idx="1"/>
          </p:cNvCxnSpPr>
          <p:nvPr/>
        </p:nvCxnSpPr>
        <p:spPr>
          <a:xfrm flipH="1" rot="10800000">
            <a:off x="858850" y="2311925"/>
            <a:ext cx="1026600" cy="22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73"/>
          <p:cNvCxnSpPr>
            <a:stCxn id="647" idx="6"/>
            <a:endCxn id="636" idx="1"/>
          </p:cNvCxnSpPr>
          <p:nvPr/>
        </p:nvCxnSpPr>
        <p:spPr>
          <a:xfrm flipH="1" rot="10800000">
            <a:off x="858850" y="2656625"/>
            <a:ext cx="1026600" cy="18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73"/>
          <p:cNvCxnSpPr>
            <a:stCxn id="647" idx="6"/>
            <a:endCxn id="637" idx="1"/>
          </p:cNvCxnSpPr>
          <p:nvPr/>
        </p:nvCxnSpPr>
        <p:spPr>
          <a:xfrm flipH="1" rot="10800000">
            <a:off x="858850" y="3008825"/>
            <a:ext cx="1026600" cy="15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73"/>
          <p:cNvCxnSpPr>
            <a:stCxn id="647" idx="6"/>
            <a:endCxn id="638" idx="1"/>
          </p:cNvCxnSpPr>
          <p:nvPr/>
        </p:nvCxnSpPr>
        <p:spPr>
          <a:xfrm flipH="1" rot="10800000">
            <a:off x="858850" y="3372125"/>
            <a:ext cx="1026600" cy="11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73"/>
          <p:cNvCxnSpPr>
            <a:stCxn id="647" idx="6"/>
            <a:endCxn id="639" idx="1"/>
          </p:cNvCxnSpPr>
          <p:nvPr/>
        </p:nvCxnSpPr>
        <p:spPr>
          <a:xfrm flipH="1" rot="10800000">
            <a:off x="858850" y="3732725"/>
            <a:ext cx="1026600" cy="8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73"/>
          <p:cNvCxnSpPr>
            <a:stCxn id="647" idx="6"/>
            <a:endCxn id="640" idx="1"/>
          </p:cNvCxnSpPr>
          <p:nvPr/>
        </p:nvCxnSpPr>
        <p:spPr>
          <a:xfrm flipH="1" rot="10800000">
            <a:off x="858850" y="4070825"/>
            <a:ext cx="10266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73"/>
          <p:cNvCxnSpPr>
            <a:stCxn id="647" idx="6"/>
            <a:endCxn id="641" idx="1"/>
          </p:cNvCxnSpPr>
          <p:nvPr/>
        </p:nvCxnSpPr>
        <p:spPr>
          <a:xfrm flipH="1" rot="10800000">
            <a:off x="858850" y="4428725"/>
            <a:ext cx="1026600" cy="1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73"/>
          <p:cNvCxnSpPr>
            <a:stCxn id="633" idx="3"/>
            <a:endCxn id="643" idx="1"/>
          </p:cNvCxnSpPr>
          <p:nvPr/>
        </p:nvCxnSpPr>
        <p:spPr>
          <a:xfrm>
            <a:off x="2447875" y="1600838"/>
            <a:ext cx="958500" cy="16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73"/>
          <p:cNvCxnSpPr>
            <a:stCxn id="634" idx="3"/>
            <a:endCxn id="643" idx="1"/>
          </p:cNvCxnSpPr>
          <p:nvPr/>
        </p:nvCxnSpPr>
        <p:spPr>
          <a:xfrm>
            <a:off x="2447875" y="1952675"/>
            <a:ext cx="958500" cy="12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73"/>
          <p:cNvCxnSpPr>
            <a:stCxn id="635" idx="3"/>
            <a:endCxn id="643" idx="1"/>
          </p:cNvCxnSpPr>
          <p:nvPr/>
        </p:nvCxnSpPr>
        <p:spPr>
          <a:xfrm>
            <a:off x="2447875" y="2311788"/>
            <a:ext cx="958500" cy="8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73"/>
          <p:cNvCxnSpPr>
            <a:stCxn id="636" idx="3"/>
            <a:endCxn id="643" idx="1"/>
          </p:cNvCxnSpPr>
          <p:nvPr/>
        </p:nvCxnSpPr>
        <p:spPr>
          <a:xfrm>
            <a:off x="2447875" y="2656700"/>
            <a:ext cx="9585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73"/>
          <p:cNvCxnSpPr>
            <a:stCxn id="637" idx="3"/>
            <a:endCxn id="643" idx="1"/>
          </p:cNvCxnSpPr>
          <p:nvPr/>
        </p:nvCxnSpPr>
        <p:spPr>
          <a:xfrm>
            <a:off x="2447875" y="3008713"/>
            <a:ext cx="9585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73"/>
          <p:cNvCxnSpPr>
            <a:stCxn id="638" idx="3"/>
            <a:endCxn id="643" idx="1"/>
          </p:cNvCxnSpPr>
          <p:nvPr/>
        </p:nvCxnSpPr>
        <p:spPr>
          <a:xfrm flipH="1" rot="10800000">
            <a:off x="2447875" y="3205350"/>
            <a:ext cx="958500" cy="1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73"/>
          <p:cNvCxnSpPr>
            <a:stCxn id="639" idx="3"/>
            <a:endCxn id="643" idx="1"/>
          </p:cNvCxnSpPr>
          <p:nvPr/>
        </p:nvCxnSpPr>
        <p:spPr>
          <a:xfrm flipH="1" rot="10800000">
            <a:off x="2447875" y="3205363"/>
            <a:ext cx="958500" cy="5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73"/>
          <p:cNvCxnSpPr>
            <a:stCxn id="640" idx="3"/>
            <a:endCxn id="643" idx="1"/>
          </p:cNvCxnSpPr>
          <p:nvPr/>
        </p:nvCxnSpPr>
        <p:spPr>
          <a:xfrm flipH="1" rot="10800000">
            <a:off x="2447875" y="3205400"/>
            <a:ext cx="9585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73"/>
          <p:cNvCxnSpPr>
            <a:stCxn id="641" idx="3"/>
            <a:endCxn id="643" idx="1"/>
          </p:cNvCxnSpPr>
          <p:nvPr/>
        </p:nvCxnSpPr>
        <p:spPr>
          <a:xfrm flipH="1" rot="10800000">
            <a:off x="2447875" y="3205500"/>
            <a:ext cx="958500" cy="12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73"/>
          <p:cNvCxnSpPr>
            <a:stCxn id="642" idx="3"/>
            <a:endCxn id="643" idx="1"/>
          </p:cNvCxnSpPr>
          <p:nvPr/>
        </p:nvCxnSpPr>
        <p:spPr>
          <a:xfrm flipH="1" rot="10800000">
            <a:off x="2447875" y="3205475"/>
            <a:ext cx="958500" cy="17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73"/>
          <p:cNvSpPr/>
          <p:nvPr/>
        </p:nvSpPr>
        <p:spPr>
          <a:xfrm>
            <a:off x="4388925" y="2924525"/>
            <a:ext cx="623100" cy="561900"/>
          </a:xfrm>
          <a:prstGeom prst="flowChartDelay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700" name="Google Shape;700;p73"/>
          <p:cNvCxnSpPr>
            <a:stCxn id="643" idx="3"/>
            <a:endCxn id="699" idx="1"/>
          </p:cNvCxnSpPr>
          <p:nvPr/>
        </p:nvCxnSpPr>
        <p:spPr>
          <a:xfrm>
            <a:off x="3866375" y="3205463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73"/>
          <p:cNvSpPr txBox="1"/>
          <p:nvPr/>
        </p:nvSpPr>
        <p:spPr>
          <a:xfrm>
            <a:off x="494350" y="3624888"/>
            <a:ext cx="28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2" name="Google Shape;702;p73"/>
          <p:cNvSpPr txBox="1"/>
          <p:nvPr>
            <p:ph idx="1" type="body"/>
          </p:nvPr>
        </p:nvSpPr>
        <p:spPr>
          <a:xfrm>
            <a:off x="5184000" y="1351125"/>
            <a:ext cx="3960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7 Output Layers for each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day of the week Predicted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32 LSTM nodes instead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of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Y is a 2-dimensional </a:t>
            </a:r>
            <a:r>
              <a:rPr lang="en"/>
              <a:t>a</a:t>
            </a:r>
            <a:r>
              <a:rPr lang="en"/>
              <a:t>rray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(matrix) with 1 row </a:t>
            </a:r>
            <a:r>
              <a:rPr lang="en"/>
              <a:t>a</a:t>
            </a:r>
            <a:r>
              <a:rPr lang="en"/>
              <a:t>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7 columns</a:t>
            </a:r>
            <a:endParaRPr/>
          </a:p>
        </p:txBody>
      </p:sp>
      <p:sp>
        <p:nvSpPr>
          <p:cNvPr id="703" name="Google Shape;703;p73"/>
          <p:cNvSpPr txBox="1"/>
          <p:nvPr/>
        </p:nvSpPr>
        <p:spPr>
          <a:xfrm>
            <a:off x="103850" y="1195200"/>
            <a:ext cx="44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 Layer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	  </a:t>
            </a:r>
            <a:r>
              <a:rPr b="1" lang="en" sz="10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Hidden Layer	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Layer</a:t>
            </a:r>
            <a:endParaRPr b="1" sz="1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4" name="Google Shape;704;p73"/>
          <p:cNvSpPr/>
          <p:nvPr/>
        </p:nvSpPr>
        <p:spPr>
          <a:xfrm>
            <a:off x="3406475" y="1623100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705" name="Google Shape;705;p73"/>
          <p:cNvSpPr/>
          <p:nvPr/>
        </p:nvSpPr>
        <p:spPr>
          <a:xfrm>
            <a:off x="3406475" y="2073825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706" name="Google Shape;706;p73"/>
          <p:cNvSpPr/>
          <p:nvPr/>
        </p:nvSpPr>
        <p:spPr>
          <a:xfrm>
            <a:off x="3419775" y="3591500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707" name="Google Shape;707;p73"/>
          <p:cNvSpPr/>
          <p:nvPr/>
        </p:nvSpPr>
        <p:spPr>
          <a:xfrm>
            <a:off x="3406475" y="4460500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708" name="Google Shape;708;p73"/>
          <p:cNvSpPr/>
          <p:nvPr/>
        </p:nvSpPr>
        <p:spPr>
          <a:xfrm>
            <a:off x="3406475" y="4045838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709" name="Google Shape;709;p73"/>
          <p:cNvSpPr/>
          <p:nvPr/>
        </p:nvSpPr>
        <p:spPr>
          <a:xfrm>
            <a:off x="3419775" y="2607288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cxnSp>
        <p:nvCxnSpPr>
          <p:cNvPr id="710" name="Google Shape;710;p73"/>
          <p:cNvCxnSpPr>
            <a:stCxn id="706" idx="3"/>
            <a:endCxn id="699" idx="1"/>
          </p:cNvCxnSpPr>
          <p:nvPr/>
        </p:nvCxnSpPr>
        <p:spPr>
          <a:xfrm flipH="1" rot="10800000">
            <a:off x="3879675" y="3205400"/>
            <a:ext cx="5094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73"/>
          <p:cNvCxnSpPr>
            <a:stCxn id="709" idx="3"/>
            <a:endCxn id="699" idx="1"/>
          </p:cNvCxnSpPr>
          <p:nvPr/>
        </p:nvCxnSpPr>
        <p:spPr>
          <a:xfrm>
            <a:off x="3879675" y="2717688"/>
            <a:ext cx="5094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73"/>
          <p:cNvCxnSpPr>
            <a:stCxn id="705" idx="3"/>
            <a:endCxn id="699" idx="1"/>
          </p:cNvCxnSpPr>
          <p:nvPr/>
        </p:nvCxnSpPr>
        <p:spPr>
          <a:xfrm>
            <a:off x="3866375" y="2184225"/>
            <a:ext cx="522600" cy="10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73"/>
          <p:cNvCxnSpPr>
            <a:stCxn id="704" idx="3"/>
            <a:endCxn id="699" idx="1"/>
          </p:cNvCxnSpPr>
          <p:nvPr/>
        </p:nvCxnSpPr>
        <p:spPr>
          <a:xfrm>
            <a:off x="3866375" y="1733500"/>
            <a:ext cx="522600" cy="14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73"/>
          <p:cNvCxnSpPr>
            <a:stCxn id="708" idx="3"/>
            <a:endCxn id="699" idx="1"/>
          </p:cNvCxnSpPr>
          <p:nvPr/>
        </p:nvCxnSpPr>
        <p:spPr>
          <a:xfrm flipH="1" rot="10800000">
            <a:off x="3866375" y="3205538"/>
            <a:ext cx="5226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73"/>
          <p:cNvCxnSpPr>
            <a:stCxn id="707" idx="3"/>
            <a:endCxn id="699" idx="1"/>
          </p:cNvCxnSpPr>
          <p:nvPr/>
        </p:nvCxnSpPr>
        <p:spPr>
          <a:xfrm flipH="1" rot="10800000">
            <a:off x="3866375" y="3205600"/>
            <a:ext cx="522600" cy="13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73"/>
          <p:cNvCxnSpPr>
            <a:stCxn id="633" idx="3"/>
            <a:endCxn id="704" idx="1"/>
          </p:cNvCxnSpPr>
          <p:nvPr/>
        </p:nvCxnSpPr>
        <p:spPr>
          <a:xfrm>
            <a:off x="2447875" y="1600838"/>
            <a:ext cx="958500" cy="1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73"/>
          <p:cNvCxnSpPr>
            <a:stCxn id="634" idx="3"/>
            <a:endCxn id="709" idx="1"/>
          </p:cNvCxnSpPr>
          <p:nvPr/>
        </p:nvCxnSpPr>
        <p:spPr>
          <a:xfrm>
            <a:off x="2447875" y="1952675"/>
            <a:ext cx="972000" cy="7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73"/>
          <p:cNvCxnSpPr>
            <a:stCxn id="634" idx="3"/>
            <a:endCxn id="706" idx="1"/>
          </p:cNvCxnSpPr>
          <p:nvPr/>
        </p:nvCxnSpPr>
        <p:spPr>
          <a:xfrm>
            <a:off x="2447875" y="1952675"/>
            <a:ext cx="972000" cy="17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73"/>
          <p:cNvCxnSpPr>
            <a:stCxn id="642" idx="3"/>
            <a:endCxn id="707" idx="1"/>
          </p:cNvCxnSpPr>
          <p:nvPr/>
        </p:nvCxnSpPr>
        <p:spPr>
          <a:xfrm flipH="1" rot="10800000">
            <a:off x="2447875" y="4570775"/>
            <a:ext cx="9585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73"/>
          <p:cNvCxnSpPr>
            <a:stCxn id="633" idx="3"/>
            <a:endCxn id="705" idx="1"/>
          </p:cNvCxnSpPr>
          <p:nvPr/>
        </p:nvCxnSpPr>
        <p:spPr>
          <a:xfrm>
            <a:off x="2447875" y="1600838"/>
            <a:ext cx="95850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73"/>
          <p:cNvCxnSpPr>
            <a:stCxn id="633" idx="3"/>
            <a:endCxn id="709" idx="1"/>
          </p:cNvCxnSpPr>
          <p:nvPr/>
        </p:nvCxnSpPr>
        <p:spPr>
          <a:xfrm>
            <a:off x="2447875" y="1600838"/>
            <a:ext cx="972000" cy="11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73"/>
          <p:cNvCxnSpPr>
            <a:stCxn id="633" idx="3"/>
            <a:endCxn id="643" idx="1"/>
          </p:cNvCxnSpPr>
          <p:nvPr/>
        </p:nvCxnSpPr>
        <p:spPr>
          <a:xfrm>
            <a:off x="2447875" y="1600838"/>
            <a:ext cx="958500" cy="160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73"/>
          <p:cNvCxnSpPr>
            <a:stCxn id="633" idx="3"/>
            <a:endCxn id="706" idx="1"/>
          </p:cNvCxnSpPr>
          <p:nvPr/>
        </p:nvCxnSpPr>
        <p:spPr>
          <a:xfrm>
            <a:off x="2447875" y="1600838"/>
            <a:ext cx="972000" cy="21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73"/>
          <p:cNvCxnSpPr>
            <a:stCxn id="633" idx="3"/>
            <a:endCxn id="708" idx="1"/>
          </p:cNvCxnSpPr>
          <p:nvPr/>
        </p:nvCxnSpPr>
        <p:spPr>
          <a:xfrm>
            <a:off x="2447875" y="1600838"/>
            <a:ext cx="958500" cy="25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73"/>
          <p:cNvCxnSpPr>
            <a:stCxn id="633" idx="3"/>
            <a:endCxn id="707" idx="1"/>
          </p:cNvCxnSpPr>
          <p:nvPr/>
        </p:nvCxnSpPr>
        <p:spPr>
          <a:xfrm>
            <a:off x="2447875" y="1600838"/>
            <a:ext cx="958500" cy="29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73"/>
          <p:cNvCxnSpPr>
            <a:stCxn id="634" idx="3"/>
            <a:endCxn id="704" idx="1"/>
          </p:cNvCxnSpPr>
          <p:nvPr/>
        </p:nvCxnSpPr>
        <p:spPr>
          <a:xfrm flipH="1" rot="10800000">
            <a:off x="2447875" y="1733375"/>
            <a:ext cx="958500" cy="2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73"/>
          <p:cNvCxnSpPr>
            <a:stCxn id="634" idx="3"/>
            <a:endCxn id="705" idx="1"/>
          </p:cNvCxnSpPr>
          <p:nvPr/>
        </p:nvCxnSpPr>
        <p:spPr>
          <a:xfrm>
            <a:off x="2447875" y="1952675"/>
            <a:ext cx="9585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73"/>
          <p:cNvCxnSpPr>
            <a:stCxn id="634" idx="3"/>
            <a:endCxn id="709" idx="1"/>
          </p:cNvCxnSpPr>
          <p:nvPr/>
        </p:nvCxnSpPr>
        <p:spPr>
          <a:xfrm>
            <a:off x="2447875" y="1952675"/>
            <a:ext cx="972000" cy="7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73"/>
          <p:cNvCxnSpPr>
            <a:stCxn id="634" idx="3"/>
            <a:endCxn id="643" idx="1"/>
          </p:cNvCxnSpPr>
          <p:nvPr/>
        </p:nvCxnSpPr>
        <p:spPr>
          <a:xfrm>
            <a:off x="2447875" y="1952675"/>
            <a:ext cx="958500" cy="12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73"/>
          <p:cNvCxnSpPr>
            <a:stCxn id="634" idx="3"/>
            <a:endCxn id="706" idx="1"/>
          </p:cNvCxnSpPr>
          <p:nvPr/>
        </p:nvCxnSpPr>
        <p:spPr>
          <a:xfrm>
            <a:off x="2447875" y="1952675"/>
            <a:ext cx="972000" cy="17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73"/>
          <p:cNvCxnSpPr>
            <a:stCxn id="634" idx="3"/>
            <a:endCxn id="708" idx="1"/>
          </p:cNvCxnSpPr>
          <p:nvPr/>
        </p:nvCxnSpPr>
        <p:spPr>
          <a:xfrm>
            <a:off x="2447875" y="1952675"/>
            <a:ext cx="958500" cy="22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73"/>
          <p:cNvCxnSpPr>
            <a:stCxn id="634" idx="3"/>
            <a:endCxn id="708" idx="1"/>
          </p:cNvCxnSpPr>
          <p:nvPr/>
        </p:nvCxnSpPr>
        <p:spPr>
          <a:xfrm>
            <a:off x="2447875" y="1952675"/>
            <a:ext cx="958500" cy="22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73"/>
          <p:cNvCxnSpPr>
            <a:stCxn id="634" idx="3"/>
            <a:endCxn id="708" idx="1"/>
          </p:cNvCxnSpPr>
          <p:nvPr/>
        </p:nvCxnSpPr>
        <p:spPr>
          <a:xfrm>
            <a:off x="2447875" y="1952675"/>
            <a:ext cx="958500" cy="22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73"/>
          <p:cNvCxnSpPr>
            <a:stCxn id="634" idx="3"/>
            <a:endCxn id="707" idx="1"/>
          </p:cNvCxnSpPr>
          <p:nvPr/>
        </p:nvCxnSpPr>
        <p:spPr>
          <a:xfrm>
            <a:off x="2447875" y="1952675"/>
            <a:ext cx="958500" cy="26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73"/>
          <p:cNvCxnSpPr>
            <a:stCxn id="642" idx="3"/>
            <a:endCxn id="708" idx="1"/>
          </p:cNvCxnSpPr>
          <p:nvPr/>
        </p:nvCxnSpPr>
        <p:spPr>
          <a:xfrm flipH="1" rot="10800000">
            <a:off x="2447875" y="4156175"/>
            <a:ext cx="958500" cy="78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73"/>
          <p:cNvCxnSpPr>
            <a:stCxn id="642" idx="3"/>
            <a:endCxn id="706" idx="1"/>
          </p:cNvCxnSpPr>
          <p:nvPr/>
        </p:nvCxnSpPr>
        <p:spPr>
          <a:xfrm flipH="1" rot="10800000">
            <a:off x="2447875" y="3701975"/>
            <a:ext cx="972000" cy="12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73"/>
          <p:cNvCxnSpPr>
            <a:stCxn id="642" idx="3"/>
            <a:endCxn id="709" idx="1"/>
          </p:cNvCxnSpPr>
          <p:nvPr/>
        </p:nvCxnSpPr>
        <p:spPr>
          <a:xfrm flipH="1" rot="10800000">
            <a:off x="2447875" y="2717675"/>
            <a:ext cx="972000" cy="22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8" name="Google Shape;738;p73"/>
          <p:cNvCxnSpPr>
            <a:stCxn id="642" idx="3"/>
            <a:endCxn id="705" idx="1"/>
          </p:cNvCxnSpPr>
          <p:nvPr/>
        </p:nvCxnSpPr>
        <p:spPr>
          <a:xfrm flipH="1" rot="10800000">
            <a:off x="2447875" y="2184275"/>
            <a:ext cx="958500" cy="27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73"/>
          <p:cNvCxnSpPr>
            <a:stCxn id="642" idx="3"/>
            <a:endCxn id="704" idx="1"/>
          </p:cNvCxnSpPr>
          <p:nvPr/>
        </p:nvCxnSpPr>
        <p:spPr>
          <a:xfrm flipH="1" rot="10800000">
            <a:off x="2447875" y="1733375"/>
            <a:ext cx="958500" cy="32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73"/>
          <p:cNvCxnSpPr>
            <a:stCxn id="641" idx="3"/>
            <a:endCxn id="707" idx="1"/>
          </p:cNvCxnSpPr>
          <p:nvPr/>
        </p:nvCxnSpPr>
        <p:spPr>
          <a:xfrm>
            <a:off x="2447875" y="4428600"/>
            <a:ext cx="9585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73"/>
          <p:cNvCxnSpPr>
            <a:stCxn id="641" idx="3"/>
            <a:endCxn id="708" idx="1"/>
          </p:cNvCxnSpPr>
          <p:nvPr/>
        </p:nvCxnSpPr>
        <p:spPr>
          <a:xfrm flipH="1" rot="10800000">
            <a:off x="2447875" y="4156200"/>
            <a:ext cx="958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73"/>
          <p:cNvCxnSpPr>
            <a:stCxn id="641" idx="3"/>
            <a:endCxn id="706" idx="1"/>
          </p:cNvCxnSpPr>
          <p:nvPr/>
        </p:nvCxnSpPr>
        <p:spPr>
          <a:xfrm flipH="1" rot="10800000">
            <a:off x="2447875" y="3702000"/>
            <a:ext cx="9720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73"/>
          <p:cNvCxnSpPr>
            <a:stCxn id="641" idx="3"/>
            <a:endCxn id="706" idx="1"/>
          </p:cNvCxnSpPr>
          <p:nvPr/>
        </p:nvCxnSpPr>
        <p:spPr>
          <a:xfrm flipH="1" rot="10800000">
            <a:off x="2447875" y="3702000"/>
            <a:ext cx="972000" cy="7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73"/>
          <p:cNvCxnSpPr>
            <a:stCxn id="641" idx="3"/>
            <a:endCxn id="643" idx="1"/>
          </p:cNvCxnSpPr>
          <p:nvPr/>
        </p:nvCxnSpPr>
        <p:spPr>
          <a:xfrm flipH="1" rot="10800000">
            <a:off x="2447875" y="3205500"/>
            <a:ext cx="958500" cy="12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73"/>
          <p:cNvCxnSpPr>
            <a:stCxn id="641" idx="3"/>
            <a:endCxn id="643" idx="1"/>
          </p:cNvCxnSpPr>
          <p:nvPr/>
        </p:nvCxnSpPr>
        <p:spPr>
          <a:xfrm flipH="1" rot="10800000">
            <a:off x="2447875" y="3205500"/>
            <a:ext cx="958500" cy="12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73"/>
          <p:cNvCxnSpPr>
            <a:stCxn id="641" idx="3"/>
            <a:endCxn id="709" idx="1"/>
          </p:cNvCxnSpPr>
          <p:nvPr/>
        </p:nvCxnSpPr>
        <p:spPr>
          <a:xfrm flipH="1" rot="10800000">
            <a:off x="2447875" y="2717700"/>
            <a:ext cx="972000" cy="17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73"/>
          <p:cNvCxnSpPr>
            <a:stCxn id="641" idx="3"/>
            <a:endCxn id="705" idx="1"/>
          </p:cNvCxnSpPr>
          <p:nvPr/>
        </p:nvCxnSpPr>
        <p:spPr>
          <a:xfrm flipH="1" rot="10800000">
            <a:off x="2447875" y="2184300"/>
            <a:ext cx="958500" cy="22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73"/>
          <p:cNvCxnSpPr>
            <a:stCxn id="641" idx="3"/>
            <a:endCxn id="704" idx="1"/>
          </p:cNvCxnSpPr>
          <p:nvPr/>
        </p:nvCxnSpPr>
        <p:spPr>
          <a:xfrm flipH="1" rot="10800000">
            <a:off x="2447875" y="1733400"/>
            <a:ext cx="958500" cy="26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73"/>
          <p:cNvCxnSpPr>
            <a:stCxn id="635" idx="3"/>
            <a:endCxn id="704" idx="1"/>
          </p:cNvCxnSpPr>
          <p:nvPr/>
        </p:nvCxnSpPr>
        <p:spPr>
          <a:xfrm flipH="1" rot="10800000">
            <a:off x="2447875" y="1733388"/>
            <a:ext cx="9585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73"/>
          <p:cNvCxnSpPr>
            <a:stCxn id="634" idx="3"/>
            <a:endCxn id="709" idx="1"/>
          </p:cNvCxnSpPr>
          <p:nvPr/>
        </p:nvCxnSpPr>
        <p:spPr>
          <a:xfrm>
            <a:off x="2447875" y="1952675"/>
            <a:ext cx="972000" cy="7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73"/>
          <p:cNvCxnSpPr>
            <a:stCxn id="635" idx="3"/>
            <a:endCxn id="705" idx="1"/>
          </p:cNvCxnSpPr>
          <p:nvPr/>
        </p:nvCxnSpPr>
        <p:spPr>
          <a:xfrm flipH="1" rot="10800000">
            <a:off x="2447875" y="2184288"/>
            <a:ext cx="958500" cy="1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73"/>
          <p:cNvCxnSpPr>
            <a:stCxn id="635" idx="3"/>
            <a:endCxn id="709" idx="1"/>
          </p:cNvCxnSpPr>
          <p:nvPr/>
        </p:nvCxnSpPr>
        <p:spPr>
          <a:xfrm>
            <a:off x="2447875" y="2311788"/>
            <a:ext cx="9720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73"/>
          <p:cNvCxnSpPr>
            <a:stCxn id="635" idx="3"/>
            <a:endCxn id="643" idx="1"/>
          </p:cNvCxnSpPr>
          <p:nvPr/>
        </p:nvCxnSpPr>
        <p:spPr>
          <a:xfrm>
            <a:off x="2447875" y="2311788"/>
            <a:ext cx="958500" cy="8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73"/>
          <p:cNvCxnSpPr>
            <a:stCxn id="635" idx="3"/>
            <a:endCxn id="706" idx="1"/>
          </p:cNvCxnSpPr>
          <p:nvPr/>
        </p:nvCxnSpPr>
        <p:spPr>
          <a:xfrm>
            <a:off x="2447875" y="2311788"/>
            <a:ext cx="972000" cy="13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73"/>
          <p:cNvCxnSpPr>
            <a:stCxn id="635" idx="3"/>
            <a:endCxn id="706" idx="1"/>
          </p:cNvCxnSpPr>
          <p:nvPr/>
        </p:nvCxnSpPr>
        <p:spPr>
          <a:xfrm>
            <a:off x="2447875" y="2311788"/>
            <a:ext cx="972000" cy="13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73"/>
          <p:cNvCxnSpPr>
            <a:stCxn id="635" idx="3"/>
            <a:endCxn id="706" idx="1"/>
          </p:cNvCxnSpPr>
          <p:nvPr/>
        </p:nvCxnSpPr>
        <p:spPr>
          <a:xfrm>
            <a:off x="2447875" y="2311788"/>
            <a:ext cx="972000" cy="13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73"/>
          <p:cNvCxnSpPr>
            <a:stCxn id="635" idx="3"/>
            <a:endCxn id="708" idx="1"/>
          </p:cNvCxnSpPr>
          <p:nvPr/>
        </p:nvCxnSpPr>
        <p:spPr>
          <a:xfrm>
            <a:off x="2447875" y="2311788"/>
            <a:ext cx="958500" cy="18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73"/>
          <p:cNvCxnSpPr>
            <a:stCxn id="635" idx="3"/>
            <a:endCxn id="708" idx="1"/>
          </p:cNvCxnSpPr>
          <p:nvPr/>
        </p:nvCxnSpPr>
        <p:spPr>
          <a:xfrm>
            <a:off x="2447875" y="2311788"/>
            <a:ext cx="958500" cy="18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73"/>
          <p:cNvCxnSpPr>
            <a:stCxn id="635" idx="3"/>
            <a:endCxn id="708" idx="1"/>
          </p:cNvCxnSpPr>
          <p:nvPr/>
        </p:nvCxnSpPr>
        <p:spPr>
          <a:xfrm>
            <a:off x="2447875" y="2311788"/>
            <a:ext cx="958500" cy="18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73"/>
          <p:cNvCxnSpPr>
            <a:stCxn id="635" idx="3"/>
            <a:endCxn id="707" idx="1"/>
          </p:cNvCxnSpPr>
          <p:nvPr/>
        </p:nvCxnSpPr>
        <p:spPr>
          <a:xfrm>
            <a:off x="2447875" y="2311788"/>
            <a:ext cx="958500" cy="22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73"/>
          <p:cNvSpPr txBox="1"/>
          <p:nvPr/>
        </p:nvSpPr>
        <p:spPr>
          <a:xfrm>
            <a:off x="1916514" y="4513175"/>
            <a:ext cx="89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762" name="Google Shape;762;p73"/>
          <p:cNvCxnSpPr>
            <a:stCxn id="636" idx="3"/>
            <a:endCxn id="704" idx="1"/>
          </p:cNvCxnSpPr>
          <p:nvPr/>
        </p:nvCxnSpPr>
        <p:spPr>
          <a:xfrm flipH="1" rot="10800000">
            <a:off x="2447875" y="1733600"/>
            <a:ext cx="958500" cy="9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73"/>
          <p:cNvCxnSpPr>
            <a:stCxn id="636" idx="3"/>
            <a:endCxn id="705" idx="1"/>
          </p:cNvCxnSpPr>
          <p:nvPr/>
        </p:nvCxnSpPr>
        <p:spPr>
          <a:xfrm flipH="1" rot="10800000">
            <a:off x="2447875" y="2184200"/>
            <a:ext cx="958500" cy="4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73"/>
          <p:cNvCxnSpPr>
            <a:stCxn id="636" idx="3"/>
            <a:endCxn id="709" idx="1"/>
          </p:cNvCxnSpPr>
          <p:nvPr/>
        </p:nvCxnSpPr>
        <p:spPr>
          <a:xfrm>
            <a:off x="2447875" y="2656700"/>
            <a:ext cx="972000" cy="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73"/>
          <p:cNvCxnSpPr>
            <a:stCxn id="636" idx="3"/>
            <a:endCxn id="643" idx="1"/>
          </p:cNvCxnSpPr>
          <p:nvPr/>
        </p:nvCxnSpPr>
        <p:spPr>
          <a:xfrm>
            <a:off x="2447875" y="2656700"/>
            <a:ext cx="9585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73"/>
          <p:cNvCxnSpPr>
            <a:stCxn id="636" idx="3"/>
            <a:endCxn id="706" idx="1"/>
          </p:cNvCxnSpPr>
          <p:nvPr/>
        </p:nvCxnSpPr>
        <p:spPr>
          <a:xfrm>
            <a:off x="2447875" y="2656700"/>
            <a:ext cx="972000" cy="10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73"/>
          <p:cNvCxnSpPr>
            <a:stCxn id="636" idx="3"/>
            <a:endCxn id="708" idx="1"/>
          </p:cNvCxnSpPr>
          <p:nvPr/>
        </p:nvCxnSpPr>
        <p:spPr>
          <a:xfrm>
            <a:off x="2447875" y="2656700"/>
            <a:ext cx="958500" cy="14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73"/>
          <p:cNvCxnSpPr>
            <a:stCxn id="636" idx="3"/>
            <a:endCxn id="707" idx="1"/>
          </p:cNvCxnSpPr>
          <p:nvPr/>
        </p:nvCxnSpPr>
        <p:spPr>
          <a:xfrm>
            <a:off x="2447875" y="2656700"/>
            <a:ext cx="958500" cy="19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73"/>
          <p:cNvCxnSpPr>
            <a:stCxn id="637" idx="3"/>
            <a:endCxn id="704" idx="1"/>
          </p:cNvCxnSpPr>
          <p:nvPr/>
        </p:nvCxnSpPr>
        <p:spPr>
          <a:xfrm flipH="1" rot="10800000">
            <a:off x="2447875" y="1733413"/>
            <a:ext cx="958500" cy="12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73"/>
          <p:cNvCxnSpPr>
            <a:stCxn id="637" idx="3"/>
            <a:endCxn id="705" idx="1"/>
          </p:cNvCxnSpPr>
          <p:nvPr/>
        </p:nvCxnSpPr>
        <p:spPr>
          <a:xfrm flipH="1" rot="10800000">
            <a:off x="2447875" y="2184313"/>
            <a:ext cx="958500" cy="82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73"/>
          <p:cNvCxnSpPr>
            <a:stCxn id="637" idx="3"/>
            <a:endCxn id="709" idx="1"/>
          </p:cNvCxnSpPr>
          <p:nvPr/>
        </p:nvCxnSpPr>
        <p:spPr>
          <a:xfrm flipH="1" rot="10800000">
            <a:off x="2447875" y="2717713"/>
            <a:ext cx="9720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73"/>
          <p:cNvCxnSpPr>
            <a:stCxn id="637" idx="3"/>
            <a:endCxn id="643" idx="1"/>
          </p:cNvCxnSpPr>
          <p:nvPr/>
        </p:nvCxnSpPr>
        <p:spPr>
          <a:xfrm>
            <a:off x="2447875" y="3008713"/>
            <a:ext cx="9585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73"/>
          <p:cNvCxnSpPr>
            <a:stCxn id="637" idx="3"/>
            <a:endCxn id="706" idx="1"/>
          </p:cNvCxnSpPr>
          <p:nvPr/>
        </p:nvCxnSpPr>
        <p:spPr>
          <a:xfrm>
            <a:off x="2447875" y="3008713"/>
            <a:ext cx="9720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73"/>
          <p:cNvCxnSpPr>
            <a:stCxn id="637" idx="3"/>
            <a:endCxn id="708" idx="1"/>
          </p:cNvCxnSpPr>
          <p:nvPr/>
        </p:nvCxnSpPr>
        <p:spPr>
          <a:xfrm>
            <a:off x="2447875" y="3008713"/>
            <a:ext cx="958500" cy="11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73"/>
          <p:cNvCxnSpPr>
            <a:stCxn id="637" idx="3"/>
            <a:endCxn id="707" idx="1"/>
          </p:cNvCxnSpPr>
          <p:nvPr/>
        </p:nvCxnSpPr>
        <p:spPr>
          <a:xfrm>
            <a:off x="2447875" y="3008713"/>
            <a:ext cx="958500" cy="15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73"/>
          <p:cNvCxnSpPr>
            <a:stCxn id="637" idx="3"/>
            <a:endCxn id="708" idx="1"/>
          </p:cNvCxnSpPr>
          <p:nvPr/>
        </p:nvCxnSpPr>
        <p:spPr>
          <a:xfrm>
            <a:off x="2447875" y="3008713"/>
            <a:ext cx="958500" cy="11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73"/>
          <p:cNvCxnSpPr>
            <a:stCxn id="638" idx="3"/>
            <a:endCxn id="704" idx="1"/>
          </p:cNvCxnSpPr>
          <p:nvPr/>
        </p:nvCxnSpPr>
        <p:spPr>
          <a:xfrm flipH="1" rot="10800000">
            <a:off x="2447875" y="1733550"/>
            <a:ext cx="958500" cy="16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73"/>
          <p:cNvCxnSpPr>
            <a:stCxn id="638" idx="3"/>
            <a:endCxn id="705" idx="1"/>
          </p:cNvCxnSpPr>
          <p:nvPr/>
        </p:nvCxnSpPr>
        <p:spPr>
          <a:xfrm flipH="1" rot="10800000">
            <a:off x="2447875" y="2184150"/>
            <a:ext cx="958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73"/>
          <p:cNvCxnSpPr>
            <a:stCxn id="638" idx="3"/>
            <a:endCxn id="709" idx="1"/>
          </p:cNvCxnSpPr>
          <p:nvPr/>
        </p:nvCxnSpPr>
        <p:spPr>
          <a:xfrm flipH="1" rot="10800000">
            <a:off x="2447875" y="2717550"/>
            <a:ext cx="972000" cy="6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73"/>
          <p:cNvCxnSpPr>
            <a:stCxn id="639" idx="3"/>
            <a:endCxn id="643" idx="1"/>
          </p:cNvCxnSpPr>
          <p:nvPr/>
        </p:nvCxnSpPr>
        <p:spPr>
          <a:xfrm flipH="1" rot="10800000">
            <a:off x="2447875" y="3205363"/>
            <a:ext cx="958500" cy="5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73"/>
          <p:cNvCxnSpPr>
            <a:endCxn id="708" idx="1"/>
          </p:cNvCxnSpPr>
          <p:nvPr/>
        </p:nvCxnSpPr>
        <p:spPr>
          <a:xfrm>
            <a:off x="2447975" y="3732638"/>
            <a:ext cx="9585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73"/>
          <p:cNvCxnSpPr>
            <a:stCxn id="639" idx="3"/>
            <a:endCxn id="707" idx="1"/>
          </p:cNvCxnSpPr>
          <p:nvPr/>
        </p:nvCxnSpPr>
        <p:spPr>
          <a:xfrm>
            <a:off x="2447875" y="3732763"/>
            <a:ext cx="958500" cy="8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73"/>
          <p:cNvCxnSpPr>
            <a:stCxn id="638" idx="3"/>
            <a:endCxn id="706" idx="1"/>
          </p:cNvCxnSpPr>
          <p:nvPr/>
        </p:nvCxnSpPr>
        <p:spPr>
          <a:xfrm>
            <a:off x="2447875" y="3372150"/>
            <a:ext cx="972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73"/>
          <p:cNvCxnSpPr>
            <a:stCxn id="638" idx="3"/>
            <a:endCxn id="708" idx="1"/>
          </p:cNvCxnSpPr>
          <p:nvPr/>
        </p:nvCxnSpPr>
        <p:spPr>
          <a:xfrm>
            <a:off x="2447875" y="3372150"/>
            <a:ext cx="958500" cy="7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73"/>
          <p:cNvCxnSpPr>
            <a:stCxn id="638" idx="3"/>
            <a:endCxn id="707" idx="1"/>
          </p:cNvCxnSpPr>
          <p:nvPr/>
        </p:nvCxnSpPr>
        <p:spPr>
          <a:xfrm>
            <a:off x="2447875" y="3372150"/>
            <a:ext cx="9585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73"/>
          <p:cNvCxnSpPr>
            <a:stCxn id="639" idx="3"/>
            <a:endCxn id="706" idx="1"/>
          </p:cNvCxnSpPr>
          <p:nvPr/>
        </p:nvCxnSpPr>
        <p:spPr>
          <a:xfrm flipH="1" rot="10800000">
            <a:off x="2447875" y="3701863"/>
            <a:ext cx="972000" cy="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73"/>
          <p:cNvCxnSpPr>
            <a:stCxn id="639" idx="3"/>
            <a:endCxn id="643" idx="1"/>
          </p:cNvCxnSpPr>
          <p:nvPr/>
        </p:nvCxnSpPr>
        <p:spPr>
          <a:xfrm flipH="1" rot="10800000">
            <a:off x="2447875" y="3205363"/>
            <a:ext cx="958500" cy="5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73"/>
          <p:cNvCxnSpPr>
            <a:stCxn id="639" idx="3"/>
            <a:endCxn id="709" idx="1"/>
          </p:cNvCxnSpPr>
          <p:nvPr/>
        </p:nvCxnSpPr>
        <p:spPr>
          <a:xfrm flipH="1" rot="10800000">
            <a:off x="2447875" y="2717563"/>
            <a:ext cx="972000" cy="101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73"/>
          <p:cNvCxnSpPr>
            <a:stCxn id="639" idx="3"/>
            <a:endCxn id="705" idx="1"/>
          </p:cNvCxnSpPr>
          <p:nvPr/>
        </p:nvCxnSpPr>
        <p:spPr>
          <a:xfrm flipH="1" rot="10800000">
            <a:off x="2447875" y="2184163"/>
            <a:ext cx="958500" cy="15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3"/>
          <p:cNvCxnSpPr>
            <a:stCxn id="639" idx="3"/>
            <a:endCxn id="704" idx="1"/>
          </p:cNvCxnSpPr>
          <p:nvPr/>
        </p:nvCxnSpPr>
        <p:spPr>
          <a:xfrm flipH="1" rot="10800000">
            <a:off x="2447875" y="1733563"/>
            <a:ext cx="958500" cy="19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73"/>
          <p:cNvCxnSpPr>
            <a:stCxn id="640" idx="3"/>
            <a:endCxn id="707" idx="1"/>
          </p:cNvCxnSpPr>
          <p:nvPr/>
        </p:nvCxnSpPr>
        <p:spPr>
          <a:xfrm>
            <a:off x="2447875" y="4070900"/>
            <a:ext cx="9585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73"/>
          <p:cNvCxnSpPr>
            <a:stCxn id="640" idx="3"/>
            <a:endCxn id="708" idx="1"/>
          </p:cNvCxnSpPr>
          <p:nvPr/>
        </p:nvCxnSpPr>
        <p:spPr>
          <a:xfrm>
            <a:off x="2447875" y="4070900"/>
            <a:ext cx="958500" cy="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73"/>
          <p:cNvCxnSpPr>
            <a:stCxn id="640" idx="3"/>
            <a:endCxn id="706" idx="1"/>
          </p:cNvCxnSpPr>
          <p:nvPr/>
        </p:nvCxnSpPr>
        <p:spPr>
          <a:xfrm flipH="1" rot="10800000">
            <a:off x="2447875" y="3701900"/>
            <a:ext cx="9720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73"/>
          <p:cNvCxnSpPr>
            <a:stCxn id="640" idx="3"/>
            <a:endCxn id="643" idx="1"/>
          </p:cNvCxnSpPr>
          <p:nvPr/>
        </p:nvCxnSpPr>
        <p:spPr>
          <a:xfrm flipH="1" rot="10800000">
            <a:off x="2447875" y="3205400"/>
            <a:ext cx="958500" cy="8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73"/>
          <p:cNvCxnSpPr>
            <a:stCxn id="640" idx="3"/>
            <a:endCxn id="709" idx="1"/>
          </p:cNvCxnSpPr>
          <p:nvPr/>
        </p:nvCxnSpPr>
        <p:spPr>
          <a:xfrm flipH="1" rot="10800000">
            <a:off x="2447875" y="2717600"/>
            <a:ext cx="972000" cy="13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73"/>
          <p:cNvCxnSpPr>
            <a:stCxn id="640" idx="3"/>
            <a:endCxn id="705" idx="1"/>
          </p:cNvCxnSpPr>
          <p:nvPr/>
        </p:nvCxnSpPr>
        <p:spPr>
          <a:xfrm flipH="1" rot="10800000">
            <a:off x="2447875" y="2184200"/>
            <a:ext cx="958500" cy="18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73"/>
          <p:cNvCxnSpPr>
            <a:stCxn id="640" idx="3"/>
            <a:endCxn id="704" idx="1"/>
          </p:cNvCxnSpPr>
          <p:nvPr/>
        </p:nvCxnSpPr>
        <p:spPr>
          <a:xfrm flipH="1" rot="10800000">
            <a:off x="2447875" y="1733600"/>
            <a:ext cx="958500" cy="23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73"/>
          <p:cNvSpPr/>
          <p:nvPr/>
        </p:nvSpPr>
        <p:spPr>
          <a:xfrm>
            <a:off x="265450" y="11171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4"/>
          <p:cNvSpPr/>
          <p:nvPr/>
        </p:nvSpPr>
        <p:spPr>
          <a:xfrm>
            <a:off x="1643125" y="1391750"/>
            <a:ext cx="1047000" cy="375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74"/>
          <p:cNvCxnSpPr>
            <a:stCxn id="805" idx="2"/>
            <a:endCxn id="806" idx="2"/>
          </p:cNvCxnSpPr>
          <p:nvPr/>
        </p:nvCxnSpPr>
        <p:spPr>
          <a:xfrm>
            <a:off x="2166625" y="1756238"/>
            <a:ext cx="0" cy="3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74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08" name="Google Shape;808;p74"/>
          <p:cNvSpPr txBox="1"/>
          <p:nvPr>
            <p:ph type="title"/>
          </p:nvPr>
        </p:nvSpPr>
        <p:spPr>
          <a:xfrm>
            <a:off x="311700" y="2962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Model</a:t>
            </a:r>
            <a:endParaRPr/>
          </a:p>
        </p:txBody>
      </p:sp>
      <p:sp>
        <p:nvSpPr>
          <p:cNvPr id="805" name="Google Shape;805;p74"/>
          <p:cNvSpPr/>
          <p:nvPr/>
        </p:nvSpPr>
        <p:spPr>
          <a:xfrm>
            <a:off x="1885375" y="1445438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09" name="Google Shape;809;p74"/>
          <p:cNvSpPr/>
          <p:nvPr/>
        </p:nvSpPr>
        <p:spPr>
          <a:xfrm>
            <a:off x="1885375" y="17972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0" name="Google Shape;810;p74"/>
          <p:cNvSpPr/>
          <p:nvPr/>
        </p:nvSpPr>
        <p:spPr>
          <a:xfrm>
            <a:off x="1885338" y="21492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1" name="Google Shape;811;p74"/>
          <p:cNvSpPr/>
          <p:nvPr/>
        </p:nvSpPr>
        <p:spPr>
          <a:xfrm>
            <a:off x="1885375" y="25013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2" name="Google Shape;812;p74"/>
          <p:cNvSpPr/>
          <p:nvPr/>
        </p:nvSpPr>
        <p:spPr>
          <a:xfrm>
            <a:off x="1885375" y="2853313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3" name="Google Shape;813;p74"/>
          <p:cNvSpPr/>
          <p:nvPr/>
        </p:nvSpPr>
        <p:spPr>
          <a:xfrm>
            <a:off x="1885325" y="3208288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4" name="Google Shape;814;p74"/>
          <p:cNvSpPr/>
          <p:nvPr/>
        </p:nvSpPr>
        <p:spPr>
          <a:xfrm>
            <a:off x="1885338" y="356325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5" name="Google Shape;815;p74"/>
          <p:cNvSpPr/>
          <p:nvPr/>
        </p:nvSpPr>
        <p:spPr>
          <a:xfrm>
            <a:off x="1885325" y="3918213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1885375" y="4273200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06" name="Google Shape;806;p74"/>
          <p:cNvSpPr/>
          <p:nvPr/>
        </p:nvSpPr>
        <p:spPr>
          <a:xfrm>
            <a:off x="1885375" y="4786175"/>
            <a:ext cx="562500" cy="3108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LSTM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817" name="Google Shape;817;p74"/>
          <p:cNvSpPr/>
          <p:nvPr/>
        </p:nvSpPr>
        <p:spPr>
          <a:xfrm>
            <a:off x="3406475" y="3095063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18" name="Google Shape;818;p74"/>
          <p:cNvSpPr/>
          <p:nvPr/>
        </p:nvSpPr>
        <p:spPr>
          <a:xfrm>
            <a:off x="418750" y="1724725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X1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19" name="Google Shape;819;p74"/>
          <p:cNvSpPr/>
          <p:nvPr/>
        </p:nvSpPr>
        <p:spPr>
          <a:xfrm>
            <a:off x="418750" y="2382975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X2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20" name="Google Shape;820;p74"/>
          <p:cNvSpPr/>
          <p:nvPr/>
        </p:nvSpPr>
        <p:spPr>
          <a:xfrm>
            <a:off x="418750" y="3070900"/>
            <a:ext cx="440100" cy="445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X3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821" name="Google Shape;821;p74"/>
          <p:cNvSpPr/>
          <p:nvPr/>
        </p:nvSpPr>
        <p:spPr>
          <a:xfrm>
            <a:off x="398950" y="4314125"/>
            <a:ext cx="459900" cy="4722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X32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22" name="Google Shape;822;p74"/>
          <p:cNvSpPr/>
          <p:nvPr/>
        </p:nvSpPr>
        <p:spPr>
          <a:xfrm>
            <a:off x="4388925" y="2924525"/>
            <a:ext cx="623100" cy="561900"/>
          </a:xfrm>
          <a:prstGeom prst="flowChartDelay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Y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23" name="Google Shape;823;p74"/>
          <p:cNvCxnSpPr>
            <a:stCxn id="817" idx="3"/>
            <a:endCxn id="822" idx="1"/>
          </p:cNvCxnSpPr>
          <p:nvPr/>
        </p:nvCxnSpPr>
        <p:spPr>
          <a:xfrm>
            <a:off x="3866375" y="3205463"/>
            <a:ext cx="52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p74"/>
          <p:cNvSpPr txBox="1"/>
          <p:nvPr/>
        </p:nvSpPr>
        <p:spPr>
          <a:xfrm>
            <a:off x="494350" y="3624888"/>
            <a:ext cx="28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5" name="Google Shape;825;p74"/>
          <p:cNvSpPr txBox="1"/>
          <p:nvPr>
            <p:ph idx="1" type="body"/>
          </p:nvPr>
        </p:nvSpPr>
        <p:spPr>
          <a:xfrm>
            <a:off x="5184000" y="1351125"/>
            <a:ext cx="3960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7 Output Layers for each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day of the week Predicted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32 LSTM nodes instead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of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Y is a 2-dimensional array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(matrix) with 1 row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7 columns</a:t>
            </a:r>
            <a:endParaRPr/>
          </a:p>
        </p:txBody>
      </p:sp>
      <p:sp>
        <p:nvSpPr>
          <p:cNvPr id="826" name="Google Shape;826;p74"/>
          <p:cNvSpPr txBox="1"/>
          <p:nvPr/>
        </p:nvSpPr>
        <p:spPr>
          <a:xfrm>
            <a:off x="141875" y="1053038"/>
            <a:ext cx="444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 Layer 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	  </a:t>
            </a:r>
            <a:r>
              <a:rPr b="1" lang="en" sz="10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Hidden Layer	</a:t>
            </a:r>
            <a:r>
              <a:rPr lang="en" sz="1000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000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 Layer</a:t>
            </a:r>
            <a:endParaRPr b="1" sz="1000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7" name="Google Shape;827;p74"/>
          <p:cNvSpPr/>
          <p:nvPr/>
        </p:nvSpPr>
        <p:spPr>
          <a:xfrm>
            <a:off x="3406475" y="1623100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28" name="Google Shape;828;p74"/>
          <p:cNvSpPr/>
          <p:nvPr/>
        </p:nvSpPr>
        <p:spPr>
          <a:xfrm>
            <a:off x="3406475" y="2073825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29" name="Google Shape;829;p74"/>
          <p:cNvSpPr/>
          <p:nvPr/>
        </p:nvSpPr>
        <p:spPr>
          <a:xfrm>
            <a:off x="3419775" y="3591500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30" name="Google Shape;830;p74"/>
          <p:cNvSpPr/>
          <p:nvPr/>
        </p:nvSpPr>
        <p:spPr>
          <a:xfrm>
            <a:off x="3406475" y="4460500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31" name="Google Shape;831;p74"/>
          <p:cNvSpPr/>
          <p:nvPr/>
        </p:nvSpPr>
        <p:spPr>
          <a:xfrm>
            <a:off x="3406475" y="4045838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832" name="Google Shape;832;p74"/>
          <p:cNvSpPr/>
          <p:nvPr/>
        </p:nvSpPr>
        <p:spPr>
          <a:xfrm>
            <a:off x="3419775" y="2607288"/>
            <a:ext cx="459900" cy="220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Dense</a:t>
            </a:r>
            <a:endParaRPr b="1" sz="600">
              <a:solidFill>
                <a:schemeClr val="lt1"/>
              </a:solidFill>
            </a:endParaRPr>
          </a:p>
        </p:txBody>
      </p:sp>
      <p:cxnSp>
        <p:nvCxnSpPr>
          <p:cNvPr id="833" name="Google Shape;833;p74"/>
          <p:cNvCxnSpPr>
            <a:stCxn id="829" idx="3"/>
            <a:endCxn id="822" idx="1"/>
          </p:cNvCxnSpPr>
          <p:nvPr/>
        </p:nvCxnSpPr>
        <p:spPr>
          <a:xfrm flipH="1" rot="10800000">
            <a:off x="3879675" y="3205400"/>
            <a:ext cx="50940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74"/>
          <p:cNvCxnSpPr>
            <a:stCxn id="832" idx="3"/>
            <a:endCxn id="822" idx="1"/>
          </p:cNvCxnSpPr>
          <p:nvPr/>
        </p:nvCxnSpPr>
        <p:spPr>
          <a:xfrm>
            <a:off x="3879675" y="2717688"/>
            <a:ext cx="5094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74"/>
          <p:cNvCxnSpPr>
            <a:stCxn id="828" idx="3"/>
            <a:endCxn id="822" idx="1"/>
          </p:cNvCxnSpPr>
          <p:nvPr/>
        </p:nvCxnSpPr>
        <p:spPr>
          <a:xfrm>
            <a:off x="3866375" y="2184225"/>
            <a:ext cx="522600" cy="10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74"/>
          <p:cNvCxnSpPr>
            <a:stCxn id="827" idx="3"/>
            <a:endCxn id="822" idx="1"/>
          </p:cNvCxnSpPr>
          <p:nvPr/>
        </p:nvCxnSpPr>
        <p:spPr>
          <a:xfrm>
            <a:off x="3866375" y="1733500"/>
            <a:ext cx="522600" cy="14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74"/>
          <p:cNvCxnSpPr>
            <a:stCxn id="831" idx="3"/>
            <a:endCxn id="822" idx="1"/>
          </p:cNvCxnSpPr>
          <p:nvPr/>
        </p:nvCxnSpPr>
        <p:spPr>
          <a:xfrm flipH="1" rot="10800000">
            <a:off x="3866375" y="3205538"/>
            <a:ext cx="522600" cy="9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74"/>
          <p:cNvCxnSpPr>
            <a:stCxn id="830" idx="3"/>
            <a:endCxn id="822" idx="1"/>
          </p:cNvCxnSpPr>
          <p:nvPr/>
        </p:nvCxnSpPr>
        <p:spPr>
          <a:xfrm flipH="1" rot="10800000">
            <a:off x="3866375" y="3205600"/>
            <a:ext cx="522600" cy="13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74"/>
          <p:cNvSpPr txBox="1"/>
          <p:nvPr/>
        </p:nvSpPr>
        <p:spPr>
          <a:xfrm>
            <a:off x="1885513" y="4526075"/>
            <a:ext cx="825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600"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0" name="Google Shape;840;p74"/>
          <p:cNvCxnSpPr>
            <a:stCxn id="809" idx="0"/>
            <a:endCxn id="809" idx="0"/>
          </p:cNvCxnSpPr>
          <p:nvPr/>
        </p:nvCxnSpPr>
        <p:spPr>
          <a:xfrm>
            <a:off x="2166625" y="1797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74"/>
          <p:cNvCxnSpPr>
            <a:stCxn id="809" idx="0"/>
            <a:endCxn id="809" idx="0"/>
          </p:cNvCxnSpPr>
          <p:nvPr/>
        </p:nvCxnSpPr>
        <p:spPr>
          <a:xfrm>
            <a:off x="2166625" y="17972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74"/>
          <p:cNvCxnSpPr>
            <a:stCxn id="818" idx="6"/>
            <a:endCxn id="803" idx="1"/>
          </p:cNvCxnSpPr>
          <p:nvPr/>
        </p:nvCxnSpPr>
        <p:spPr>
          <a:xfrm>
            <a:off x="858850" y="1947325"/>
            <a:ext cx="784200" cy="13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74"/>
          <p:cNvCxnSpPr>
            <a:stCxn id="819" idx="6"/>
            <a:endCxn id="803" idx="1"/>
          </p:cNvCxnSpPr>
          <p:nvPr/>
        </p:nvCxnSpPr>
        <p:spPr>
          <a:xfrm>
            <a:off x="858850" y="2605575"/>
            <a:ext cx="784200" cy="6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74"/>
          <p:cNvCxnSpPr>
            <a:stCxn id="820" idx="6"/>
            <a:endCxn id="803" idx="1"/>
          </p:cNvCxnSpPr>
          <p:nvPr/>
        </p:nvCxnSpPr>
        <p:spPr>
          <a:xfrm flipH="1" rot="10800000">
            <a:off x="858850" y="3267700"/>
            <a:ext cx="7842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4"/>
          <p:cNvCxnSpPr>
            <a:stCxn id="821" idx="6"/>
            <a:endCxn id="803" idx="1"/>
          </p:cNvCxnSpPr>
          <p:nvPr/>
        </p:nvCxnSpPr>
        <p:spPr>
          <a:xfrm flipH="1" rot="10800000">
            <a:off x="858850" y="3267725"/>
            <a:ext cx="784200" cy="12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4"/>
          <p:cNvCxnSpPr>
            <a:stCxn id="803" idx="1"/>
            <a:endCxn id="805" idx="1"/>
          </p:cNvCxnSpPr>
          <p:nvPr/>
        </p:nvCxnSpPr>
        <p:spPr>
          <a:xfrm flipH="1" rot="10800000">
            <a:off x="1643125" y="1600850"/>
            <a:ext cx="242400" cy="16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74"/>
          <p:cNvCxnSpPr>
            <a:stCxn id="806" idx="3"/>
            <a:endCxn id="803" idx="3"/>
          </p:cNvCxnSpPr>
          <p:nvPr/>
        </p:nvCxnSpPr>
        <p:spPr>
          <a:xfrm flipH="1" rot="10800000">
            <a:off x="2447875" y="3267575"/>
            <a:ext cx="24240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74"/>
          <p:cNvCxnSpPr>
            <a:stCxn id="803" idx="3"/>
            <a:endCxn id="827" idx="1"/>
          </p:cNvCxnSpPr>
          <p:nvPr/>
        </p:nvCxnSpPr>
        <p:spPr>
          <a:xfrm flipH="1" rot="10800000">
            <a:off x="2690125" y="1733450"/>
            <a:ext cx="716400" cy="15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74"/>
          <p:cNvCxnSpPr>
            <a:stCxn id="803" idx="3"/>
            <a:endCxn id="828" idx="1"/>
          </p:cNvCxnSpPr>
          <p:nvPr/>
        </p:nvCxnSpPr>
        <p:spPr>
          <a:xfrm flipH="1" rot="10800000">
            <a:off x="2690125" y="2184350"/>
            <a:ext cx="716400" cy="10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74"/>
          <p:cNvCxnSpPr>
            <a:stCxn id="803" idx="3"/>
            <a:endCxn id="817" idx="1"/>
          </p:cNvCxnSpPr>
          <p:nvPr/>
        </p:nvCxnSpPr>
        <p:spPr>
          <a:xfrm flipH="1" rot="10800000">
            <a:off x="2690125" y="3205550"/>
            <a:ext cx="716400" cy="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74"/>
          <p:cNvCxnSpPr>
            <a:stCxn id="803" idx="3"/>
            <a:endCxn id="829" idx="1"/>
          </p:cNvCxnSpPr>
          <p:nvPr/>
        </p:nvCxnSpPr>
        <p:spPr>
          <a:xfrm>
            <a:off x="2690125" y="3267650"/>
            <a:ext cx="7296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74"/>
          <p:cNvCxnSpPr>
            <a:stCxn id="803" idx="3"/>
            <a:endCxn id="831" idx="1"/>
          </p:cNvCxnSpPr>
          <p:nvPr/>
        </p:nvCxnSpPr>
        <p:spPr>
          <a:xfrm>
            <a:off x="2690125" y="3267650"/>
            <a:ext cx="71640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74"/>
          <p:cNvCxnSpPr>
            <a:stCxn id="803" idx="3"/>
            <a:endCxn id="830" idx="1"/>
          </p:cNvCxnSpPr>
          <p:nvPr/>
        </p:nvCxnSpPr>
        <p:spPr>
          <a:xfrm>
            <a:off x="2690125" y="3267650"/>
            <a:ext cx="716400" cy="13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74"/>
          <p:cNvCxnSpPr>
            <a:stCxn id="803" idx="3"/>
            <a:endCxn id="832" idx="1"/>
          </p:cNvCxnSpPr>
          <p:nvPr/>
        </p:nvCxnSpPr>
        <p:spPr>
          <a:xfrm flipH="1" rot="10800000">
            <a:off x="2690125" y="2717750"/>
            <a:ext cx="729600" cy="5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Week ahead Prediction </a:t>
            </a:r>
            <a:endParaRPr/>
          </a:p>
        </p:txBody>
      </p:sp>
      <p:sp>
        <p:nvSpPr>
          <p:cNvPr id="860" name="Google Shape;860;p7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1" name="Google Shape;86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13" y="1083725"/>
            <a:ext cx="6024175" cy="40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75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6"/>
          <p:cNvSpPr txBox="1"/>
          <p:nvPr>
            <p:ph type="title"/>
          </p:nvPr>
        </p:nvSpPr>
        <p:spPr>
          <a:xfrm>
            <a:off x="333025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Week Recursive Prediction</a:t>
            </a:r>
            <a:endParaRPr/>
          </a:p>
        </p:txBody>
      </p:sp>
      <p:sp>
        <p:nvSpPr>
          <p:cNvPr id="868" name="Google Shape;868;p76"/>
          <p:cNvSpPr txBox="1"/>
          <p:nvPr>
            <p:ph idx="1" type="body"/>
          </p:nvPr>
        </p:nvSpPr>
        <p:spPr>
          <a:xfrm>
            <a:off x="311700" y="1463500"/>
            <a:ext cx="85206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one week prediction into the future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using those prediction to predict the next week… </a:t>
            </a:r>
            <a:endParaRPr/>
          </a:p>
        </p:txBody>
      </p:sp>
      <p:pic>
        <p:nvPicPr>
          <p:cNvPr id="869" name="Google Shape;86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900" y="2696575"/>
            <a:ext cx="7196175" cy="23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Week Recursive Prediction </a:t>
            </a:r>
            <a:endParaRPr/>
          </a:p>
        </p:txBody>
      </p:sp>
      <p:sp>
        <p:nvSpPr>
          <p:cNvPr id="875" name="Google Shape;875;p7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6" name="Google Shape;87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375" y="1468800"/>
            <a:ext cx="4599877" cy="30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250" y="1468825"/>
            <a:ext cx="4599875" cy="30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500" y="2125750"/>
            <a:ext cx="1989000" cy="5414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4080000" dist="114300">
              <a:srgbClr val="000000">
                <a:alpha val="50000"/>
              </a:srgbClr>
            </a:outerShdw>
          </a:effectLst>
        </p:spPr>
      </p:pic>
      <p:sp>
        <p:nvSpPr>
          <p:cNvPr id="879" name="Google Shape;879;p77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885" name="Google Shape;885;p78"/>
          <p:cNvSpPr txBox="1"/>
          <p:nvPr>
            <p:ph idx="1" type="body"/>
          </p:nvPr>
        </p:nvSpPr>
        <p:spPr>
          <a:xfrm>
            <a:off x="311700" y="1440600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Online Resources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Libraries &amp; Documentation</a:t>
            </a:r>
            <a:endParaRPr/>
          </a:p>
        </p:txBody>
      </p:sp>
      <p:sp>
        <p:nvSpPr>
          <p:cNvPr id="886" name="Google Shape;886;p78"/>
          <p:cNvSpPr txBox="1"/>
          <p:nvPr/>
        </p:nvSpPr>
        <p:spPr>
          <a:xfrm>
            <a:off x="622000" y="3364325"/>
            <a:ext cx="485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pandas		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pycaret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numpy				# tensorflow/keras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matplotlib			# deepcopy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seaborn			# pickle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7" name="Google Shape;887;p78"/>
          <p:cNvSpPr txBox="1"/>
          <p:nvPr/>
        </p:nvSpPr>
        <p:spPr>
          <a:xfrm>
            <a:off x="622000" y="1819525"/>
            <a:ext cx="489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YouTube			# Google Colaboratory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GitHub				# Yahoo! Finance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Stack Overflow		# Towards Data Science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Improvements w.r.t Time-Series Forecasting</a:t>
            </a:r>
            <a:endParaRPr/>
          </a:p>
        </p:txBody>
      </p:sp>
      <p:sp>
        <p:nvSpPr>
          <p:cNvPr id="893" name="Google Shape;893;p79"/>
          <p:cNvSpPr txBox="1"/>
          <p:nvPr>
            <p:ph idx="1" type="body"/>
          </p:nvPr>
        </p:nvSpPr>
        <p:spPr>
          <a:xfrm>
            <a:off x="311700" y="1468825"/>
            <a:ext cx="8752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implementing other factors but the 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normalization of data (subtract mean, divide by std.deviation)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adjusting the architecture of the model to the data and </a:t>
            </a:r>
            <a:r>
              <a:rPr lang="en"/>
              <a:t>t</a:t>
            </a:r>
            <a:r>
              <a:rPr lang="en"/>
              <a:t>he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reasonable hyperparameter optimization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8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researchers Jaquart, Dann and Weinhardt aimed to </a:t>
            </a:r>
            <a:r>
              <a:rPr lang="en"/>
              <a:t>train a model which trades bitcoin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comparison of Neural Networks</a:t>
            </a:r>
            <a:r>
              <a:rPr lang="en"/>
              <a:t> with and without memory components, tree-based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models, regression models, and ensemble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the best scores were achieved with an </a:t>
            </a:r>
            <a:r>
              <a:rPr b="1" lang="en"/>
              <a:t>LSTM</a:t>
            </a:r>
            <a:r>
              <a:rPr lang="en"/>
              <a:t>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 gain of 30% could not be turned into actual profit due to accumulation of transaction costs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Patrick Jaquart, David Dann, Christof Weinhardt, </a:t>
            </a:r>
            <a:r>
              <a:rPr i="1"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Short-term bitcoin market prediction via machine learning</a:t>
            </a: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The Journal of Finance and Data Science, Volume 7, 2021, Pages 45-66, ISSN 2405-9188, </a:t>
            </a:r>
            <a:r>
              <a:rPr lang="en" sz="7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https://doi.org/10.1016/j.jfds.2021.03.001</a:t>
            </a: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(related) Variables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265450" y="1193375"/>
            <a:ext cx="825300" cy="18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" y="1467275"/>
            <a:ext cx="9018451" cy="2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