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29DD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BE1"/>
          </a:solidFill>
        </a:fill>
      </a:tcStyle>
    </a:wholeTbl>
    <a:band2H>
      <a:tcTxStyle b="def" i="def"/>
      <a:tcStyle>
        <a:tcBdr/>
        <a:fill>
          <a:solidFill>
            <a:srgbClr val="ECEE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F8FA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D90A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29DD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29DD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85800" y="0"/>
            <a:ext cx="7848600" cy="32988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cap="all" sz="5400"/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00" sz="54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85800" y="3505200"/>
            <a:ext cx="6400800" cy="3352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Formatvorlage des Untertitelmasters durch Klicken bearbeiten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" name="Shape 11"/>
          <p:cNvSpPr/>
          <p:nvPr/>
        </p:nvSpPr>
        <p:spPr>
          <a:xfrm>
            <a:off x="685800" y="3398520"/>
            <a:ext cx="7848601" cy="1589"/>
          </a:xfrm>
          <a:prstGeom prst="line">
            <a:avLst/>
          </a:prstGeom>
          <a:ln w="19050">
            <a:solidFill>
              <a:srgbClr val="242852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Textmasterformat bearbeiten</a:t>
            </a:r>
            <a:endParaRPr sz="2400"/>
          </a:p>
          <a:p>
            <a:pPr lvl="1">
              <a:defRPr sz="1800"/>
            </a:pPr>
            <a:r>
              <a:rPr sz="2400"/>
              <a:t>Zweite Ebene</a:t>
            </a:r>
            <a:endParaRPr sz="2400"/>
          </a:p>
          <a:p>
            <a:pPr lvl="2">
              <a:defRPr sz="1800"/>
            </a:pPr>
            <a:r>
              <a:rPr sz="2400"/>
              <a:t>Dritte Ebene</a:t>
            </a:r>
            <a:endParaRPr sz="2400"/>
          </a:p>
          <a:p>
            <a:pPr lvl="3">
              <a:defRPr sz="1800"/>
            </a:pPr>
            <a:r>
              <a:rPr sz="2400"/>
              <a:t>Vierte Ebene</a:t>
            </a:r>
            <a:endParaRPr sz="2400"/>
          </a:p>
          <a:p>
            <a:pPr lvl="4">
              <a:defRPr sz="1800"/>
            </a:pPr>
            <a:r>
              <a:rPr sz="2400"/>
              <a:t>Fünfte Ebene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629400" y="0"/>
            <a:ext cx="2057400" cy="6477000"/>
          </a:xfrm>
          <a:prstGeom prst="rect">
            <a:avLst/>
          </a:prstGeom>
        </p:spPr>
        <p:txBody>
          <a:bodyPr anchor="b"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457200" y="609600"/>
            <a:ext cx="6019800" cy="624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Textmasterformat bearbeiten</a:t>
            </a:r>
            <a:endParaRPr sz="2400"/>
          </a:p>
          <a:p>
            <a:pPr lvl="1">
              <a:defRPr sz="1800"/>
            </a:pPr>
            <a:r>
              <a:rPr sz="2400"/>
              <a:t>Zweite Ebene</a:t>
            </a:r>
            <a:endParaRPr sz="2400"/>
          </a:p>
          <a:p>
            <a:pPr lvl="2">
              <a:defRPr sz="1800"/>
            </a:pPr>
            <a:r>
              <a:rPr sz="2400"/>
              <a:t>Dritte Ebene</a:t>
            </a:r>
            <a:endParaRPr sz="2400"/>
          </a:p>
          <a:p>
            <a:pPr lvl="3">
              <a:defRPr sz="1800"/>
            </a:pPr>
            <a:r>
              <a:rPr sz="2400"/>
              <a:t>Vierte Ebene</a:t>
            </a:r>
            <a:endParaRPr sz="2400"/>
          </a:p>
          <a:p>
            <a:pPr lvl="4">
              <a:defRPr sz="1800"/>
            </a:pPr>
            <a:r>
              <a:rPr sz="2400"/>
              <a:t>Fünfte Ebene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Textmasterformat bearbeiten</a:t>
            </a:r>
            <a:endParaRPr sz="2400"/>
          </a:p>
          <a:p>
            <a:pPr lvl="1">
              <a:defRPr sz="1800"/>
            </a:pPr>
            <a:r>
              <a:rPr sz="2400"/>
              <a:t>Zweite Ebene</a:t>
            </a:r>
            <a:endParaRPr sz="2400"/>
          </a:p>
          <a:p>
            <a:pPr lvl="2">
              <a:defRPr sz="1800"/>
            </a:pPr>
            <a:r>
              <a:rPr sz="2400"/>
              <a:t>Dritte Ebene</a:t>
            </a:r>
            <a:endParaRPr sz="2400"/>
          </a:p>
          <a:p>
            <a:pPr lvl="3">
              <a:defRPr sz="1800"/>
            </a:pPr>
            <a:r>
              <a:rPr sz="2400"/>
              <a:t>Vierte Ebene</a:t>
            </a:r>
            <a:endParaRPr sz="2400"/>
          </a:p>
          <a:p>
            <a:pPr lvl="4">
              <a:defRPr sz="1800"/>
            </a:pPr>
            <a:r>
              <a:rPr sz="2400"/>
              <a:t>Fünfte Ebene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Abschnitts-&#10;überschrift">
    <p:bg>
      <p:bgPr>
        <a:solidFill>
          <a:srgbClr val="24285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722312" y="647700"/>
            <a:ext cx="7772401" cy="3914775"/>
          </a:xfrm>
          <a:prstGeom prst="rect">
            <a:avLst/>
          </a:prstGeom>
        </p:spPr>
        <p:txBody>
          <a:bodyPr anchor="b"/>
          <a:lstStyle>
            <a:lvl1pPr>
              <a:defRPr cap="all" sz="4800">
                <a:solidFill>
                  <a:srgbClr val="ACCBF9"/>
                </a:solidFill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-100" sz="4800">
                <a:solidFill>
                  <a:srgbClr val="ACCBF9"/>
                </a:solidFill>
              </a:rPr>
              <a:t>Titelmasterformat durch Klicken bearbeiten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722312" y="4626864"/>
            <a:ext cx="7772401" cy="223113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ACCBF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ACCBF9"/>
                </a:solidFill>
              </a:rPr>
              <a:t>Textmasterformat bearbeiten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/>
        </p:nvSpPr>
        <p:spPr>
          <a:xfrm>
            <a:off x="731519" y="4599432"/>
            <a:ext cx="7848602" cy="1589"/>
          </a:xfrm>
          <a:prstGeom prst="line">
            <a:avLst/>
          </a:prstGeom>
          <a:ln w="19050">
            <a:solidFill>
              <a:srgbClr val="ACCBF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384048"/>
            <a:ext cx="8229600" cy="1289304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673351"/>
            <a:ext cx="4038600" cy="51846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Textmasterformat bearbeiten</a:t>
            </a:r>
            <a:endParaRPr sz="2800"/>
          </a:p>
          <a:p>
            <a:pPr lvl="1">
              <a:defRPr sz="1800"/>
            </a:pPr>
            <a:r>
              <a:rPr sz="2800"/>
              <a:t>Zweite Ebene</a:t>
            </a:r>
            <a:endParaRPr sz="2800"/>
          </a:p>
          <a:p>
            <a:pPr lvl="2">
              <a:defRPr sz="1800"/>
            </a:pPr>
            <a:r>
              <a:rPr sz="2800"/>
              <a:t>Dritte Ebene</a:t>
            </a:r>
            <a:endParaRPr sz="2800"/>
          </a:p>
          <a:p>
            <a:pPr lvl="3">
              <a:defRPr sz="1800"/>
            </a:pPr>
            <a:r>
              <a:rPr sz="2800"/>
              <a:t>Vierte Ebene</a:t>
            </a:r>
            <a:endParaRPr sz="2800"/>
          </a:p>
          <a:p>
            <a:pPr lvl="4">
              <a:defRPr sz="1800"/>
            </a:pPr>
            <a:r>
              <a:rPr sz="2800"/>
              <a:t>Fünfte Ebene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474945"/>
            <a:ext cx="8229600" cy="1107510"/>
          </a:xfrm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457200" y="1582454"/>
            <a:ext cx="3931921" cy="82765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24285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242852"/>
                </a:solidFill>
              </a:rPr>
              <a:t>Textmasterformat bearbeiten</a:t>
            </a:r>
          </a:p>
        </p:txBody>
      </p:sp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9" name="Shape 29"/>
          <p:cNvSpPr/>
          <p:nvPr/>
        </p:nvSpPr>
        <p:spPr>
          <a:xfrm flipH="1">
            <a:off x="4571999" y="1691640"/>
            <a:ext cx="795" cy="4709160"/>
          </a:xfrm>
          <a:prstGeom prst="line">
            <a:avLst/>
          </a:prstGeom>
          <a:ln w="19050">
            <a:solidFill>
              <a:srgbClr val="242852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457200" y="0"/>
            <a:ext cx="2139696" cy="205395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24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2971800" y="792079"/>
            <a:ext cx="5715000" cy="606592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Textmasterformat bearbeiten</a:t>
            </a:r>
            <a:endParaRPr sz="3200"/>
          </a:p>
          <a:p>
            <a:pPr lvl="1">
              <a:defRPr sz="1800"/>
            </a:pPr>
            <a:r>
              <a:rPr sz="3200"/>
              <a:t>Zweite Ebene</a:t>
            </a:r>
            <a:endParaRPr sz="3200"/>
          </a:p>
          <a:p>
            <a:pPr lvl="2">
              <a:defRPr sz="1800"/>
            </a:pPr>
            <a:r>
              <a:rPr sz="3200"/>
              <a:t>Dritte Ebene</a:t>
            </a:r>
            <a:endParaRPr sz="3200"/>
          </a:p>
          <a:p>
            <a:pPr lvl="3">
              <a:defRPr sz="1800"/>
            </a:pPr>
            <a:r>
              <a:rPr sz="3200"/>
              <a:t>Vierte Ebene</a:t>
            </a:r>
            <a:endParaRPr sz="3200"/>
          </a:p>
          <a:p>
            <a:pPr lvl="4">
              <a:defRPr sz="1800"/>
            </a:pPr>
            <a:r>
              <a:rPr sz="3200"/>
              <a:t>Fünfte Ebene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9" name="Shape 39"/>
          <p:cNvSpPr/>
          <p:nvPr/>
        </p:nvSpPr>
        <p:spPr>
          <a:xfrm flipH="1">
            <a:off x="2775010" y="792079"/>
            <a:ext cx="1589" cy="5577841"/>
          </a:xfrm>
          <a:prstGeom prst="line">
            <a:avLst/>
          </a:prstGeom>
          <a:ln w="19050">
            <a:solidFill>
              <a:srgbClr val="242852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457200" y="0"/>
            <a:ext cx="2142681" cy="20574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24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457200" y="2133600"/>
            <a:ext cx="2139696" cy="4724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Textmasterformat bearbeiten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solidFill>
            <a:srgbClr val="629DD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57200" y="4571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000">
                <a:solidFill>
                  <a:srgbClr val="242852"/>
                </a:solidFill>
              </a:rPr>
              <a:t>Titelmasterformat durch Klicken bearbeiten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400"/>
              <a:t>Textmasterformat bearbeiten</a:t>
            </a:r>
            <a:endParaRPr sz="2400"/>
          </a:p>
          <a:p>
            <a:pPr lvl="1">
              <a:defRPr sz="1800"/>
            </a:pPr>
            <a:r>
              <a:rPr sz="2400"/>
              <a:t>Zweite Ebene</a:t>
            </a:r>
            <a:endParaRPr sz="2400"/>
          </a:p>
          <a:p>
            <a:pPr lvl="2">
              <a:defRPr sz="1800"/>
            </a:pPr>
            <a:r>
              <a:rPr sz="2400"/>
              <a:t>Dritte Ebene</a:t>
            </a:r>
            <a:endParaRPr sz="2400"/>
          </a:p>
          <a:p>
            <a:pPr lvl="3">
              <a:defRPr sz="1800"/>
            </a:pPr>
            <a:r>
              <a:rPr sz="2400"/>
              <a:t>Vierte Ebene</a:t>
            </a:r>
            <a:endParaRPr sz="2400"/>
          </a:p>
          <a:p>
            <a:pPr lvl="4">
              <a:defRPr sz="1800"/>
            </a:pPr>
            <a:r>
              <a:rPr sz="2400"/>
              <a:t>Fünfte Ebene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7620000" y="38468"/>
            <a:ext cx="1066800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1pPr>
      <a:lvl2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2pPr>
      <a:lvl3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3pPr>
      <a:lvl4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4pPr>
      <a:lvl5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5pPr>
      <a:lvl6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6pPr>
      <a:lvl7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7pPr>
      <a:lvl8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8pPr>
      <a:lvl9pPr>
        <a:defRPr spc="-100" sz="4000">
          <a:solidFill>
            <a:srgbClr val="242852"/>
          </a:solidFill>
          <a:latin typeface="Arial"/>
          <a:ea typeface="Arial"/>
          <a:cs typeface="Arial"/>
          <a:sym typeface="Arial"/>
        </a:defRPr>
      </a:lvl9pPr>
    </p:titleStyle>
    <p:bodyStyle>
      <a:lvl1pPr marL="182879" indent="-182879">
        <a:spcBef>
          <a:spcPts val="500"/>
        </a:spcBef>
        <a:buClr>
          <a:srgbClr val="629DD1"/>
        </a:buClr>
        <a:buSzPct val="85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1pPr>
      <a:lvl2pPr marL="493775" indent="-219455">
        <a:spcBef>
          <a:spcPts val="500"/>
        </a:spcBef>
        <a:buClr>
          <a:srgbClr val="629DD1"/>
        </a:buClr>
        <a:buSzPct val="85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2pPr>
      <a:lvl3pPr marL="792479" indent="-243840">
        <a:spcBef>
          <a:spcPts val="500"/>
        </a:spcBef>
        <a:buClr>
          <a:srgbClr val="629DD1"/>
        </a:buClr>
        <a:buSzPct val="9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3pPr>
      <a:lvl4pPr marL="1097279" indent="-274319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4pPr>
      <a:lvl5pPr marL="1286691" indent="-235131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5pPr>
      <a:lvl6pPr marL="1526344" indent="-337624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6pPr>
      <a:lvl7pPr marL="1709224" indent="-337624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7pPr>
      <a:lvl8pPr marL="1892104" indent="-337624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8pPr>
      <a:lvl9pPr marL="2074984" indent="-337624">
        <a:spcBef>
          <a:spcPts val="500"/>
        </a:spcBef>
        <a:buClr>
          <a:srgbClr val="629DD1"/>
        </a:buClr>
        <a:buSzPct val="100000"/>
        <a:buFont typeface="Arial"/>
        <a:buChar char="•"/>
        <a:defRPr sz="2400">
          <a:latin typeface="Arial"/>
          <a:ea typeface="Arial"/>
          <a:cs typeface="Arial"/>
          <a:sym typeface="Arial"/>
        </a:defRPr>
      </a:lvl9pPr>
    </p:bodyStyle>
    <p:otherStyle>
      <a:lvl1pPr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1pPr>
      <a:lvl2pPr indent="4572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2pPr>
      <a:lvl3pPr indent="9144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3pPr>
      <a:lvl4pPr indent="13716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4pPr>
      <a:lvl5pPr indent="18288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5pPr>
      <a:lvl6pPr indent="22860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6pPr>
      <a:lvl7pPr indent="27432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7pPr>
      <a:lvl8pPr indent="32004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8pPr>
      <a:lvl9pPr indent="3657600">
        <a:defRPr sz="1400">
          <a:solidFill>
            <a:schemeClr val="tx1"/>
          </a:solidFill>
          <a:latin typeface="+mn-lt"/>
          <a:ea typeface="+mn-ea"/>
          <a:cs typeface="+mn-cs"/>
          <a:sym typeface="Arial Bold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3491879" y="533400"/>
            <a:ext cx="5194921" cy="990600"/>
          </a:xfrm>
          <a:prstGeom prst="rect">
            <a:avLst/>
          </a:prstGeom>
        </p:spPr>
        <p:txBody>
          <a:bodyPr/>
          <a:lstStyle>
            <a:lvl1pPr defTabSz="795527">
              <a:defRPr spc="-87" sz="348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87" sz="3480">
                <a:solidFill>
                  <a:srgbClr val="242852"/>
                </a:solidFill>
              </a:rPr>
              <a:t>The company - Concrete Machinery Inc.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3563887" y="1600200"/>
            <a:ext cx="5122913" cy="4876800"/>
          </a:xfrm>
          <a:prstGeom prst="rect">
            <a:avLst/>
          </a:prstGeom>
        </p:spPr>
        <p:txBody>
          <a:bodyPr/>
          <a:lstStyle/>
          <a:p>
            <a:pPr lvl="0" marL="0" indent="0" defTabSz="303672">
              <a:spcBef>
                <a:spcPts val="700"/>
              </a:spcBef>
              <a:buClr>
                <a:srgbClr val="93A299"/>
              </a:buClr>
              <a:buSzTx/>
              <a:buNone/>
              <a:defRPr sz="1800"/>
            </a:pPr>
            <a:r>
              <a:rPr sz="1539">
                <a:latin typeface="Times New Roman"/>
                <a:ea typeface="Times New Roman"/>
                <a:cs typeface="Times New Roman"/>
                <a:sym typeface="Times New Roman"/>
              </a:rPr>
              <a:t>The Concrete Machinery Incorporation (abbreviated CM) is a US American multinational manufacturer of construction machinery. Headquarter in Houston, Texas, United States, Concrete Machinery designs, manufactures and sells machinery.</a:t>
            </a:r>
            <a:endParaRPr sz="15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303672">
              <a:spcBef>
                <a:spcPts val="700"/>
              </a:spcBef>
              <a:buClr>
                <a:srgbClr val="93A299"/>
              </a:buClr>
              <a:buSzTx/>
              <a:buNone/>
              <a:defRPr sz="1800"/>
            </a:pPr>
            <a:r>
              <a:rPr sz="1539">
                <a:latin typeface="Times New Roman"/>
                <a:ea typeface="Times New Roman"/>
                <a:cs typeface="Times New Roman"/>
                <a:sym typeface="Times New Roman"/>
              </a:rPr>
              <a:t>Although only founded in 2008 by Theodor E. Linson, Concrete Machinery has an annual revenue of 18 billion US$. One of the biggest competitors of Concrete Machinery is the Caterpillar Incorporation, the world’s leading manufacturer of construction and mining equipment and engines (about 66 billion US$).</a:t>
            </a:r>
            <a:endParaRPr sz="15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303672">
              <a:spcBef>
                <a:spcPts val="700"/>
              </a:spcBef>
              <a:buClr>
                <a:srgbClr val="93A299"/>
              </a:buClr>
              <a:buSzTx/>
              <a:buNone/>
              <a:defRPr sz="1800"/>
            </a:pPr>
            <a:r>
              <a:rPr sz="1539">
                <a:latin typeface="Times New Roman"/>
                <a:ea typeface="Times New Roman"/>
                <a:cs typeface="Times New Roman"/>
                <a:sym typeface="Times New Roman"/>
              </a:rPr>
              <a:t>The competitive advantage of Concrete Machinery Inc. is the high quality at a comparably low pricing level. Environmentally conscious, the CM Inc. is appreciated worldwide by its 11 000 employees for its numerous actions for Corporate Social Responsibility.</a:t>
            </a:r>
            <a:endParaRPr sz="15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0" indent="0" defTabSz="303672">
              <a:spcBef>
                <a:spcPts val="700"/>
              </a:spcBef>
              <a:buClr>
                <a:srgbClr val="93A299"/>
              </a:buClr>
              <a:buSzTx/>
              <a:buNone/>
              <a:defRPr sz="1800"/>
            </a:pPr>
            <a:r>
              <a:rPr sz="1539">
                <a:latin typeface="Times New Roman"/>
                <a:ea typeface="Times New Roman"/>
                <a:cs typeface="Times New Roman"/>
                <a:sym typeface="Times New Roman"/>
              </a:rPr>
              <a:t>To steadily improve its customer relations Concrete Machinery announced to implement a new CRM system this year in cooperation with BrillianCRM, a German development and sales company.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3635895" y="533400"/>
            <a:ext cx="5050905" cy="9906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400">
                <a:solidFill>
                  <a:srgbClr val="242852"/>
                </a:solidFill>
              </a:rPr>
              <a:t>The CRM Project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3779911" y="1600200"/>
            <a:ext cx="4906889" cy="4876800"/>
          </a:xfrm>
          <a:prstGeom prst="rect">
            <a:avLst/>
          </a:prstGeom>
        </p:spPr>
        <p:txBody>
          <a:bodyPr/>
          <a:lstStyle/>
          <a:p>
            <a:pPr lvl="0" marL="213894" indent="-213894" defTabSz="457200">
              <a:spcBef>
                <a:spcPts val="1200"/>
              </a:spcBef>
              <a:buClrTx/>
              <a:buSzPct val="100000"/>
              <a:buFont typeface="Times New Roman"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Implementation of the CRM solution brillianCRM at Concrete Machinery.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213894" indent="-213894" defTabSz="457200">
              <a:spcBef>
                <a:spcPts val="1200"/>
              </a:spcBef>
              <a:buClrTx/>
              <a:buSzPct val="100000"/>
              <a:buFont typeface="Times New Roman"/>
              <a:defRPr sz="1800"/>
            </a:pP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The aim is to improve the involved business processes within the sales department and improve the relationship with our customers.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3635895" y="533400"/>
            <a:ext cx="5050905" cy="9906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400">
                <a:solidFill>
                  <a:srgbClr val="242852"/>
                </a:solidFill>
              </a:rPr>
              <a:t>The scope of the project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3779911" y="1600200"/>
            <a:ext cx="4906889" cy="4876800"/>
          </a:xfrm>
          <a:prstGeom prst="rect">
            <a:avLst/>
          </a:prstGeom>
        </p:spPr>
        <p:txBody>
          <a:bodyPr lIns="0" tIns="0" rIns="0" bIns="0"/>
          <a:lstStyle/>
          <a:p>
            <a:pPr lvl="0" marL="243838" indent="-243838">
              <a:buClr>
                <a:srgbClr val="93A299"/>
              </a:buClr>
              <a:defRPr sz="1800"/>
            </a:pPr>
            <a:r>
              <a:rPr sz="2400">
                <a:solidFill>
                  <a:srgbClr val="292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the project includes: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82879" indent="-182879">
              <a:buClr>
                <a:srgbClr val="93A299"/>
              </a:buClr>
              <a:defRPr sz="1800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518159" indent="-243838">
              <a:buClr>
                <a:srgbClr val="93A299"/>
              </a:buClr>
              <a:defRPr sz="1800"/>
            </a:pPr>
            <a:r>
              <a:rPr sz="2400">
                <a:solidFill>
                  <a:srgbClr val="292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state analyses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518159" indent="-243838">
              <a:buClr>
                <a:srgbClr val="93A299"/>
              </a:buClr>
              <a:defRPr sz="1800"/>
            </a:pPr>
            <a:r>
              <a:rPr sz="2400">
                <a:solidFill>
                  <a:srgbClr val="292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the CRM solution for non analytical business processes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518159" indent="-243838">
              <a:buClr>
                <a:srgbClr val="93A299"/>
              </a:buClr>
              <a:defRPr sz="1800"/>
            </a:pPr>
            <a:r>
              <a:rPr sz="2400">
                <a:solidFill>
                  <a:srgbClr val="292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Migration of the old data into the new CRM-system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518159" indent="-243838">
              <a:buClr>
                <a:srgbClr val="93A299"/>
              </a:buClr>
              <a:defRPr sz="1800"/>
            </a:pPr>
            <a:r>
              <a:rPr sz="2400">
                <a:solidFill>
                  <a:srgbClr val="2929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future users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3635895" y="533400"/>
            <a:ext cx="5050905" cy="990600"/>
          </a:xfrm>
          <a:prstGeom prst="rect">
            <a:avLst/>
          </a:prstGeom>
        </p:spPr>
        <p:txBody>
          <a:bodyPr/>
          <a:lstStyle>
            <a:lvl1pPr defTabSz="832104">
              <a:defRPr spc="-91" sz="4004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91" sz="4004">
                <a:solidFill>
                  <a:srgbClr val="242852"/>
                </a:solidFill>
              </a:rPr>
              <a:t>The people involved in the project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3779911" y="1600200"/>
            <a:ext cx="4906889" cy="4876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2200"/>
            </a:pPr>
          </a:p>
        </p:txBody>
      </p:sp>
      <p:graphicFrame>
        <p:nvGraphicFramePr>
          <p:cNvPr id="66" name="Table 66"/>
          <p:cNvGraphicFramePr/>
          <p:nvPr/>
        </p:nvGraphicFramePr>
        <p:xfrm>
          <a:off x="3809379" y="1608014"/>
          <a:ext cx="4712595" cy="57319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0715"/>
                <a:gridCol w="2351879"/>
              </a:tblGrid>
              <a:tr h="743491">
                <a:tc>
                  <a:txBody>
                    <a:bodyPr/>
                    <a:lstStyle/>
                    <a:p>
                      <a:pPr lvl="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gency FB"/>
                          <a:ea typeface="Agency FB"/>
                          <a:cs typeface="Agency FB"/>
                          <a:sym typeface="Agency FB"/>
                        </a:rPr>
                        <a:t>At brillianCRM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Agency FB"/>
                          <a:ea typeface="Agency FB"/>
                          <a:cs typeface="Agency FB"/>
                          <a:sym typeface="Agency FB"/>
                        </a:rPr>
                        <a:t>At Concrete Machinery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787643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Thomas Zimmermann - CEO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Jessica Oaks - Project Leader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7996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Leader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Gundula Eberle - CFO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772847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Vance Veba - Consultant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Priya Williams - Project Assistant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95165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Avinash Gupta - IT Service Manager at Silicon Bombay</a:t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Billy-Ray Stylus - Head of Sales Department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  <a:tr h="816020"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 sz="1800"/>
                      </a:pPr>
                      <a:r>
                        <a:rPr b="1" i="1" sz="1600">
                          <a:solidFill>
                            <a:srgbClr val="2929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Jeremy Jones - Member of Sales Department</a:t>
                      </a:r>
                    </a:p>
                  </a:txBody>
                  <a:tcPr marL="63500" marR="63500" marT="63500" marB="6350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3635895" y="533400"/>
            <a:ext cx="5050905" cy="9906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400">
                <a:solidFill>
                  <a:srgbClr val="242852"/>
                </a:solidFill>
              </a:rPr>
              <a:t>The risks of the project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3779911" y="1600200"/>
            <a:ext cx="4906889" cy="4876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2200"/>
            </a:pPr>
          </a:p>
        </p:txBody>
      </p:sp>
      <p:pic>
        <p:nvPicPr>
          <p:cNvPr id="7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9911" y="1608014"/>
            <a:ext cx="4906889" cy="3801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3635895" y="533400"/>
            <a:ext cx="5050905" cy="99060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00" sz="4400">
                <a:solidFill>
                  <a:srgbClr val="242852"/>
                </a:solidFill>
              </a:rPr>
              <a:t>The milestones of the project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779911" y="1600200"/>
            <a:ext cx="4906889" cy="4876800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lnSpc>
                <a:spcPct val="80000"/>
              </a:lnSpc>
              <a:defRPr sz="2200"/>
            </a:pPr>
          </a:p>
        </p:txBody>
      </p:sp>
      <p:pic>
        <p:nvPicPr>
          <p:cNvPr id="74" name="Bildschirmfoto 2014-05-27 um 12.34.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7903" y="2594780"/>
            <a:ext cx="5050906" cy="166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rgbClr val="629DD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rgbClr val="629DD1"/>
          </a:solidFill>
          <a:prstDash val="solid"/>
          <a:bevel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rgbClr val="629DD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