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41" autoAdjust="0"/>
  </p:normalViewPr>
  <p:slideViewPr>
    <p:cSldViewPr>
      <p:cViewPr>
        <p:scale>
          <a:sx n="66" d="100"/>
          <a:sy n="66" d="100"/>
        </p:scale>
        <p:origin x="1332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3770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8716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4382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949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026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690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298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2023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864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879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1355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2644F4-EB0D-4C98-BE1C-61E67B517F6C}" type="datetimeFigureOut">
              <a:rPr lang="de-CH" smtClean="0"/>
              <a:t>30.04.2025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A2ADB-D8E9-4E17-AF4B-2F66BE3E6C0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0180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05312" y="-458253"/>
            <a:ext cx="7772400" cy="1470025"/>
          </a:xfrm>
        </p:spPr>
        <p:txBody>
          <a:bodyPr>
            <a:normAutofit/>
          </a:bodyPr>
          <a:lstStyle/>
          <a:p>
            <a:r>
              <a:rPr lang="de-CH" sz="2800" dirty="0" smtClean="0"/>
              <a:t>Workflow</a:t>
            </a:r>
            <a:endParaRPr lang="de-CH" sz="3600" dirty="0"/>
          </a:p>
        </p:txBody>
      </p:sp>
      <p:cxnSp>
        <p:nvCxnSpPr>
          <p:cNvPr id="5" name="Gerade Verbindung mit Pfeil 4"/>
          <p:cNvCxnSpPr/>
          <p:nvPr/>
        </p:nvCxnSpPr>
        <p:spPr>
          <a:xfrm>
            <a:off x="611560" y="1700808"/>
            <a:ext cx="777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/>
          <p:cNvCxnSpPr/>
          <p:nvPr/>
        </p:nvCxnSpPr>
        <p:spPr>
          <a:xfrm>
            <a:off x="1183606" y="160139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483735" y="1860551"/>
            <a:ext cx="1399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smtClean="0">
                <a:solidFill>
                  <a:srgbClr val="0070C0"/>
                </a:solidFill>
              </a:rPr>
              <a:t>Erstkonsultation</a:t>
            </a:r>
            <a:endParaRPr lang="de-CH" sz="1200" b="1" dirty="0">
              <a:solidFill>
                <a:srgbClr val="0070C0"/>
              </a:solidFill>
            </a:endParaRPr>
          </a:p>
        </p:txBody>
      </p:sp>
      <p:cxnSp>
        <p:nvCxnSpPr>
          <p:cNvPr id="10" name="Gerader Verbinder 9"/>
          <p:cNvCxnSpPr/>
          <p:nvPr/>
        </p:nvCxnSpPr>
        <p:spPr>
          <a:xfrm>
            <a:off x="2455524" y="160139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/>
          <p:cNvSpPr txBox="1"/>
          <p:nvPr/>
        </p:nvSpPr>
        <p:spPr>
          <a:xfrm>
            <a:off x="1923650" y="1860551"/>
            <a:ext cx="955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smtClean="0">
                <a:solidFill>
                  <a:srgbClr val="FF0000"/>
                </a:solidFill>
              </a:rPr>
              <a:t>RT-Beginn</a:t>
            </a:r>
            <a:endParaRPr lang="de-CH" sz="1200" b="1" dirty="0">
              <a:solidFill>
                <a:srgbClr val="FF0000"/>
              </a:solidFill>
            </a:endParaRPr>
          </a:p>
        </p:txBody>
      </p:sp>
      <p:cxnSp>
        <p:nvCxnSpPr>
          <p:cNvPr id="12" name="Gerader Verbinder 11"/>
          <p:cNvCxnSpPr/>
          <p:nvPr/>
        </p:nvCxnSpPr>
        <p:spPr>
          <a:xfrm>
            <a:off x="7768170" y="1601392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7308304" y="1860551"/>
            <a:ext cx="809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smtClean="0">
                <a:solidFill>
                  <a:srgbClr val="FF0000"/>
                </a:solidFill>
              </a:rPr>
              <a:t>RT-Ende</a:t>
            </a:r>
            <a:endParaRPr lang="de-CH" sz="1200" b="1" dirty="0">
              <a:solidFill>
                <a:srgbClr val="FF0000"/>
              </a:solidFill>
            </a:endParaRPr>
          </a:p>
        </p:txBody>
      </p:sp>
      <p:cxnSp>
        <p:nvCxnSpPr>
          <p:cNvPr id="15" name="Gerade Verbindung mit Pfeil 14"/>
          <p:cNvCxnSpPr/>
          <p:nvPr/>
        </p:nvCxnSpPr>
        <p:spPr>
          <a:xfrm flipV="1">
            <a:off x="683568" y="705141"/>
            <a:ext cx="0" cy="89893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0" y="58810"/>
            <a:ext cx="24994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dirty="0" smtClean="0"/>
              <a:t>Tag vor </a:t>
            </a:r>
            <a:r>
              <a:rPr lang="de-CH" sz="1200" dirty="0" err="1" smtClean="0"/>
              <a:t>Erstkons</a:t>
            </a:r>
            <a:endParaRPr lang="de-CH" sz="1200" dirty="0" smtClean="0"/>
          </a:p>
          <a:p>
            <a:pPr marL="171450" indent="-171450">
              <a:buFontTx/>
              <a:buChar char="-"/>
            </a:pPr>
            <a:r>
              <a:rPr lang="de-CH" sz="1200" dirty="0" smtClean="0"/>
              <a:t>RT-Konzept erstellen</a:t>
            </a:r>
          </a:p>
          <a:p>
            <a:pPr marL="171450" indent="-171450">
              <a:buFontTx/>
              <a:buChar char="-"/>
            </a:pPr>
            <a:r>
              <a:rPr lang="de-CH" sz="1200" b="1" dirty="0" smtClean="0">
                <a:solidFill>
                  <a:srgbClr val="00B050"/>
                </a:solidFill>
              </a:rPr>
              <a:t>patdata.py </a:t>
            </a:r>
            <a:r>
              <a:rPr lang="de-CH" sz="1200" dirty="0" smtClean="0">
                <a:solidFill>
                  <a:srgbClr val="00B050"/>
                </a:solidFill>
              </a:rPr>
              <a:t>(benötigt RT-Konz.)</a:t>
            </a:r>
            <a:endParaRPr lang="de-CH" sz="1200" b="1" dirty="0">
              <a:solidFill>
                <a:srgbClr val="00B050"/>
              </a:solidFill>
            </a:endParaRPr>
          </a:p>
        </p:txBody>
      </p:sp>
      <p:cxnSp>
        <p:nvCxnSpPr>
          <p:cNvPr id="18" name="Gerade Verbindung mit Pfeil 17"/>
          <p:cNvCxnSpPr/>
          <p:nvPr/>
        </p:nvCxnSpPr>
        <p:spPr>
          <a:xfrm flipV="1">
            <a:off x="1182515" y="1154609"/>
            <a:ext cx="0" cy="3821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755576" y="692696"/>
            <a:ext cx="9589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 smtClean="0">
                <a:solidFill>
                  <a:srgbClr val="00B050"/>
                </a:solidFill>
              </a:rPr>
              <a:t>berrao.py</a:t>
            </a:r>
          </a:p>
          <a:p>
            <a:r>
              <a:rPr lang="de-CH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de-CH" sz="12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erstkons</a:t>
            </a:r>
            <a:endParaRPr lang="de-CH" sz="1200" dirty="0">
              <a:solidFill>
                <a:srgbClr val="00B050"/>
              </a:solidFill>
            </a:endParaRPr>
          </a:p>
        </p:txBody>
      </p:sp>
      <p:cxnSp>
        <p:nvCxnSpPr>
          <p:cNvPr id="22" name="Gerade Verbindung mit Pfeil 21"/>
          <p:cNvCxnSpPr/>
          <p:nvPr/>
        </p:nvCxnSpPr>
        <p:spPr>
          <a:xfrm flipV="1">
            <a:off x="2958388" y="1219198"/>
            <a:ext cx="0" cy="3821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2515799" y="722403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 smtClean="0">
                <a:solidFill>
                  <a:srgbClr val="00B050"/>
                </a:solidFill>
              </a:rPr>
              <a:t>berrao.py</a:t>
            </a:r>
          </a:p>
          <a:p>
            <a:r>
              <a:rPr lang="de-CH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de-CH" sz="12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woko</a:t>
            </a:r>
            <a:endParaRPr lang="de-CH" sz="1200" dirty="0">
              <a:solidFill>
                <a:srgbClr val="00B050"/>
              </a:solidFill>
            </a:endParaRPr>
          </a:p>
        </p:txBody>
      </p:sp>
      <p:cxnSp>
        <p:nvCxnSpPr>
          <p:cNvPr id="24" name="Gerade Verbindung mit Pfeil 23"/>
          <p:cNvCxnSpPr/>
          <p:nvPr/>
        </p:nvCxnSpPr>
        <p:spPr>
          <a:xfrm flipV="1">
            <a:off x="4012538" y="1219198"/>
            <a:ext cx="0" cy="3821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/>
          <p:cNvSpPr/>
          <p:nvPr/>
        </p:nvSpPr>
        <p:spPr>
          <a:xfrm>
            <a:off x="3450210" y="722403"/>
            <a:ext cx="1080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 smtClean="0"/>
              <a:t>Stat. Eintritt?</a:t>
            </a:r>
          </a:p>
          <a:p>
            <a:r>
              <a:rPr lang="de-CH" sz="1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eintritt</a:t>
            </a:r>
            <a:r>
              <a:rPr lang="de-CH" sz="1200" b="1" dirty="0" smtClean="0">
                <a:solidFill>
                  <a:srgbClr val="00B050"/>
                </a:solidFill>
              </a:rPr>
              <a:t>.py</a:t>
            </a:r>
          </a:p>
        </p:txBody>
      </p:sp>
      <p:cxnSp>
        <p:nvCxnSpPr>
          <p:cNvPr id="26" name="Gerade Verbindung mit Pfeil 25"/>
          <p:cNvCxnSpPr/>
          <p:nvPr/>
        </p:nvCxnSpPr>
        <p:spPr>
          <a:xfrm flipV="1">
            <a:off x="5522746" y="1196752"/>
            <a:ext cx="0" cy="3821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hteck 26"/>
          <p:cNvSpPr/>
          <p:nvPr/>
        </p:nvSpPr>
        <p:spPr>
          <a:xfrm>
            <a:off x="5014658" y="718734"/>
            <a:ext cx="1016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 smtClean="0"/>
              <a:t>Stat. Austritt</a:t>
            </a:r>
          </a:p>
          <a:p>
            <a:r>
              <a:rPr lang="de-CH" sz="12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eintritt</a:t>
            </a:r>
            <a:r>
              <a:rPr lang="de-CH" sz="1200" b="1" dirty="0" smtClean="0">
                <a:solidFill>
                  <a:srgbClr val="00B050"/>
                </a:solidFill>
              </a:rPr>
              <a:t>.py</a:t>
            </a:r>
          </a:p>
        </p:txBody>
      </p:sp>
      <p:sp>
        <p:nvSpPr>
          <p:cNvPr id="28" name="Geschweifte Klammer rechts 27"/>
          <p:cNvSpPr/>
          <p:nvPr/>
        </p:nvSpPr>
        <p:spPr>
          <a:xfrm rot="5400000">
            <a:off x="4565850" y="1190695"/>
            <a:ext cx="393112" cy="1520679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Rechteck 28"/>
          <p:cNvSpPr/>
          <p:nvPr/>
        </p:nvSpPr>
        <p:spPr>
          <a:xfrm>
            <a:off x="4327030" y="2186983"/>
            <a:ext cx="87075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dirty="0" smtClean="0"/>
              <a:t>Station:</a:t>
            </a:r>
          </a:p>
          <a:p>
            <a:r>
              <a:rPr lang="de-CH" sz="1200" b="1" dirty="0" smtClean="0">
                <a:solidFill>
                  <a:srgbClr val="00B050"/>
                </a:solidFill>
              </a:rPr>
              <a:t>-   </a:t>
            </a:r>
            <a:r>
              <a:rPr lang="de-CH" sz="1200" b="1" dirty="0" err="1" smtClean="0">
                <a:solidFill>
                  <a:srgbClr val="00B050"/>
                </a:solidFill>
              </a:rPr>
              <a:t>Physio</a:t>
            </a:r>
            <a:endParaRPr lang="de-CH" sz="1200" b="1" dirty="0" smtClean="0">
              <a:solidFill>
                <a:srgbClr val="00B050"/>
              </a:solidFill>
            </a:endParaRPr>
          </a:p>
          <a:p>
            <a:pPr marL="171450" indent="-171450">
              <a:buFontTx/>
              <a:buChar char="-"/>
            </a:pPr>
            <a:r>
              <a:rPr lang="de-CH" sz="1200" b="1" dirty="0" smtClean="0">
                <a:solidFill>
                  <a:srgbClr val="00B050"/>
                </a:solidFill>
              </a:rPr>
              <a:t>Reha</a:t>
            </a:r>
          </a:p>
          <a:p>
            <a:pPr marL="171450" indent="-171450">
              <a:buFontTx/>
              <a:buChar char="-"/>
            </a:pPr>
            <a:r>
              <a:rPr lang="de-CH" sz="1200" b="1" dirty="0" smtClean="0">
                <a:solidFill>
                  <a:srgbClr val="00B050"/>
                </a:solidFill>
              </a:rPr>
              <a:t>Spitex</a:t>
            </a:r>
          </a:p>
          <a:p>
            <a:pPr marL="171450" indent="-171450">
              <a:buFontTx/>
              <a:buChar char="-"/>
            </a:pPr>
            <a:r>
              <a:rPr lang="de-CH" sz="1200" b="1" dirty="0" smtClean="0">
                <a:solidFill>
                  <a:srgbClr val="00B050"/>
                </a:solidFill>
              </a:rPr>
              <a:t>Labor</a:t>
            </a:r>
          </a:p>
          <a:p>
            <a:endParaRPr lang="de-CH" sz="1200" b="1" dirty="0" smtClean="0">
              <a:solidFill>
                <a:srgbClr val="00B050"/>
              </a:solidFill>
            </a:endParaRPr>
          </a:p>
        </p:txBody>
      </p:sp>
      <p:cxnSp>
        <p:nvCxnSpPr>
          <p:cNvPr id="30" name="Gerade Verbindung mit Pfeil 29"/>
          <p:cNvCxnSpPr/>
          <p:nvPr/>
        </p:nvCxnSpPr>
        <p:spPr>
          <a:xfrm flipV="1">
            <a:off x="7775393" y="1219198"/>
            <a:ext cx="0" cy="38219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hteck 30"/>
          <p:cNvSpPr/>
          <p:nvPr/>
        </p:nvSpPr>
        <p:spPr>
          <a:xfrm>
            <a:off x="7239832" y="757285"/>
            <a:ext cx="11801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 smtClean="0">
                <a:solidFill>
                  <a:srgbClr val="00B050"/>
                </a:solidFill>
              </a:rPr>
              <a:t>berrao.py</a:t>
            </a:r>
          </a:p>
          <a:p>
            <a:r>
              <a:rPr lang="de-CH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</a:t>
            </a:r>
            <a:r>
              <a:rPr lang="de-CH" sz="1200" dirty="0" err="1" smtClean="0">
                <a:solidFill>
                  <a:srgbClr val="00B050"/>
                </a:solidFill>
                <a:sym typeface="Wingdings" panose="05000000000000000000" pitchFamily="2" charset="2"/>
              </a:rPr>
              <a:t>abschlussk</a:t>
            </a:r>
            <a:r>
              <a:rPr lang="de-CH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.</a:t>
            </a:r>
            <a:endParaRPr lang="de-CH" sz="1200" dirty="0">
              <a:solidFill>
                <a:srgbClr val="00B050"/>
              </a:solidFill>
            </a:endParaRPr>
          </a:p>
        </p:txBody>
      </p:sp>
      <p:cxnSp>
        <p:nvCxnSpPr>
          <p:cNvPr id="32" name="Gerade Verbindung mit Pfeil 31"/>
          <p:cNvCxnSpPr/>
          <p:nvPr/>
        </p:nvCxnSpPr>
        <p:spPr>
          <a:xfrm>
            <a:off x="611560" y="4149080"/>
            <a:ext cx="77724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/>
          <p:cNvCxnSpPr/>
          <p:nvPr/>
        </p:nvCxnSpPr>
        <p:spPr>
          <a:xfrm>
            <a:off x="1183606" y="4049664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345811" y="4339695"/>
            <a:ext cx="1673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smtClean="0">
                <a:solidFill>
                  <a:srgbClr val="0070C0"/>
                </a:solidFill>
              </a:rPr>
              <a:t>Kl. Verlaufskontrolle</a:t>
            </a:r>
            <a:endParaRPr lang="de-CH" sz="1200" b="1" dirty="0">
              <a:solidFill>
                <a:srgbClr val="0070C0"/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4456024" y="4339695"/>
            <a:ext cx="17309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200" b="1" dirty="0" smtClean="0">
                <a:solidFill>
                  <a:srgbClr val="0070C0"/>
                </a:solidFill>
              </a:rPr>
              <a:t>Tel. Verlaufskontrolle</a:t>
            </a:r>
            <a:endParaRPr lang="de-CH" sz="1200" b="1" dirty="0">
              <a:solidFill>
                <a:srgbClr val="0070C0"/>
              </a:solidFill>
            </a:endParaRPr>
          </a:p>
        </p:txBody>
      </p:sp>
      <p:cxnSp>
        <p:nvCxnSpPr>
          <p:cNvPr id="36" name="Gerader Verbinder 35"/>
          <p:cNvCxnSpPr/>
          <p:nvPr/>
        </p:nvCxnSpPr>
        <p:spPr>
          <a:xfrm>
            <a:off x="5321485" y="4041458"/>
            <a:ext cx="0" cy="288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762433" y="3546788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 smtClean="0">
                <a:solidFill>
                  <a:srgbClr val="00B050"/>
                </a:solidFill>
              </a:rPr>
              <a:t>berrao.py</a:t>
            </a:r>
          </a:p>
          <a:p>
            <a:r>
              <a:rPr lang="de-CH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kl. VK.</a:t>
            </a:r>
            <a:endParaRPr lang="de-CH" sz="1200" dirty="0">
              <a:solidFill>
                <a:srgbClr val="00B05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4878895" y="3537363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200" b="1" dirty="0" smtClean="0">
                <a:solidFill>
                  <a:srgbClr val="00B050"/>
                </a:solidFill>
              </a:rPr>
              <a:t>berrao.py</a:t>
            </a:r>
          </a:p>
          <a:p>
            <a:r>
              <a:rPr lang="de-CH" sz="1200" dirty="0" smtClean="0">
                <a:solidFill>
                  <a:srgbClr val="00B050"/>
                </a:solidFill>
                <a:sym typeface="Wingdings" panose="05000000000000000000" pitchFamily="2" charset="2"/>
              </a:rPr>
              <a:t> tel. VK.</a:t>
            </a:r>
            <a:endParaRPr lang="de-CH" sz="1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307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Z">
  <a:themeElements>
    <a:clrScheme name="USZ">
      <a:dk1>
        <a:sysClr val="windowText" lastClr="000000"/>
      </a:dk1>
      <a:lt1>
        <a:sysClr val="window" lastClr="FFFFFF"/>
      </a:lt1>
      <a:dk2>
        <a:srgbClr val="0057A2"/>
      </a:dk2>
      <a:lt2>
        <a:srgbClr val="E5EAED"/>
      </a:lt2>
      <a:accent1>
        <a:srgbClr val="419BC9"/>
      </a:accent1>
      <a:accent2>
        <a:srgbClr val="86929A"/>
      </a:accent2>
      <a:accent3>
        <a:srgbClr val="FABC34"/>
      </a:accent3>
      <a:accent4>
        <a:srgbClr val="478B7D"/>
      </a:accent4>
      <a:accent5>
        <a:srgbClr val="A64633"/>
      </a:accent5>
      <a:accent6>
        <a:srgbClr val="8F699C"/>
      </a:accent6>
      <a:hlink>
        <a:srgbClr val="0000FF"/>
      </a:hlink>
      <a:folHlink>
        <a:srgbClr val="800080"/>
      </a:folHlink>
    </a:clrScheme>
    <a:fontScheme name="USZ_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806A018F-57AA-4556-B086-07577B7E5075}" vid="{C77BC566-D6C2-4F59-8638-3167F1DA3B8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58</Words>
  <Application>Microsoft Office PowerPoint</Application>
  <PresentationFormat>Bildschirmpräsentation (4:3)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Wingdings</vt:lpstr>
      <vt:lpstr>USZ</vt:lpstr>
      <vt:lpstr>Workflow</vt:lpstr>
    </vt:vector>
  </TitlesOfParts>
  <Company>UniversitätsSpital Zürich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Workflow</dc:title>
  <dc:creator>Vogt Markus</dc:creator>
  <cp:lastModifiedBy>Vogt Markus</cp:lastModifiedBy>
  <cp:revision>2</cp:revision>
  <dcterms:created xsi:type="dcterms:W3CDTF">2025-04-30T06:05:55Z</dcterms:created>
  <dcterms:modified xsi:type="dcterms:W3CDTF">2025-04-30T06:18:23Z</dcterms:modified>
</cp:coreProperties>
</file>