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9" r:id="rId8"/>
    <p:sldId id="259" r:id="rId9"/>
    <p:sldId id="264" r:id="rId10"/>
    <p:sldId id="267" r:id="rId11"/>
    <p:sldId id="271" r:id="rId12"/>
    <p:sldId id="266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EFA7B-09FB-48FA-B230-03107CE9BC11}" v="757" dt="2020-10-15T07:37:11.852"/>
    <p1510:client id="{7FEA8849-891D-4A2E-AE06-FE7ECD6FA026}" v="28" dt="2020-10-15T05:48:52.096"/>
    <p1510:client id="{87A1560B-E9BD-467D-9F4E-BBDB0AF75762}" v="21" dt="2020-10-15T17:12:59.746"/>
    <p1510:client id="{B0BD5D05-358C-6742-7709-782A7A16731B}" v="20" dt="2020-10-16T06:30:15.245"/>
    <p1510:client id="{BF46ACFC-6F9D-C593-9B56-1319D1718769}" v="1" dt="2020-10-16T07:48:53.243"/>
    <p1510:client id="{CF297F13-E893-446C-9DEC-A77B979184EF}" v="95" dt="2020-10-16T07:01:46.923"/>
    <p1510:client id="{F16ABDF0-06D4-45B7-A3C6-5F8C42E5DB93}" v="384" dt="2020-10-15T08:09:3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F052-E1D5-4778-855F-286DA99B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441A8-AAD3-4480-A7E7-94D35BB9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5EDD-DD66-4B3B-80C0-324767B6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631B-4564-4997-9595-3BE97EA0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B5C6-36D1-4B9B-8423-1A3A5A3B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4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38E8-7F9C-453E-B147-68A48BAE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1183E-D5E8-48D9-A298-58A38306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6663-6129-4601-9BAF-DF4CAED8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CF46-35FE-46E2-9739-9BCD15AB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1DE7-38C9-47BE-B95F-A355F4D3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06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645DC-9C69-4238-8125-CB7D90EF2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D1EED-0488-4726-B8D1-C9B43415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9CFC-DA7F-42D1-9F5E-DF0BAD2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5E00-5A3C-467E-9E18-E2C7372C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1372-2FB7-4DCC-99BC-6491C992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069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F3A-BB6F-4712-8B5D-08E8CB9A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221-0308-434C-BFF0-13ABAB4C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B126-E615-4D79-AD13-96BE8F4B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0488-FBBC-4634-9380-BFD064E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AD2E-E547-40B6-A8CB-EE659F0D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340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8436-1ACD-417A-A29E-C4E89831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A8211-FA09-4002-82DC-0BC5AC61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83D9-63F5-4D9D-8C2B-E2CC0ADF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63DD-99E5-440C-86AB-E048B3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83C7-3D16-4CF7-8E43-09587EB3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023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90D0-A09F-4ABF-9E28-D5B3B23E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15F3-1431-4748-AA2B-48D5C4F33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E346-7106-4FC8-B287-BB803078F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D5CC-C08F-4ED7-B446-582DDF50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5FA5-0784-4CB3-8F8D-7E3A44AB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AE2AB-9C34-4A34-A697-5E0C10C7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842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40A5-F15E-44DA-92DA-DDC375AE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64CF-B22D-42E5-97A5-E9A5C1AD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98E7-63B6-4AE4-B913-8E1C6E29B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07CAC-97A3-4EAC-8636-E9425E10F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57DF6-A774-461F-8101-1C590CE46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4C78-AA10-4677-98E2-1143E524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D621-1DF4-45B9-8C69-D2A349CB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2410E-D6A8-4976-92AE-E5C6A83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10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AA5D-F3E6-454F-A5FC-25734A98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BF0EC-DD67-41F3-8EE0-BDF3C71A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A8751-8773-4F59-BFAA-F21824D6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33263-F99F-4753-BD21-8FE2FDCE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D4539-C091-4A90-814B-8774196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FBCAC-876B-42A5-B4B9-472C2288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2D22-0133-45C7-8DAF-2A01C68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574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000D-62CB-4998-B684-EAD832DB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914B-1B73-4CB2-A3B3-E82B67CA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EE978-8D3E-4B40-AC55-5FDCF1031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89C8-2E4B-466B-804D-6FFE03D8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5EB6A-BD51-4184-943B-21672033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6AAB-0774-4D52-A082-E851B08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828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A7AB-005F-447C-9F80-0762BC13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D89E3-D04A-4D40-A9CA-C2FD2F5B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1728-E1AA-45CE-A8DC-F5CE95A9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318FC-3646-4C04-8443-31036AD1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4B36-02D8-47DB-8094-D6F017CE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D4F01-C950-486D-AFF7-78C35840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0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7F69E-ED9A-49B8-B035-5FB28E3F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FA1B-7B51-4144-B01A-BA42FB8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D93D-4FC8-4F52-93F3-53314B2D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81D7-59A5-4460-A5B6-02616ED05CC2}" type="datetimeFigureOut">
              <a:rPr lang="en-ZA" smtClean="0"/>
              <a:t>2021/02/23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CE60-B28B-4F58-A69D-D7B913B6E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A3E8-C33B-4520-9777-4C6A732A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1C2F-AA43-4D46-B195-3932650CCD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217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B187-A622-49F4-A08C-367572504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CI/CD Presentation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01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186FED5-4E88-416F-A054-89F1A770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" y="427147"/>
            <a:ext cx="11626241" cy="59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3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0205-CA18-4022-BEE2-FF4D7999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327"/>
            <a:ext cx="10515600" cy="5581345"/>
          </a:xfrm>
        </p:spPr>
        <p:txBody>
          <a:bodyPr/>
          <a:lstStyle/>
          <a:p>
            <a:r>
              <a:rPr lang="en-US" dirty="0"/>
              <a:t>Pipeline demonstration</a:t>
            </a:r>
          </a:p>
          <a:p>
            <a:pPr lvl="1"/>
            <a:r>
              <a:rPr lang="en-ZA" dirty="0"/>
              <a:t>Starting Visual Studio project - Commit/Push</a:t>
            </a:r>
          </a:p>
          <a:p>
            <a:pPr lvl="1"/>
            <a:r>
              <a:rPr lang="en-ZA" dirty="0" err="1"/>
              <a:t>CircleCi</a:t>
            </a:r>
            <a:r>
              <a:rPr lang="en-ZA"/>
              <a:t> stops </a:t>
            </a:r>
            <a:r>
              <a:rPr lang="en-ZA" dirty="0"/>
              <a:t>running</a:t>
            </a:r>
          </a:p>
          <a:p>
            <a:pPr lvl="1"/>
            <a:r>
              <a:rPr lang="en-ZA" dirty="0" err="1"/>
              <a:t>Sonarcloud</a:t>
            </a:r>
            <a:r>
              <a:rPr lang="en-ZA" dirty="0"/>
              <a:t> report</a:t>
            </a:r>
          </a:p>
          <a:p>
            <a:pPr lvl="1"/>
            <a:r>
              <a:rPr lang="en-ZA" dirty="0"/>
              <a:t>Postman tests</a:t>
            </a:r>
          </a:p>
          <a:p>
            <a:pPr lvl="2"/>
            <a:r>
              <a:rPr lang="en-ZA" dirty="0"/>
              <a:t>Positive pipeline run</a:t>
            </a:r>
          </a:p>
          <a:p>
            <a:pPr lvl="1"/>
            <a:r>
              <a:rPr lang="en-ZA" dirty="0"/>
              <a:t>Database Seeded with initial data</a:t>
            </a:r>
          </a:p>
          <a:p>
            <a:pPr lvl="1"/>
            <a:r>
              <a:rPr lang="en-ZA" dirty="0"/>
              <a:t>Postman test from local PC</a:t>
            </a:r>
          </a:p>
        </p:txBody>
      </p:sp>
    </p:spTree>
    <p:extLst>
      <p:ext uri="{BB962C8B-B14F-4D97-AF65-F5344CB8AC3E}">
        <p14:creationId xmlns:p14="http://schemas.microsoft.com/office/powerpoint/2010/main" val="2256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CD84-12F7-4C2F-9020-AB8656A0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661"/>
            <a:ext cx="10515600" cy="5480677"/>
          </a:xfrm>
        </p:spPr>
        <p:txBody>
          <a:bodyPr/>
          <a:lstStyle/>
          <a:p>
            <a:r>
              <a:rPr lang="en-US"/>
              <a:t>How this helps manage our development:</a:t>
            </a:r>
          </a:p>
          <a:p>
            <a:pPr lvl="1"/>
            <a:r>
              <a:rPr lang="en-US"/>
              <a:t>Quicker turnaround time to code features</a:t>
            </a:r>
          </a:p>
          <a:p>
            <a:pPr lvl="1"/>
            <a:r>
              <a:rPr lang="en-ZA"/>
              <a:t>Fewer regression problems</a:t>
            </a:r>
          </a:p>
          <a:p>
            <a:pPr lvl="1"/>
            <a:r>
              <a:rPr lang="en-US"/>
              <a:t>Increased stability through unit and integration testing</a:t>
            </a:r>
          </a:p>
          <a:p>
            <a:pPr lvl="1"/>
            <a:r>
              <a:rPr lang="en-ZA"/>
              <a:t>Pinned / tagged releases</a:t>
            </a:r>
          </a:p>
          <a:p>
            <a:pPr lvl="1"/>
            <a:r>
              <a:rPr lang="en-ZA"/>
              <a:t>Increase in Security</a:t>
            </a:r>
          </a:p>
          <a:p>
            <a:pPr lvl="1"/>
            <a:r>
              <a:rPr lang="en-ZA"/>
              <a:t>Lower learning curve</a:t>
            </a:r>
          </a:p>
          <a:p>
            <a:pPr lvl="1"/>
            <a:r>
              <a:rPr lang="en-ZA"/>
              <a:t>Better documentation</a:t>
            </a:r>
          </a:p>
          <a:p>
            <a:pPr lvl="1"/>
            <a:r>
              <a:rPr lang="en-US"/>
              <a:t>Handling versioning for clients is made easier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0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E2CD-01BF-4DEF-9777-1452F6BB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217"/>
            <a:ext cx="10515600" cy="5413565"/>
          </a:xfrm>
        </p:spPr>
        <p:txBody>
          <a:bodyPr/>
          <a:lstStyle/>
          <a:p>
            <a:r>
              <a:rPr lang="en-US"/>
              <a:t>CI/CD</a:t>
            </a:r>
          </a:p>
          <a:p>
            <a:r>
              <a:rPr lang="en-US"/>
              <a:t>Pipelines</a:t>
            </a:r>
          </a:p>
          <a:p>
            <a:pPr lvl="1"/>
            <a:r>
              <a:rPr lang="en-US"/>
              <a:t>Upstream &amp; Downstream</a:t>
            </a:r>
          </a:p>
          <a:p>
            <a:r>
              <a:rPr lang="en-US"/>
              <a:t>Docker</a:t>
            </a:r>
          </a:p>
          <a:p>
            <a:pPr lvl="1"/>
            <a:r>
              <a:rPr lang="en-US"/>
              <a:t>Isolation</a:t>
            </a:r>
          </a:p>
          <a:p>
            <a:pPr lvl="1"/>
            <a:r>
              <a:rPr lang="en-US"/>
              <a:t>Security</a:t>
            </a:r>
          </a:p>
          <a:p>
            <a:pPr lvl="1"/>
            <a:r>
              <a:rPr lang="en-US"/>
              <a:t>Software Defined Networking</a:t>
            </a:r>
          </a:p>
          <a:p>
            <a:r>
              <a:rPr lang="en-US" err="1"/>
              <a:t>Github</a:t>
            </a:r>
            <a:r>
              <a:rPr lang="en-US"/>
              <a:t> flow</a:t>
            </a:r>
          </a:p>
          <a:p>
            <a:r>
              <a:rPr lang="en-US"/>
              <a:t>Sematic Versioning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3FCFF-547D-428B-8963-E29C0F3CC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559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6B65C-EA7F-4AAC-8CAE-E9AFD3B874BD}"/>
              </a:ext>
            </a:extLst>
          </p:cNvPr>
          <p:cNvSpPr txBox="1"/>
          <p:nvPr/>
        </p:nvSpPr>
        <p:spPr>
          <a:xfrm>
            <a:off x="380289" y="1718286"/>
            <a:ext cx="9865358" cy="13479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Calibri Light"/>
              </a:rPr>
              <a:t>The  DevOps Tech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53269-DFF5-45E9-8CCD-D8213DECE951}"/>
              </a:ext>
            </a:extLst>
          </p:cNvPr>
          <p:cNvSpPr txBox="1"/>
          <p:nvPr/>
        </p:nvSpPr>
        <p:spPr>
          <a:xfrm>
            <a:off x="383198" y="4056429"/>
            <a:ext cx="504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20857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48BDB6C-386F-4A17-9E3A-9E102AF05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7" y="-82554"/>
            <a:ext cx="11839574" cy="747712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C994131-C608-454B-B25D-B58B3228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27612"/>
            <a:ext cx="1649047" cy="23751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F4A42-CF49-4C3D-BE60-AC47E239CC05}"/>
              </a:ext>
            </a:extLst>
          </p:cNvPr>
          <p:cNvSpPr txBox="1"/>
          <p:nvPr/>
        </p:nvSpPr>
        <p:spPr>
          <a:xfrm>
            <a:off x="4905520" y="2718848"/>
            <a:ext cx="923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Plan</a:t>
            </a:r>
            <a:endParaRPr lang="en-ZA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0FA4E-59D7-46C2-989C-E409BA933254}"/>
              </a:ext>
            </a:extLst>
          </p:cNvPr>
          <p:cNvSpPr txBox="1"/>
          <p:nvPr/>
        </p:nvSpPr>
        <p:spPr>
          <a:xfrm>
            <a:off x="3013177" y="2048539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Build</a:t>
            </a:r>
            <a:endParaRPr lang="en-ZA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96E3E-2591-4389-B711-5CBAD088395E}"/>
              </a:ext>
            </a:extLst>
          </p:cNvPr>
          <p:cNvSpPr txBox="1"/>
          <p:nvPr/>
        </p:nvSpPr>
        <p:spPr>
          <a:xfrm>
            <a:off x="488305" y="3438980"/>
            <a:ext cx="180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Unit Tests</a:t>
            </a:r>
            <a:endParaRPr lang="en-ZA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30031-5DC7-4C04-8457-3E6EF3D2BCCC}"/>
              </a:ext>
            </a:extLst>
          </p:cNvPr>
          <p:cNvSpPr txBox="1"/>
          <p:nvPr/>
        </p:nvSpPr>
        <p:spPr>
          <a:xfrm>
            <a:off x="2586601" y="4634948"/>
            <a:ext cx="2476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Code Analysis</a:t>
            </a:r>
            <a:endParaRPr lang="en-ZA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1EBE4-272A-4A80-95D0-73FCF6E0258C}"/>
              </a:ext>
            </a:extLst>
          </p:cNvPr>
          <p:cNvSpPr txBox="1"/>
          <p:nvPr/>
        </p:nvSpPr>
        <p:spPr>
          <a:xfrm rot="19134837">
            <a:off x="5209210" y="3220335"/>
            <a:ext cx="178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Release</a:t>
            </a:r>
            <a:endParaRPr lang="en-ZA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CF165-5461-4316-8F25-0FD94378D124}"/>
              </a:ext>
            </a:extLst>
          </p:cNvPr>
          <p:cNvSpPr txBox="1"/>
          <p:nvPr/>
        </p:nvSpPr>
        <p:spPr>
          <a:xfrm>
            <a:off x="7907648" y="2043944"/>
            <a:ext cx="1352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Deploy</a:t>
            </a:r>
            <a:endParaRPr lang="en-ZA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EACF3-E6A1-4850-A344-D2765B4A6631}"/>
              </a:ext>
            </a:extLst>
          </p:cNvPr>
          <p:cNvSpPr txBox="1"/>
          <p:nvPr/>
        </p:nvSpPr>
        <p:spPr>
          <a:xfrm>
            <a:off x="9984705" y="3171385"/>
            <a:ext cx="233839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/>
              <a:t>Integration</a:t>
            </a:r>
            <a:endParaRPr lang="en-ZA" sz="2200">
              <a:cs typeface="Calibri"/>
            </a:endParaRPr>
          </a:p>
          <a:p>
            <a:r>
              <a:rPr lang="en-US" sz="2200"/>
              <a:t>Testing</a:t>
            </a:r>
            <a:endParaRPr lang="en-ZA" sz="22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B072B-48D8-4628-A5D9-5B044321E1AE}"/>
              </a:ext>
            </a:extLst>
          </p:cNvPr>
          <p:cNvSpPr txBox="1"/>
          <p:nvPr/>
        </p:nvSpPr>
        <p:spPr>
          <a:xfrm>
            <a:off x="7224902" y="4419392"/>
            <a:ext cx="243444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Monitoring &amp;</a:t>
            </a:r>
            <a:endParaRPr lang="en-ZA" sz="3200"/>
          </a:p>
          <a:p>
            <a:r>
              <a:rPr lang="en-US" sz="3200"/>
              <a:t>      Logging</a:t>
            </a:r>
            <a:endParaRPr lang="en-ZA" sz="320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B24787-0039-464A-A1BA-C288B0797724}"/>
              </a:ext>
            </a:extLst>
          </p:cNvPr>
          <p:cNvCxnSpPr/>
          <p:nvPr/>
        </p:nvCxnSpPr>
        <p:spPr>
          <a:xfrm flipV="1">
            <a:off x="5912827" y="2192058"/>
            <a:ext cx="247650" cy="6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C93C2B-7446-4709-B8C5-E6B305456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02" y="1694803"/>
            <a:ext cx="1188823" cy="411516"/>
          </a:xfrm>
          <a:prstGeom prst="rect">
            <a:avLst/>
          </a:prstGeom>
        </p:spPr>
      </p:pic>
      <p:sp>
        <p:nvSpPr>
          <p:cNvPr id="20" name="Left Brace 19">
            <a:extLst>
              <a:ext uri="{FF2B5EF4-FFF2-40B4-BE49-F238E27FC236}">
                <a16:creationId xmlns:a16="http://schemas.microsoft.com/office/drawing/2014/main" id="{C409D3FB-B40B-41E3-A1F2-E54F1303F896}"/>
              </a:ext>
            </a:extLst>
          </p:cNvPr>
          <p:cNvSpPr/>
          <p:nvPr/>
        </p:nvSpPr>
        <p:spPr>
          <a:xfrm rot="2882362">
            <a:off x="952828" y="1248360"/>
            <a:ext cx="717432" cy="2529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E7DD566-6ECA-4AE2-97DB-0BFCDE24B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81" y="836523"/>
            <a:ext cx="580884" cy="5870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2D836-0DF4-4306-9034-FCEBA73D671B}"/>
              </a:ext>
            </a:extLst>
          </p:cNvPr>
          <p:cNvSpPr txBox="1"/>
          <p:nvPr/>
        </p:nvSpPr>
        <p:spPr>
          <a:xfrm>
            <a:off x="1168669" y="1423184"/>
            <a:ext cx="16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</a:t>
            </a:r>
            <a:endParaRPr lang="en-ZA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120C66-DE7D-47CF-AB67-6111B11CA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1" y="1132505"/>
            <a:ext cx="808972" cy="6432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FF6CD33-EAC5-40E6-B4CD-F815191B00BD}"/>
              </a:ext>
            </a:extLst>
          </p:cNvPr>
          <p:cNvSpPr txBox="1"/>
          <p:nvPr/>
        </p:nvSpPr>
        <p:spPr>
          <a:xfrm>
            <a:off x="389877" y="1761310"/>
            <a:ext cx="896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GitHub</a:t>
            </a:r>
            <a:endParaRPr lang="en-ZA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E3EEDB7-89CC-4163-A3D8-88377E1B7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" y="2156771"/>
            <a:ext cx="654408" cy="850731"/>
          </a:xfrm>
          <a:prstGeom prst="rect">
            <a:avLst/>
          </a:prstGeom>
        </p:spPr>
      </p:pic>
      <p:pic>
        <p:nvPicPr>
          <p:cNvPr id="32" name="Picture 31" descr="Icon, circle&#10;&#10;Description automatically generated">
            <a:extLst>
              <a:ext uri="{FF2B5EF4-FFF2-40B4-BE49-F238E27FC236}">
                <a16:creationId xmlns:a16="http://schemas.microsoft.com/office/drawing/2014/main" id="{DEDA04F0-DFAB-4A9A-92AF-3C6B1F739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12" y="-80086"/>
            <a:ext cx="1389227" cy="130102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2BF4B-423B-439A-ADEC-052043EF836F}"/>
              </a:ext>
            </a:extLst>
          </p:cNvPr>
          <p:cNvCxnSpPr>
            <a:cxnSpLocks/>
          </p:cNvCxnSpPr>
          <p:nvPr/>
        </p:nvCxnSpPr>
        <p:spPr>
          <a:xfrm>
            <a:off x="6096000" y="4634144"/>
            <a:ext cx="131517" cy="9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43FEFDC-52C1-45EE-B4DA-E9CCE637B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59" y="5794289"/>
            <a:ext cx="923925" cy="796278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58303816-C2E9-4438-97CA-F40E4E665B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26" y="5734429"/>
            <a:ext cx="923925" cy="786225"/>
          </a:xfrm>
          <a:prstGeom prst="rect">
            <a:avLst/>
          </a:prstGeom>
        </p:spPr>
      </p:pic>
      <p:pic>
        <p:nvPicPr>
          <p:cNvPr id="41" name="Picture 40" descr="Logo, company name&#10;&#10;Description automatically generated">
            <a:extLst>
              <a:ext uri="{FF2B5EF4-FFF2-40B4-BE49-F238E27FC236}">
                <a16:creationId xmlns:a16="http://schemas.microsoft.com/office/drawing/2014/main" id="{A4CF2308-5E97-4BF7-B808-41BBA05B1B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81" y="999803"/>
            <a:ext cx="830137" cy="706415"/>
          </a:xfrm>
          <a:prstGeom prst="rect">
            <a:avLst/>
          </a:prstGeom>
        </p:spPr>
      </p:pic>
      <p:pic>
        <p:nvPicPr>
          <p:cNvPr id="43" name="Picture 42" descr="Logo, company name&#10;&#10;Description automatically generated">
            <a:extLst>
              <a:ext uri="{FF2B5EF4-FFF2-40B4-BE49-F238E27FC236}">
                <a16:creationId xmlns:a16="http://schemas.microsoft.com/office/drawing/2014/main" id="{A50378EA-176B-4182-ABBA-C5A3E5CE6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84" y="3965596"/>
            <a:ext cx="936051" cy="627580"/>
          </a:xfrm>
          <a:prstGeom prst="rect">
            <a:avLst/>
          </a:prstGeom>
        </p:spPr>
      </p:pic>
      <p:pic>
        <p:nvPicPr>
          <p:cNvPr id="45" name="Picture 44" descr="A picture containing logo, icon&#10;&#10;Description automatically generated">
            <a:extLst>
              <a:ext uri="{FF2B5EF4-FFF2-40B4-BE49-F238E27FC236}">
                <a16:creationId xmlns:a16="http://schemas.microsoft.com/office/drawing/2014/main" id="{CE4EA41F-97E2-4B6E-BE16-091960357F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17" y="5674476"/>
            <a:ext cx="838833" cy="85221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540A67-6467-4224-851B-246FF2B83ED1}"/>
              </a:ext>
            </a:extLst>
          </p:cNvPr>
          <p:cNvSpPr/>
          <p:nvPr/>
        </p:nvSpPr>
        <p:spPr>
          <a:xfrm>
            <a:off x="2584327" y="26943"/>
            <a:ext cx="4091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Pipeline -</a:t>
            </a:r>
            <a:endParaRPr lang="en-ZA" sz="54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4E272BA-59BA-4A6B-B3AA-64C0FD3736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2452" y="5699002"/>
            <a:ext cx="1838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61A5-4D9A-47E0-BC6D-8B95EE8C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8158" cy="13064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Wheredo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</a:rPr>
              <a:t> Monitoring fit in the Pipeline</a:t>
            </a:r>
            <a:endParaRPr lang="en-ZA" sz="4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8637-5163-4332-954C-0B880F57BE7D}"/>
              </a:ext>
            </a:extLst>
          </p:cNvPr>
          <p:cNvSpPr/>
          <p:nvPr/>
        </p:nvSpPr>
        <p:spPr>
          <a:xfrm>
            <a:off x="5638800" y="1335742"/>
            <a:ext cx="6219264" cy="496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C63CE9-1103-42AB-AA2E-A7D33F61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06" y="592979"/>
            <a:ext cx="4780303" cy="5894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 Where does Monitoring fit into the Pipeline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Benefits of Monitoring</a:t>
            </a:r>
          </a:p>
          <a:p>
            <a:pPr lvl="1"/>
            <a:r>
              <a:rPr lang="en-US" sz="2000">
                <a:ea typeface="+mn-lt"/>
                <a:cs typeface="+mn-lt"/>
              </a:rPr>
              <a:t>Resource optimization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Cost savings</a:t>
            </a:r>
          </a:p>
          <a:p>
            <a:pPr lvl="1"/>
            <a:r>
              <a:rPr lang="en-US" sz="2000">
                <a:ea typeface="+mn-lt"/>
                <a:cs typeface="+mn-lt"/>
              </a:rPr>
              <a:t>Anticipation and detection of incidents</a:t>
            </a:r>
          </a:p>
          <a:p>
            <a:pPr lvl="1"/>
            <a:r>
              <a:rPr lang="en-US" sz="2000">
                <a:ea typeface="+mn-lt"/>
                <a:cs typeface="+mn-lt"/>
              </a:rPr>
              <a:t>Pro-active problem solving.</a:t>
            </a:r>
          </a:p>
          <a:p>
            <a:pPr lvl="1"/>
            <a:r>
              <a:rPr lang="en-US" sz="2000">
                <a:ea typeface="+mn-lt"/>
                <a:cs typeface="+mn-lt"/>
              </a:rPr>
              <a:t>Notification of problems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Increase </a:t>
            </a:r>
            <a:r>
              <a:rPr lang="en-US" sz="2000">
                <a:ea typeface="+mn-lt"/>
                <a:cs typeface="+mn-lt"/>
              </a:rPr>
              <a:t>salability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1CFB35-6E2C-4077-965C-BE651024C1FD}"/>
              </a:ext>
            </a:extLst>
          </p:cNvPr>
          <p:cNvSpPr/>
          <p:nvPr/>
        </p:nvSpPr>
        <p:spPr>
          <a:xfrm>
            <a:off x="5311028" y="223558"/>
            <a:ext cx="6813174" cy="6331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diagram, funnel chart&#10;&#10;Description automatically generated">
            <a:extLst>
              <a:ext uri="{FF2B5EF4-FFF2-40B4-BE49-F238E27FC236}">
                <a16:creationId xmlns:a16="http://schemas.microsoft.com/office/drawing/2014/main" id="{B680D99A-81F0-4D06-989C-0ABEF626B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" r="2" b="2"/>
          <a:stretch/>
        </p:blipFill>
        <p:spPr>
          <a:xfrm>
            <a:off x="6099000" y="1568105"/>
            <a:ext cx="5322035" cy="3496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46E9D-FD12-4C25-8E0F-5B5516E16DE0}"/>
              </a:ext>
            </a:extLst>
          </p:cNvPr>
          <p:cNvSpPr txBox="1"/>
          <p:nvPr/>
        </p:nvSpPr>
        <p:spPr>
          <a:xfrm>
            <a:off x="7934886" y="67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0195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9B0D3F2-9E5E-4C5D-8762-4D575734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23" y="1543667"/>
            <a:ext cx="10375552" cy="5185680"/>
          </a:xfrm>
          <a:prstGeom prst="rect">
            <a:avLst/>
          </a:prstGeom>
        </p:spPr>
      </p:pic>
      <p:pic>
        <p:nvPicPr>
          <p:cNvPr id="7" name="Picture 7" descr="A picture containing logo, icon&#10;&#10;Description automatically generated">
            <a:extLst>
              <a:ext uri="{FF2B5EF4-FFF2-40B4-BE49-F238E27FC236}">
                <a16:creationId xmlns:a16="http://schemas.microsoft.com/office/drawing/2014/main" id="{27F7C7A0-7476-45FE-8BD2-658689D6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79" y="116132"/>
            <a:ext cx="1292470" cy="12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E39F348-2253-4E46-B97F-ABAF91E1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77" y="710949"/>
            <a:ext cx="10187353" cy="55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1C2CAD12-DF29-4F98-8045-320D5294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486332"/>
            <a:ext cx="11744325" cy="58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7a3c474-27a7-43e2-8971-538b4d04e42e">
      <UserInfo>
        <DisplayName>Niven Pillay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D8E6D5A2D134EB71C4CD4D571747A" ma:contentTypeVersion="9" ma:contentTypeDescription="Create a new document." ma:contentTypeScope="" ma:versionID="6de386961792b8843ef67eb8f0bc3ffe">
  <xsd:schema xmlns:xsd="http://www.w3.org/2001/XMLSchema" xmlns:xs="http://www.w3.org/2001/XMLSchema" xmlns:p="http://schemas.microsoft.com/office/2006/metadata/properties" xmlns:ns2="8eea9f24-49a7-4834-bc77-6619271722f7" xmlns:ns3="a7a3c474-27a7-43e2-8971-538b4d04e42e" targetNamespace="http://schemas.microsoft.com/office/2006/metadata/properties" ma:root="true" ma:fieldsID="1d33cf41831c695f927368efcc48724f" ns2:_="" ns3:_="">
    <xsd:import namespace="8eea9f24-49a7-4834-bc77-6619271722f7"/>
    <xsd:import namespace="a7a3c474-27a7-43e2-8971-538b4d04e4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a9f24-49a7-4834-bc77-661927172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3c474-27a7-43e2-8971-538b4d04e42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F226DD-CDC4-4E20-8AA6-27CC12FDF06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a7a3c474-27a7-43e2-8971-538b4d04e42e"/>
    <ds:schemaRef ds:uri="http://purl.org/dc/dcmitype/"/>
    <ds:schemaRef ds:uri="http://purl.org/dc/elements/1.1/"/>
    <ds:schemaRef ds:uri="http://schemas.microsoft.com/office/infopath/2007/PartnerControls"/>
    <ds:schemaRef ds:uri="8eea9f24-49a7-4834-bc77-6619271722f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882158B-CA7A-4E01-A01F-0E1EA6641DC9}">
  <ds:schemaRefs>
    <ds:schemaRef ds:uri="8eea9f24-49a7-4834-bc77-6619271722f7"/>
    <ds:schemaRef ds:uri="a7a3c474-27a7-43e2-8971-538b4d04e4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DAB6E2-CEC8-4C2E-91B2-E178B04EA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CI/CD Presentation</vt:lpstr>
      <vt:lpstr>PowerPoint Presentation</vt:lpstr>
      <vt:lpstr>PowerPoint Presentation</vt:lpstr>
      <vt:lpstr>PowerPoint Presentation</vt:lpstr>
      <vt:lpstr>.</vt:lpstr>
      <vt:lpstr>Wheredo Monitoring fit in the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Presentation</dc:title>
  <dc:creator>Meyrick Sandham</dc:creator>
  <cp:lastModifiedBy>Niven Pillay</cp:lastModifiedBy>
  <cp:revision>4</cp:revision>
  <dcterms:created xsi:type="dcterms:W3CDTF">2020-10-14T08:37:27Z</dcterms:created>
  <dcterms:modified xsi:type="dcterms:W3CDTF">2021-02-23T07:40:38Z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0x0101006D0D8E6D5A2D134EB71C4CD4D571747A</vt:lpwstr>
  </property>
</Properties>
</file>