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E4E0-3713-4159-86B2-1C0C4C59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59D6-649B-4F64-B52E-E56E2E0F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4499-EC33-4502-B9C3-74207C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B7CC-104D-4AD0-83D6-45615210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0C3C-9D55-40E4-943C-84095977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F33F-B220-452F-B6E9-0B0989C2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82D3-C6D2-4CA3-BEDF-5AE26277D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9EDA-2AEB-4683-86CD-31E27989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67ED-9703-435A-8758-38FF2D1A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A060-2F40-40E6-9281-1E24BC26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04B95-61FA-4B62-AA99-2C3C4162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6EB9-5562-4F4D-8733-C3A410CA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BCE51-319A-4F7A-AF8C-F9E6E207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7F87-69BE-46D3-964C-44AAA132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F023-92B9-4455-862F-53EEB406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9B76-5F20-4B55-908D-0CA7864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0AB1-B380-4DED-B1C2-5F829229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B4A3-DA8F-4384-A048-0E40961F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AEC6-ACF4-4C75-B35C-CF9BE422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010E-0707-46AC-B2A2-627C20BD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7F2-5117-495F-B20F-19947FE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5FDB-10CB-43B3-8F5D-BE09E0EF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6C45-0AD4-404E-B98D-19E12121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B93F-3102-4358-A65D-214F355D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B3E4-9DF8-4245-83B9-C4840360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6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34B8-53A7-4BFA-BC69-C14301BD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1CE6-12B7-4FE6-A3FC-3FB2B4673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82DC-651A-47BE-A96A-AD9C8FED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9E7F-9288-492A-AFE9-1000FF7F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B63A-A533-4142-8F26-FE0E52B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E21E6-FBFA-4C3E-A540-5331882D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2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6C8A-CFE1-4784-906B-38060C0C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B528C-ACDB-4BC6-950F-94155EFA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7E078-5C1F-4C62-BAE3-9B9025D59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D3F6B-3804-4CAA-8E98-1BA1619D4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FDA5A-128F-48C7-8584-2B616AB20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3E89-6D00-4E05-9B48-A9A737F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E5EA4-1AA0-45A8-8F98-B6CC3D0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9AB11-87F3-4242-B09E-24931EF3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43CB-A79D-406A-B5F2-01D247D4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8BB7-87EC-4949-B7AB-3562A84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B5531-5F78-473D-83BA-94E93C1F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2FAD-595B-4059-8117-7F59C98D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47A09-831E-41CC-B040-1C772827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4918A-94E7-4364-9257-FA6635C5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E9F4-A943-44F7-9BB4-AC235C75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0A8-94F9-4AD5-9308-15DE2615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243-E304-4D6B-A5F5-D301B27C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1514-3FC8-4251-9029-7AE7BC4F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7D219-2A00-4F45-8FA2-563098D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55DB-AEFE-4049-A887-9C4807E1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B975F-14A7-46DF-946A-0D56885E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3E2-4E11-45E9-B487-FA262860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7ACF-846C-43C8-8D9C-FEA7505A2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7F15F-7CA4-4439-9C4B-E2698A32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5794-6C48-4EDC-9451-4B88EDC1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731DB-FBCD-4DEB-A62B-19A257F8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7E87A-122D-4079-8D94-2D87AA1F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C07DA-4C64-44E9-847A-AC9B5837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FAE4C-F1E4-4A44-ADB8-6790FDA3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479B-5332-4885-976B-27223550C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A13E4-8162-41FA-943B-EAF65D34F837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1091-F7F2-4160-B3BF-24D48392C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F2F4-C5B0-45DB-A35E-FB80B61AF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CBB0-CA18-4942-A89E-52EEC573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08F-E9F0-4028-B5BA-B6FC2934E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9C0EB-EF7C-494C-827F-FCD77F4BB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5C4CA-7448-4792-A567-4203D6BF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81000"/>
            <a:ext cx="11820525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77D52-42F9-4A20-8311-1BB9E2F05C54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field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4D05B-73E4-43EA-8DCD-CB8D8F274474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534B8-8F24-4CAD-B235-1428AC14564B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221545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129F84-4E9F-46A2-B7F0-3DA8C830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85750"/>
            <a:ext cx="11572875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8295D-F09E-4FC0-A978-80CEEE193511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0F779-9ECC-4FC5-B3D4-48ED11D2A16E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344F-031B-4CF2-8DFA-31E9755354F6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81893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205F-EBAC-4B58-B875-36BE27FC7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Variable:</a:t>
            </a:r>
            <a:br>
              <a:rPr lang="en-US" dirty="0"/>
            </a:br>
            <a:r>
              <a:rPr lang="en-US" dirty="0"/>
              <a:t>Single Well Oil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1787C-17D7-4C9B-A54A-175BA95B6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910DB-7AE8-43DF-903B-F3FF009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42887"/>
            <a:ext cx="11315700" cy="6372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A30C3-490F-4748-9CB4-6B3D930BB4C7}"/>
              </a:ext>
            </a:extLst>
          </p:cNvPr>
          <p:cNvSpPr txBox="1"/>
          <p:nvPr/>
        </p:nvSpPr>
        <p:spPr>
          <a:xfrm>
            <a:off x="690112" y="48690"/>
            <a:ext cx="383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0C520-D818-4F52-8A30-C9086BCC4630}"/>
              </a:ext>
            </a:extLst>
          </p:cNvPr>
          <p:cNvSpPr txBox="1"/>
          <p:nvPr/>
        </p:nvSpPr>
        <p:spPr>
          <a:xfrm>
            <a:off x="4663283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E172-BC4B-4CF2-95E6-ACFFFDF2D722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86907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B0365-862D-4257-A7AA-2F295EE5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52425"/>
            <a:ext cx="11239500" cy="6153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83C99-5462-4494-8EC2-593864913E44}"/>
              </a:ext>
            </a:extLst>
          </p:cNvPr>
          <p:cNvSpPr txBox="1"/>
          <p:nvPr/>
        </p:nvSpPr>
        <p:spPr>
          <a:xfrm>
            <a:off x="690113" y="48690"/>
            <a:ext cx="3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BA677-CE49-42D1-96DF-8004ED7772DC}"/>
              </a:ext>
            </a:extLst>
          </p:cNvPr>
          <p:cNvSpPr txBox="1"/>
          <p:nvPr/>
        </p:nvSpPr>
        <p:spPr>
          <a:xfrm>
            <a:off x="4364025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EA482-AC64-4F72-ADC6-B2005592C54D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246429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5DB91-343F-4C2D-BBC9-5781FCE1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3350"/>
            <a:ext cx="11039475" cy="659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0DDAF-5339-44E1-948F-30BD1E20B975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1EA08-7E72-4FF8-9265-ABE2ACCC57B5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760E8-0A1F-476A-BEC5-E51F13F78AA5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355076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E65363-B776-4D4B-A257-0CCC1A3D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76237"/>
            <a:ext cx="11249025" cy="610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46FC7-5B71-43CE-A50E-85A0C6E7A9E3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8DFCE-F236-41C9-8379-6BC76A74BE47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4409A-9F7D-4925-A30C-688AEB1ADFBD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102100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97431B-99E1-4BA7-9C25-C1208CEE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19075"/>
            <a:ext cx="11572875" cy="6419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DC3987-3ACF-4BAA-8165-517D9FFDE295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907AB-0D84-4F06-8A59-C29AA7165157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0C31-3EAA-4071-A709-7D8BB724957C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319222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E603-F0C7-4AA6-BDA5-E9498226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76225"/>
            <a:ext cx="11563350" cy="6305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21DC9-E139-4BCD-847B-FE1AD6503F52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(S65)–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A7EF4-8A1E-42C7-8A4F-B760092E7943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EEF2B-633C-46FE-9841-9833992BAD9E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258674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82B9B-48A2-46FA-B914-ED92C9F3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4312"/>
            <a:ext cx="11668125" cy="642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5AD64-20FB-426A-BB56-35E3448E74C7}"/>
              </a:ext>
            </a:extLst>
          </p:cNvPr>
          <p:cNvSpPr txBox="1"/>
          <p:nvPr/>
        </p:nvSpPr>
        <p:spPr>
          <a:xfrm>
            <a:off x="690113" y="48690"/>
            <a:ext cx="395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- oil rate</a:t>
            </a:r>
          </a:p>
          <a:p>
            <a:r>
              <a:rPr lang="en-US" dirty="0"/>
              <a:t>Prediction: Single well (</a:t>
            </a:r>
            <a:r>
              <a:rPr lang="en-US" b="1" dirty="0"/>
              <a:t>P60</a:t>
            </a:r>
            <a:r>
              <a:rPr lang="en-US" dirty="0"/>
              <a:t>)–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93897-5F47-447A-A84A-4B1D8CCB1951}"/>
              </a:ext>
            </a:extLst>
          </p:cNvPr>
          <p:cNvSpPr txBox="1"/>
          <p:nvPr/>
        </p:nvSpPr>
        <p:spPr>
          <a:xfrm>
            <a:off x="4297527" y="43382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DF625-389D-4DA4-B913-12667C80B077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200228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60E4D-94CA-4A19-A812-8ED93579C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67338"/>
              </p:ext>
            </p:extLst>
          </p:nvPr>
        </p:nvGraphicFramePr>
        <p:xfrm>
          <a:off x="2019993" y="1454727"/>
          <a:ext cx="6730307" cy="4531572"/>
        </p:xfrm>
        <a:graphic>
          <a:graphicData uri="http://schemas.openxmlformats.org/drawingml/2006/table">
            <a:tbl>
              <a:tblPr/>
              <a:tblGrid>
                <a:gridCol w="418632">
                  <a:extLst>
                    <a:ext uri="{9D8B030D-6E8A-4147-A177-3AD203B41FA5}">
                      <a16:colId xmlns:a16="http://schemas.microsoft.com/office/drawing/2014/main" val="352896131"/>
                    </a:ext>
                  </a:extLst>
                </a:gridCol>
                <a:gridCol w="1400806">
                  <a:extLst>
                    <a:ext uri="{9D8B030D-6E8A-4147-A177-3AD203B41FA5}">
                      <a16:colId xmlns:a16="http://schemas.microsoft.com/office/drawing/2014/main" val="405819444"/>
                    </a:ext>
                  </a:extLst>
                </a:gridCol>
                <a:gridCol w="1916044">
                  <a:extLst>
                    <a:ext uri="{9D8B030D-6E8A-4147-A177-3AD203B41FA5}">
                      <a16:colId xmlns:a16="http://schemas.microsoft.com/office/drawing/2014/main" val="3696449630"/>
                    </a:ext>
                  </a:extLst>
                </a:gridCol>
                <a:gridCol w="1610121">
                  <a:extLst>
                    <a:ext uri="{9D8B030D-6E8A-4147-A177-3AD203B41FA5}">
                      <a16:colId xmlns:a16="http://schemas.microsoft.com/office/drawing/2014/main" val="270341469"/>
                    </a:ext>
                  </a:extLst>
                </a:gridCol>
                <a:gridCol w="1384704">
                  <a:extLst>
                    <a:ext uri="{9D8B030D-6E8A-4147-A177-3AD203B41FA5}">
                      <a16:colId xmlns:a16="http://schemas.microsoft.com/office/drawing/2014/main" val="2828406404"/>
                    </a:ext>
                  </a:extLst>
                </a:gridCol>
              </a:tblGrid>
              <a:tr h="20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Variable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 Variable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Dimension Reduction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 Tolerance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03119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41521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44592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86446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524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94427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21728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04213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5417"/>
                  </a:ext>
                </a:extLst>
              </a:tr>
              <a:tr h="2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70680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(S 65)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8431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(S 65)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87396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(S 65)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9270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(S 65)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81587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(S 65)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38338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(S 65)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15231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well (P 60) - oil 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only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52730"/>
                  </a:ext>
                </a:extLst>
              </a:tr>
              <a:tr h="20874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30061"/>
                  </a:ext>
                </a:extLst>
              </a:tr>
              <a:tr h="39140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wells used have production in the historical period as well as in the prediction period.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83084"/>
                  </a:ext>
                </a:extLst>
              </a:tr>
              <a:tr h="39140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prediction period starts at time step 41 in order to compare it with the reference (measured data)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4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5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99AF-AFF2-4AB0-8C88-01FED9D6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5F2-676E-4E89-97CF-65C3B01B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Posterior/Prior comparison – Prior does not look Gaussian</a:t>
            </a:r>
          </a:p>
          <a:p>
            <a:r>
              <a:rPr lang="en-US" dirty="0"/>
              <a:t>The </a:t>
            </a:r>
            <a:r>
              <a:rPr lang="en-US" dirty="0" err="1"/>
              <a:t>Eigentolerance</a:t>
            </a:r>
            <a:r>
              <a:rPr lang="en-US" dirty="0"/>
              <a:t> threshold is very sensitive</a:t>
            </a:r>
          </a:p>
          <a:p>
            <a:pPr lvl="1"/>
            <a:r>
              <a:rPr lang="en-US" dirty="0"/>
              <a:t>Smaller variance explained, less eigenvalues kept – lower dimensional</a:t>
            </a:r>
          </a:p>
          <a:p>
            <a:pPr lvl="1"/>
            <a:r>
              <a:rPr lang="en-US" dirty="0"/>
              <a:t>Comment Lewis: Norm Score transform – only each marginal not multivariate Norm Score Transform</a:t>
            </a:r>
          </a:p>
          <a:p>
            <a:r>
              <a:rPr lang="en-US" dirty="0"/>
              <a:t>Are we maybe applying a gaussian regression to a non gaussian distributed variable?</a:t>
            </a:r>
          </a:p>
        </p:txBody>
      </p:sp>
    </p:spTree>
    <p:extLst>
      <p:ext uri="{BB962C8B-B14F-4D97-AF65-F5344CB8AC3E}">
        <p14:creationId xmlns:p14="http://schemas.microsoft.com/office/powerpoint/2010/main" val="346977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205F-EBAC-4B58-B875-36BE27FC7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Variable:</a:t>
            </a:r>
            <a:br>
              <a:rPr lang="en-US" dirty="0"/>
            </a:br>
            <a:r>
              <a:rPr lang="en-US" dirty="0"/>
              <a:t>Field Oil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1787C-17D7-4C9B-A54A-175BA95B6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9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EA7-3178-4748-BD0C-F27C3581E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270B-7179-454B-B2E7-514CF223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37783-A747-49B0-98D4-2FB5CBD9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25450"/>
            <a:ext cx="11763375" cy="63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6A932-6B8D-4D3B-8785-2AD175CC1C3F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2C5B0-C96B-426A-8838-CB41C64F9271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95229-AE83-41B5-91F8-C1E148A8D59D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34170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992CA-5CDA-42E9-A8A0-2CA02CF6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14337"/>
            <a:ext cx="11306175" cy="602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71FEE-6605-4677-816E-BC9301736D6F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field–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5373-1A04-4A7E-A779-A552514CB174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2DE6D-148A-4289-A524-88AEA4875E18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404907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17021-AAD3-464A-93BB-BC1492F6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5750"/>
            <a:ext cx="11658600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7BFAF8-9706-4350-B649-C79B66BB35AE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field–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5E36-A1A5-44F9-851C-E469DCC2F903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5D098-B90D-484A-9550-2ED194521A95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36790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32DF7-443A-48EE-93D3-51391A2A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33375"/>
            <a:ext cx="11725275" cy="6191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FB934D-FF93-4419-A147-5548415EB208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F12E-4085-4302-9640-1E63F06C16C4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9F24-8ECC-4742-AB72-206150B7CA0B}"/>
              </a:ext>
            </a:extLst>
          </p:cNvPr>
          <p:cNvSpPr txBox="1"/>
          <p:nvPr/>
        </p:nvSpPr>
        <p:spPr>
          <a:xfrm>
            <a:off x="11149727" y="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FPCA</a:t>
            </a:r>
          </a:p>
        </p:txBody>
      </p:sp>
    </p:spTree>
    <p:extLst>
      <p:ext uri="{BB962C8B-B14F-4D97-AF65-F5344CB8AC3E}">
        <p14:creationId xmlns:p14="http://schemas.microsoft.com/office/powerpoint/2010/main" val="46563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FFA8D-CA3A-490F-B416-8F0BCE4A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80987"/>
            <a:ext cx="11849100" cy="6296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1D120-C162-468D-98A7-D3F2DA543E84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A3166-C650-429C-9BF5-A8C4FA351013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C900C-E62F-4C3F-8086-C2D856381CDE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31828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F016C-30A4-48AC-B277-A9990659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438150"/>
            <a:ext cx="11382375" cy="598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BBD2DD-696C-4DC8-A92B-85A4CFE94902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0174-168F-43EA-82A1-A233593EF149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PCA only</a:t>
            </a:r>
          </a:p>
          <a:p>
            <a:r>
              <a:rPr lang="en-US" dirty="0"/>
              <a:t>Eigen Tolerance: 0.90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630E7-F89C-4194-A6C4-CB575918175F}"/>
              </a:ext>
            </a:extLst>
          </p:cNvPr>
          <p:cNvSpPr txBox="1"/>
          <p:nvPr/>
        </p:nvSpPr>
        <p:spPr>
          <a:xfrm>
            <a:off x="10532571" y="4869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PCA only</a:t>
            </a:r>
          </a:p>
        </p:txBody>
      </p:sp>
    </p:spTree>
    <p:extLst>
      <p:ext uri="{BB962C8B-B14F-4D97-AF65-F5344CB8AC3E}">
        <p14:creationId xmlns:p14="http://schemas.microsoft.com/office/powerpoint/2010/main" val="350635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691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Prediction Variable: Field Oil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Variable: Single Well Oil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Zechner</dc:creator>
  <cp:lastModifiedBy>Markus Zechner</cp:lastModifiedBy>
  <cp:revision>4</cp:revision>
  <dcterms:created xsi:type="dcterms:W3CDTF">2018-03-27T19:35:31Z</dcterms:created>
  <dcterms:modified xsi:type="dcterms:W3CDTF">2018-03-28T02:31:53Z</dcterms:modified>
</cp:coreProperties>
</file>