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312" r:id="rId3"/>
    <p:sldId id="313" r:id="rId4"/>
    <p:sldId id="314" r:id="rId5"/>
    <p:sldId id="315" r:id="rId6"/>
    <p:sldId id="316" r:id="rId7"/>
    <p:sldId id="318" r:id="rId8"/>
    <p:sldId id="322" r:id="rId9"/>
    <p:sldId id="323" r:id="rId10"/>
    <p:sldId id="324" r:id="rId11"/>
    <p:sldId id="325" r:id="rId12"/>
    <p:sldId id="262" r:id="rId13"/>
    <p:sldId id="319" r:id="rId14"/>
    <p:sldId id="320" r:id="rId15"/>
    <p:sldId id="321" r:id="rId16"/>
    <p:sldId id="265" r:id="rId17"/>
    <p:sldId id="267" r:id="rId18"/>
  </p:sldIdLst>
  <p:sldSz cx="9144000" cy="5143500" type="screen16x9"/>
  <p:notesSz cx="6858000" cy="9144000"/>
  <p:embeddedFontLst>
    <p:embeddedFont>
      <p:font typeface="Cairo" panose="020B0604020202020204" charset="-78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Electrolize" panose="020B0604020202020204" charset="0"/>
      <p:regular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0040B-EB80-9467-1776-243ABAB3EC35}" v="1" dt="2025-06-26T00:14:28.256"/>
    <p1510:client id="{369E4A69-9BFE-4AD2-0205-9939524C8EBA}" v="3467" dt="2025-06-26T00:51:26.141"/>
    <p1510:client id="{4A01BCD1-6542-60C1-477C-4B7AA5477D28}" v="1" dt="2025-06-25T22:29:01.893"/>
    <p1510:client id="{706449BD-9644-28C0-1DF0-9C8183B1A2B4}" v="14" dt="2025-06-25T22:34:51.565"/>
    <p1510:client id="{FB6A2078-AD3C-4E18-0007-B99C6F6470D7}" v="895" dt="2025-06-25T21:48:46.950"/>
  </p1510:revLst>
</p1510:revInfo>
</file>

<file path=ppt/tableStyles.xml><?xml version="1.0" encoding="utf-8"?>
<a:tblStyleLst xmlns:a="http://schemas.openxmlformats.org/drawingml/2006/main" def="{1200EC2A-FD5D-42E6-9523-2E57891CFCFB}">
  <a:tblStyle styleId="{1200EC2A-FD5D-42E6-9523-2E57891CF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F153085A-B63D-DE15-E82B-5A458DDC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>
            <a:extLst>
              <a:ext uri="{FF2B5EF4-FFF2-40B4-BE49-F238E27FC236}">
                <a16:creationId xmlns:a16="http://schemas.microsoft.com/office/drawing/2014/main" id="{C17BDBAB-7877-1F28-5141-54D64AC5D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>
            <a:extLst>
              <a:ext uri="{FF2B5EF4-FFF2-40B4-BE49-F238E27FC236}">
                <a16:creationId xmlns:a16="http://schemas.microsoft.com/office/drawing/2014/main" id="{395830F2-4BD4-E828-693B-4D3D370C6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Pamēģinājām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izveidot</a:t>
            </a:r>
            <a:r>
              <a:rPr lang="en-GB" dirty="0"/>
              <a:t> </a:t>
            </a:r>
            <a:r>
              <a:rPr lang="en-GB" dirty="0" err="1"/>
              <a:t>līdzsvarotu</a:t>
            </a:r>
            <a:r>
              <a:rPr lang="en-GB" dirty="0"/>
              <a:t> datu </a:t>
            </a:r>
            <a:r>
              <a:rPr lang="en-GB" dirty="0" err="1"/>
              <a:t>kopu</a:t>
            </a:r>
            <a:r>
              <a:rPr lang="en-GB" dirty="0"/>
              <a:t> </a:t>
            </a:r>
            <a:r>
              <a:rPr lang="en-GB" dirty="0" err="1"/>
              <a:t>kur</a:t>
            </a:r>
            <a:r>
              <a:rPr lang="en-GB" dirty="0"/>
              <a:t> </a:t>
            </a:r>
            <a:r>
              <a:rPr lang="en-GB" dirty="0" err="1"/>
              <a:t>trenēšanai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25 </a:t>
            </a:r>
            <a:r>
              <a:rPr lang="en-GB" dirty="0" err="1"/>
              <a:t>tūkst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un </a:t>
            </a:r>
            <a:r>
              <a:rPr lang="en-GB" dirty="0" err="1"/>
              <a:t>validācijai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5 </a:t>
            </a:r>
            <a:r>
              <a:rPr lang="en-GB" dirty="0" err="1"/>
              <a:t>tūkst</a:t>
            </a:r>
            <a:r>
              <a:rPr lang="en-GB" dirty="0"/>
              <a:t> un </a:t>
            </a:r>
            <a:r>
              <a:rPr lang="en-GB" dirty="0" err="1"/>
              <a:t>testēšanai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5 </a:t>
            </a:r>
            <a:r>
              <a:rPr lang="en-GB" dirty="0" err="1"/>
              <a:t>tūkst</a:t>
            </a:r>
            <a:r>
              <a:rPr lang="en-GB" dirty="0"/>
              <a:t>. </a:t>
            </a:r>
            <a:r>
              <a:rPr lang="en-GB" dirty="0" err="1"/>
              <a:t>Gribējām</a:t>
            </a:r>
            <a:r>
              <a:rPr lang="en-GB" dirty="0"/>
              <a:t> </a:t>
            </a:r>
            <a:r>
              <a:rPr lang="en-GB" dirty="0" err="1"/>
              <a:t>uzzināt</a:t>
            </a:r>
            <a:r>
              <a:rPr lang="en-GB" dirty="0"/>
              <a:t> </a:t>
            </a:r>
            <a:r>
              <a:rPr lang="en-GB" dirty="0" err="1"/>
              <a:t>vai</a:t>
            </a:r>
            <a:r>
              <a:rPr lang="en-GB" dirty="0"/>
              <a:t> var </a:t>
            </a:r>
            <a:r>
              <a:rPr lang="en-GB" dirty="0" err="1"/>
              <a:t>iegūt</a:t>
            </a:r>
            <a:r>
              <a:rPr lang="en-GB" dirty="0"/>
              <a:t> </a:t>
            </a:r>
            <a:r>
              <a:rPr lang="en-GB" dirty="0" err="1"/>
              <a:t>labākus</a:t>
            </a:r>
            <a:r>
              <a:rPr lang="en-GB" dirty="0"/>
              <a:t> </a:t>
            </a:r>
            <a:r>
              <a:rPr lang="en-GB" dirty="0" err="1"/>
              <a:t>rezultātus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līdzsvarotu</a:t>
            </a:r>
            <a:r>
              <a:rPr lang="en-GB" dirty="0"/>
              <a:t> bet </a:t>
            </a:r>
            <a:r>
              <a:rPr lang="en-GB" dirty="0" err="1"/>
              <a:t>mazāku</a:t>
            </a:r>
            <a:r>
              <a:rPr lang="en-GB" dirty="0"/>
              <a:t> </a:t>
            </a:r>
            <a:r>
              <a:rPr lang="en-GB" dirty="0" err="1"/>
              <a:t>kopu</a:t>
            </a:r>
            <a:r>
              <a:rPr lang="en-GB" dirty="0"/>
              <a:t>. </a:t>
            </a:r>
            <a:r>
              <a:rPr lang="en-GB" dirty="0" err="1"/>
              <a:t>Novērojām</a:t>
            </a:r>
            <a:r>
              <a:rPr lang="en-GB" dirty="0"/>
              <a:t> ka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īsāks</a:t>
            </a:r>
            <a:r>
              <a:rPr lang="en-GB" dirty="0"/>
              <a:t> </a:t>
            </a:r>
            <a:r>
              <a:rPr lang="en-GB" dirty="0" err="1"/>
              <a:t>treniņa</a:t>
            </a:r>
            <a:r>
              <a:rPr lang="en-GB" dirty="0"/>
              <a:t> laiks,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rezultātu</a:t>
            </a:r>
            <a:r>
              <a:rPr lang="en-GB" dirty="0"/>
              <a:t> </a:t>
            </a:r>
            <a:r>
              <a:rPr lang="en-GB" dirty="0" err="1"/>
              <a:t>statistika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vieglāk</a:t>
            </a:r>
            <a:r>
              <a:rPr lang="en-GB" dirty="0"/>
              <a:t> </a:t>
            </a:r>
            <a:r>
              <a:rPr lang="en-GB" dirty="0" err="1"/>
              <a:t>uzskatāmāka</a:t>
            </a:r>
            <a:r>
              <a:rPr lang="en-GB" dirty="0"/>
              <a:t>, </a:t>
            </a:r>
            <a:r>
              <a:rPr lang="en-GB" dirty="0" err="1"/>
              <a:t>piemēram</a:t>
            </a:r>
            <a:r>
              <a:rPr lang="en-GB" dirty="0"/>
              <a:t>, </a:t>
            </a:r>
            <a:r>
              <a:rPr lang="en-GB" dirty="0" err="1"/>
              <a:t>konfūzijas</a:t>
            </a:r>
            <a:r>
              <a:rPr lang="en-GB" dirty="0"/>
              <a:t> </a:t>
            </a:r>
            <a:r>
              <a:rPr lang="en-GB" dirty="0" err="1"/>
              <a:t>matrica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daudz</a:t>
            </a:r>
            <a:r>
              <a:rPr lang="en-GB" dirty="0"/>
              <a:t> </a:t>
            </a:r>
            <a:r>
              <a:rPr lang="en-GB" dirty="0" err="1"/>
              <a:t>izteiktāka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199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64B11829-15A4-313B-1BCF-5F98A2956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24a59d8d2_0_0:notes">
            <a:extLst>
              <a:ext uri="{FF2B5EF4-FFF2-40B4-BE49-F238E27FC236}">
                <a16:creationId xmlns:a16="http://schemas.microsoft.com/office/drawing/2014/main" id="{23BC01BE-A9D4-D8E7-8267-6F1147466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24a59d8d2_0_0:notes">
            <a:extLst>
              <a:ext uri="{FF2B5EF4-FFF2-40B4-BE49-F238E27FC236}">
                <a16:creationId xmlns:a16="http://schemas.microsoft.com/office/drawing/2014/main" id="{483C4297-A152-31A3-212B-F016B028B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Apskatījām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kas </a:t>
            </a:r>
            <a:r>
              <a:rPr lang="en-GB" dirty="0" err="1"/>
              <a:t>bija</a:t>
            </a:r>
            <a:r>
              <a:rPr lang="en-GB" dirty="0"/>
              <a:t> </a:t>
            </a:r>
            <a:r>
              <a:rPr lang="en-GB" dirty="0" err="1"/>
              <a:t>tās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kas </a:t>
            </a:r>
            <a:r>
              <a:rPr lang="en-GB" dirty="0" err="1"/>
              <a:t>sagādāja</a:t>
            </a:r>
            <a:r>
              <a:rPr lang="en-GB" dirty="0"/>
              <a:t> </a:t>
            </a:r>
            <a:r>
              <a:rPr lang="en-GB" dirty="0" err="1"/>
              <a:t>modeļiem</a:t>
            </a:r>
            <a:r>
              <a:rPr lang="en-GB" dirty="0"/>
              <a:t> </a:t>
            </a:r>
            <a:r>
              <a:rPr lang="en-GB" dirty="0" err="1"/>
              <a:t>grūtības</a:t>
            </a:r>
            <a:r>
              <a:rPr lang="en-GB" dirty="0"/>
              <a:t>. Un </a:t>
            </a:r>
            <a:r>
              <a:rPr lang="en-GB" dirty="0" err="1"/>
              <a:t>tās</a:t>
            </a:r>
            <a:r>
              <a:rPr lang="en-GB" dirty="0"/>
              <a:t> </a:t>
            </a:r>
            <a:r>
              <a:rPr lang="en-GB" dirty="0" err="1"/>
              <a:t>bija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kuru </a:t>
            </a:r>
            <a:r>
              <a:rPr lang="en-GB" dirty="0" err="1"/>
              <a:t>tekstā</a:t>
            </a:r>
            <a:r>
              <a:rPr lang="en-GB" dirty="0"/>
              <a:t> </a:t>
            </a:r>
            <a:r>
              <a:rPr lang="en-GB" dirty="0" err="1"/>
              <a:t>netiek</a:t>
            </a:r>
            <a:r>
              <a:rPr lang="en-GB" dirty="0"/>
              <a:t> </a:t>
            </a:r>
            <a:r>
              <a:rPr lang="en-GB" dirty="0" err="1"/>
              <a:t>izpausts</a:t>
            </a:r>
            <a:r>
              <a:rPr lang="en-GB" dirty="0"/>
              <a:t> </a:t>
            </a:r>
            <a:r>
              <a:rPr lang="en-GB" dirty="0" err="1"/>
              <a:t>viss</a:t>
            </a:r>
            <a:r>
              <a:rPr lang="en-GB" dirty="0"/>
              <a:t> </a:t>
            </a:r>
            <a:r>
              <a:rPr lang="en-GB" dirty="0" err="1"/>
              <a:t>viedoklis</a:t>
            </a:r>
            <a:r>
              <a:rPr lang="en-GB" dirty="0"/>
              <a:t>, </a:t>
            </a:r>
            <a:r>
              <a:rPr lang="en-GB" dirty="0" err="1"/>
              <a:t>piemēram</a:t>
            </a:r>
            <a:r>
              <a:rPr lang="en-GB" dirty="0"/>
              <a:t>, </a:t>
            </a:r>
            <a:r>
              <a:rPr lang="en-GB" dirty="0" err="1"/>
              <a:t>teksts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super </a:t>
            </a:r>
            <a:r>
              <a:rPr lang="en-GB" dirty="0" err="1"/>
              <a:t>pozitīvs</a:t>
            </a:r>
            <a:r>
              <a:rPr lang="en-GB" dirty="0"/>
              <a:t>, bet </a:t>
            </a:r>
            <a:r>
              <a:rPr lang="en-GB" dirty="0" err="1"/>
              <a:t>iedots</a:t>
            </a:r>
            <a:r>
              <a:rPr lang="en-GB" dirty="0"/>
              <a:t> 4 </a:t>
            </a:r>
            <a:r>
              <a:rPr lang="en-GB" dirty="0" err="1"/>
              <a:t>zvaigznes</a:t>
            </a:r>
            <a:r>
              <a:rPr lang="en-GB" dirty="0"/>
              <a:t>. Vai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 </a:t>
            </a:r>
            <a:r>
              <a:rPr lang="en-GB" dirty="0" err="1"/>
              <a:t>nesakrītoši</a:t>
            </a:r>
            <a:r>
              <a:rPr lang="en-GB" dirty="0"/>
              <a:t> </a:t>
            </a:r>
            <a:r>
              <a:rPr lang="en-GB" dirty="0" err="1"/>
              <a:t>vērtējumi</a:t>
            </a:r>
            <a:r>
              <a:rPr lang="en-GB" dirty="0"/>
              <a:t>, </a:t>
            </a:r>
            <a:r>
              <a:rPr lang="en-GB" dirty="0" err="1"/>
              <a:t>piemēram</a:t>
            </a:r>
            <a:r>
              <a:rPr lang="en-GB" dirty="0"/>
              <a:t>, </a:t>
            </a:r>
            <a:r>
              <a:rPr lang="en-GB" dirty="0" err="1"/>
              <a:t>nekas</a:t>
            </a:r>
            <a:r>
              <a:rPr lang="en-GB" dirty="0"/>
              <a:t> </a:t>
            </a:r>
            <a:r>
              <a:rPr lang="en-GB" dirty="0" err="1"/>
              <a:t>nepatīk</a:t>
            </a:r>
            <a:r>
              <a:rPr lang="en-GB" dirty="0"/>
              <a:t>, bet </a:t>
            </a:r>
            <a:r>
              <a:rPr lang="en-GB" dirty="0" err="1"/>
              <a:t>iedod</a:t>
            </a:r>
            <a:r>
              <a:rPr lang="en-GB" dirty="0"/>
              <a:t> 4 </a:t>
            </a:r>
            <a:r>
              <a:rPr lang="en-GB" dirty="0" err="1"/>
              <a:t>zvaigznes</a:t>
            </a:r>
            <a:r>
              <a:rPr lang="en-GB" dirty="0"/>
              <a:t>.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</a:t>
            </a:r>
            <a:r>
              <a:rPr lang="en-GB" dirty="0" err="1"/>
              <a:t>kuras</a:t>
            </a:r>
            <a:r>
              <a:rPr lang="en-GB" dirty="0"/>
              <a:t> </a:t>
            </a:r>
            <a:r>
              <a:rPr lang="en-GB" dirty="0" err="1"/>
              <a:t>satur</a:t>
            </a:r>
            <a:r>
              <a:rPr lang="en-GB" dirty="0"/>
              <a:t> </a:t>
            </a:r>
            <a:r>
              <a:rPr lang="en-GB" dirty="0" err="1"/>
              <a:t>tekstu</a:t>
            </a:r>
            <a:r>
              <a:rPr lang="en-GB" dirty="0"/>
              <a:t>, kas </a:t>
            </a:r>
            <a:r>
              <a:rPr lang="en-GB" dirty="0" err="1"/>
              <a:t>būtībā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daži</a:t>
            </a:r>
            <a:r>
              <a:rPr lang="en-GB" dirty="0"/>
              <a:t> </a:t>
            </a:r>
            <a:r>
              <a:rPr lang="en-GB" dirty="0" err="1"/>
              <a:t>nejauši</a:t>
            </a:r>
            <a:r>
              <a:rPr lang="en-GB" dirty="0"/>
              <a:t> </a:t>
            </a:r>
            <a:r>
              <a:rPr lang="en-GB" dirty="0" err="1"/>
              <a:t>vārdi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796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74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047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51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b4bebab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b4bebab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8b4bebab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8b4bebab1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946AF635-BD7F-34FF-1A0F-1352E2C7F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>
            <a:extLst>
              <a:ext uri="{FF2B5EF4-FFF2-40B4-BE49-F238E27FC236}">
                <a16:creationId xmlns:a16="http://schemas.microsoft.com/office/drawing/2014/main" id="{D90462D3-8A1D-DE72-7C4A-3987711DA6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>
            <a:extLst>
              <a:ext uri="{FF2B5EF4-FFF2-40B4-BE49-F238E27FC236}">
                <a16:creationId xmlns:a16="http://schemas.microsoft.com/office/drawing/2014/main" id="{5B5F8C9B-9127-6B7E-46BE-9353069F6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1.Darba </a:t>
            </a:r>
            <a:r>
              <a:rPr lang="en-GB" dirty="0" err="1"/>
              <a:t>mērķis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google maps </a:t>
            </a:r>
            <a:r>
              <a:rPr lang="en-GB" dirty="0" err="1"/>
              <a:t>atsauksmju</a:t>
            </a:r>
            <a:r>
              <a:rPr lang="en-GB" dirty="0"/>
              <a:t> </a:t>
            </a:r>
            <a:r>
              <a:rPr lang="en-GB" dirty="0" err="1"/>
              <a:t>kopas</a:t>
            </a:r>
            <a:r>
              <a:rPr lang="en-GB" dirty="0"/>
              <a:t> </a:t>
            </a:r>
            <a:r>
              <a:rPr lang="en-GB" dirty="0" err="1"/>
              <a:t>apskatīt</a:t>
            </a:r>
            <a:r>
              <a:rPr lang="en-GB" dirty="0"/>
              <a:t> </a:t>
            </a:r>
            <a:r>
              <a:rPr lang="en-GB" dirty="0" err="1"/>
              <a:t>dažādu</a:t>
            </a:r>
            <a:r>
              <a:rPr lang="en-GB" dirty="0"/>
              <a:t> </a:t>
            </a:r>
            <a:r>
              <a:rPr lang="en-GB" dirty="0" err="1"/>
              <a:t>modeļu</a:t>
            </a:r>
            <a:r>
              <a:rPr lang="en-GB" dirty="0"/>
              <a:t> </a:t>
            </a:r>
            <a:r>
              <a:rPr lang="en-GB" dirty="0" err="1"/>
              <a:t>rezultātus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papildus</a:t>
            </a:r>
            <a:r>
              <a:rPr lang="en-GB" dirty="0"/>
              <a:t> </a:t>
            </a:r>
            <a:r>
              <a:rPr lang="en-GB" dirty="0" err="1"/>
              <a:t>trenēšanu</a:t>
            </a:r>
            <a:r>
              <a:rPr lang="en-GB" dirty="0"/>
              <a:t>. </a:t>
            </a:r>
            <a:r>
              <a:rPr lang="en-GB" dirty="0" err="1"/>
              <a:t>Tātad</a:t>
            </a:r>
            <a:r>
              <a:rPr lang="en-GB" dirty="0"/>
              <a:t> </a:t>
            </a:r>
            <a:r>
              <a:rPr lang="en-GB" dirty="0" err="1"/>
              <a:t>mēs</a:t>
            </a:r>
            <a:r>
              <a:rPr lang="en-GB" dirty="0"/>
              <a:t> </a:t>
            </a:r>
            <a:r>
              <a:rPr lang="en-GB" dirty="0" err="1"/>
              <a:t>salīdzināsim</a:t>
            </a:r>
            <a:r>
              <a:rPr lang="en-GB" dirty="0"/>
              <a:t> </a:t>
            </a:r>
            <a:r>
              <a:rPr lang="en-GB" dirty="0" err="1"/>
              <a:t>sākotnējo</a:t>
            </a:r>
            <a:r>
              <a:rPr lang="en-GB" dirty="0"/>
              <a:t> BERT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uztrenētu</a:t>
            </a:r>
            <a:r>
              <a:rPr lang="en-GB" dirty="0"/>
              <a:t> BERT. Pie </a:t>
            </a:r>
            <a:r>
              <a:rPr lang="en-GB" dirty="0" err="1"/>
              <a:t>reizes</a:t>
            </a:r>
            <a:r>
              <a:rPr lang="en-GB" dirty="0"/>
              <a:t> </a:t>
            </a:r>
            <a:r>
              <a:rPr lang="en-GB" dirty="0" err="1"/>
              <a:t>apskatīsim</a:t>
            </a:r>
            <a:r>
              <a:rPr lang="en-GB" dirty="0"/>
              <a:t> </a:t>
            </a:r>
            <a:r>
              <a:rPr lang="en-GB" dirty="0" err="1"/>
              <a:t>DistilBERT</a:t>
            </a:r>
            <a:r>
              <a:rPr lang="en-GB" dirty="0"/>
              <a:t> un </a:t>
            </a:r>
            <a:r>
              <a:rPr lang="en-GB" dirty="0" err="1"/>
              <a:t>vienkāršu</a:t>
            </a:r>
            <a:r>
              <a:rPr lang="en-GB" dirty="0"/>
              <a:t> long-short-term-memory </a:t>
            </a:r>
            <a:r>
              <a:rPr lang="en-GB" dirty="0" err="1"/>
              <a:t>modeli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2. </a:t>
            </a:r>
            <a:r>
              <a:rPr lang="en-GB" dirty="0" err="1"/>
              <a:t>Papildus</a:t>
            </a:r>
            <a:r>
              <a:rPr lang="en-GB" dirty="0"/>
              <a:t> </a:t>
            </a:r>
            <a:r>
              <a:rPr lang="en-GB" dirty="0" err="1"/>
              <a:t>apskatīsim</a:t>
            </a:r>
            <a:r>
              <a:rPr lang="en-GB" dirty="0"/>
              <a:t> </a:t>
            </a:r>
            <a:r>
              <a:rPr lang="en-GB" dirty="0" err="1"/>
              <a:t>dažādas</a:t>
            </a:r>
            <a:r>
              <a:rPr lang="en-GB" dirty="0"/>
              <a:t> datu </a:t>
            </a:r>
            <a:r>
              <a:rPr lang="en-GB" dirty="0" err="1"/>
              <a:t>kopas</a:t>
            </a:r>
            <a:r>
              <a:rPr lang="en-GB" dirty="0"/>
              <a:t> </a:t>
            </a:r>
            <a:r>
              <a:rPr lang="en-GB" dirty="0" err="1"/>
              <a:t>dalīšanas</a:t>
            </a:r>
            <a:r>
              <a:rPr lang="en-GB" dirty="0"/>
              <a:t> </a:t>
            </a:r>
            <a:r>
              <a:rPr lang="en-GB" dirty="0" err="1"/>
              <a:t>pieejas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21482AF-4056-F50B-082E-1C87C2E3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8b4bebab1_0_16:notes">
            <a:extLst>
              <a:ext uri="{FF2B5EF4-FFF2-40B4-BE49-F238E27FC236}">
                <a16:creationId xmlns:a16="http://schemas.microsoft.com/office/drawing/2014/main" id="{183B733D-26B3-EBDE-04F0-CBD9741532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8b4bebab1_0_16:notes">
            <a:extLst>
              <a:ext uri="{FF2B5EF4-FFF2-40B4-BE49-F238E27FC236}">
                <a16:creationId xmlns:a16="http://schemas.microsoft.com/office/drawing/2014/main" id="{5CCCC340-6F4D-CE45-2EAC-A04A639A9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Saistība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valodu</a:t>
            </a:r>
            <a:r>
              <a:rPr lang="en-GB" dirty="0"/>
              <a:t> </a:t>
            </a:r>
            <a:r>
              <a:rPr lang="en-GB" dirty="0" err="1"/>
              <a:t>tehnoloģijām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tāda</a:t>
            </a:r>
            <a:r>
              <a:rPr lang="en-GB" dirty="0"/>
              <a:t> ka </a:t>
            </a:r>
            <a:r>
              <a:rPr lang="en-GB" dirty="0" err="1"/>
              <a:t>šis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teksta</a:t>
            </a:r>
            <a:r>
              <a:rPr lang="en-GB" dirty="0"/>
              <a:t> </a:t>
            </a:r>
            <a:r>
              <a:rPr lang="en-GB" dirty="0" err="1"/>
              <a:t>klasifikācijas</a:t>
            </a:r>
            <a:r>
              <a:rPr lang="en-GB" dirty="0"/>
              <a:t> </a:t>
            </a:r>
            <a:r>
              <a:rPr lang="en-GB" dirty="0" err="1"/>
              <a:t>uzdevums</a:t>
            </a:r>
            <a:r>
              <a:rPr lang="en-GB" dirty="0"/>
              <a:t>, kas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viens</a:t>
            </a:r>
            <a:r>
              <a:rPr lang="en-GB" dirty="0"/>
              <a:t> no </a:t>
            </a:r>
            <a:r>
              <a:rPr lang="en-GB" dirty="0" err="1"/>
              <a:t>pamata</a:t>
            </a:r>
            <a:r>
              <a:rPr lang="en-GB" dirty="0"/>
              <a:t> </a:t>
            </a:r>
            <a:r>
              <a:rPr lang="en-GB" dirty="0" err="1"/>
              <a:t>valodu</a:t>
            </a:r>
            <a:r>
              <a:rPr lang="en-GB" dirty="0"/>
              <a:t> </a:t>
            </a:r>
            <a:r>
              <a:rPr lang="en-GB" dirty="0" err="1"/>
              <a:t>tehnoloģiju</a:t>
            </a:r>
            <a:r>
              <a:rPr lang="en-GB" dirty="0"/>
              <a:t> </a:t>
            </a:r>
            <a:r>
              <a:rPr lang="en-GB" dirty="0" err="1"/>
              <a:t>pielietojumiem</a:t>
            </a:r>
            <a:r>
              <a:rPr lang="en-GB" dirty="0"/>
              <a:t>.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veiksim</a:t>
            </a:r>
            <a:r>
              <a:rPr lang="en-GB" dirty="0"/>
              <a:t> </a:t>
            </a:r>
            <a:r>
              <a:rPr lang="en-GB" dirty="0" err="1"/>
              <a:t>dažādu</a:t>
            </a:r>
            <a:r>
              <a:rPr lang="en-GB" dirty="0"/>
              <a:t> </a:t>
            </a:r>
            <a:r>
              <a:rPr lang="en-GB" dirty="0" err="1"/>
              <a:t>modeļu</a:t>
            </a:r>
            <a:r>
              <a:rPr lang="en-GB" dirty="0"/>
              <a:t> </a:t>
            </a:r>
            <a:r>
              <a:rPr lang="en-GB" dirty="0" err="1"/>
              <a:t>salīdzināšanu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novērtēšanas</a:t>
            </a:r>
            <a:r>
              <a:rPr lang="en-GB" dirty="0"/>
              <a:t> </a:t>
            </a:r>
            <a:r>
              <a:rPr lang="en-GB" dirty="0" err="1"/>
              <a:t>metodēm</a:t>
            </a:r>
            <a:r>
              <a:rPr lang="en-GB" dirty="0"/>
              <a:t> </a:t>
            </a:r>
            <a:r>
              <a:rPr lang="en-GB" dirty="0" err="1"/>
              <a:t>kā</a:t>
            </a:r>
            <a:r>
              <a:rPr lang="en-GB" dirty="0"/>
              <a:t> F1, </a:t>
            </a:r>
            <a:r>
              <a:rPr lang="en-GB" dirty="0" err="1"/>
              <a:t>precizitāti</a:t>
            </a:r>
            <a:r>
              <a:rPr lang="en-GB" dirty="0"/>
              <a:t> un </a:t>
            </a:r>
            <a:r>
              <a:rPr lang="en-GB" dirty="0" err="1"/>
              <a:t>zaudējumfunkciju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2908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5EE44E58-B128-6006-60D8-1D52648CD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14B50D3F-29D8-7773-9117-2701A2648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0910B122-7214-E558-5EFD-736BE1CF6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77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A4F1E8BD-481F-DFFA-2158-8D5B5A01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>
            <a:extLst>
              <a:ext uri="{FF2B5EF4-FFF2-40B4-BE49-F238E27FC236}">
                <a16:creationId xmlns:a16="http://schemas.microsoft.com/office/drawing/2014/main" id="{044B4F23-8AA2-35AD-6A6D-D0EDE8EFAA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>
            <a:extLst>
              <a:ext uri="{FF2B5EF4-FFF2-40B4-BE49-F238E27FC236}">
                <a16:creationId xmlns:a16="http://schemas.microsoft.com/office/drawing/2014/main" id="{8C81C9AD-C05C-9DE6-0015-751F268FD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Mēs</a:t>
            </a:r>
            <a:r>
              <a:rPr lang="en-GB" dirty="0"/>
              <a:t> </a:t>
            </a:r>
            <a:r>
              <a:rPr lang="en-GB" dirty="0" err="1"/>
              <a:t>izmantojam</a:t>
            </a:r>
            <a:r>
              <a:rPr lang="en-GB" dirty="0"/>
              <a:t> 3 </a:t>
            </a:r>
            <a:r>
              <a:rPr lang="en-GB" dirty="0" err="1"/>
              <a:t>dažādus</a:t>
            </a:r>
            <a:r>
              <a:rPr lang="en-GB" dirty="0"/>
              <a:t> </a:t>
            </a:r>
            <a:r>
              <a:rPr lang="en-GB" dirty="0" err="1"/>
              <a:t>modeļus</a:t>
            </a:r>
            <a:r>
              <a:rPr lang="en-GB" dirty="0"/>
              <a:t>. BERT, </a:t>
            </a:r>
            <a:r>
              <a:rPr lang="en-GB" dirty="0" err="1"/>
              <a:t>DestilBERT</a:t>
            </a:r>
            <a:r>
              <a:rPr lang="en-GB" dirty="0"/>
              <a:t> un long-term-short-memory. </a:t>
            </a:r>
            <a:r>
              <a:rPr lang="en-GB" dirty="0" err="1"/>
              <a:t>Izmantojam</a:t>
            </a:r>
            <a:r>
              <a:rPr lang="en-GB" dirty="0"/>
              <a:t> </a:t>
            </a:r>
            <a:r>
              <a:rPr lang="en-GB" dirty="0" err="1"/>
              <a:t>priekšapmācītu</a:t>
            </a:r>
            <a:r>
              <a:rPr lang="en-GB" dirty="0"/>
              <a:t> BERTU, kas </a:t>
            </a:r>
            <a:r>
              <a:rPr lang="en-GB" dirty="0" err="1"/>
              <a:t>veic</a:t>
            </a:r>
            <a:r>
              <a:rPr lang="en-GB" dirty="0"/>
              <a:t> 5 </a:t>
            </a:r>
            <a:r>
              <a:rPr lang="en-GB" dirty="0" err="1"/>
              <a:t>zvaigžņu</a:t>
            </a:r>
            <a:r>
              <a:rPr lang="en-GB" dirty="0"/>
              <a:t> </a:t>
            </a:r>
            <a:r>
              <a:rPr lang="en-GB" dirty="0" err="1"/>
              <a:t>klasifikāciju</a:t>
            </a:r>
            <a:r>
              <a:rPr lang="en-GB" dirty="0"/>
              <a:t> un </a:t>
            </a:r>
            <a:r>
              <a:rPr lang="en-GB" dirty="0" err="1"/>
              <a:t>iesaldējām</a:t>
            </a:r>
            <a:r>
              <a:rPr lang="en-GB" dirty="0"/>
              <a:t> </a:t>
            </a:r>
            <a:r>
              <a:rPr lang="en-GB" dirty="0" err="1"/>
              <a:t>tā</a:t>
            </a:r>
            <a:r>
              <a:rPr lang="en-GB" dirty="0"/>
              <a:t> </a:t>
            </a:r>
            <a:r>
              <a:rPr lang="en-GB" dirty="0" err="1"/>
              <a:t>slāņus</a:t>
            </a:r>
            <a:r>
              <a:rPr lang="en-GB" dirty="0"/>
              <a:t> </a:t>
            </a:r>
            <a:r>
              <a:rPr lang="en-GB" dirty="0" err="1"/>
              <a:t>izņemot</a:t>
            </a:r>
            <a:r>
              <a:rPr lang="en-GB" dirty="0"/>
              <a:t> </a:t>
            </a:r>
            <a:r>
              <a:rPr lang="en-GB" dirty="0" err="1"/>
              <a:t>klasifikācijas</a:t>
            </a:r>
            <a:r>
              <a:rPr lang="en-GB" dirty="0"/>
              <a:t> </a:t>
            </a:r>
            <a:r>
              <a:rPr lang="en-GB" dirty="0" err="1"/>
              <a:t>slāni</a:t>
            </a:r>
            <a:r>
              <a:rPr lang="en-GB" dirty="0"/>
              <a:t>.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izmantojam</a:t>
            </a:r>
            <a:r>
              <a:rPr lang="en-GB" dirty="0"/>
              <a:t> </a:t>
            </a:r>
            <a:r>
              <a:rPr lang="en-GB" dirty="0" err="1"/>
              <a:t>DestilBERT</a:t>
            </a:r>
            <a:r>
              <a:rPr lang="en-GB" dirty="0"/>
              <a:t> kas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vieglāks</a:t>
            </a:r>
            <a:r>
              <a:rPr lang="en-GB" dirty="0"/>
              <a:t> un </a:t>
            </a:r>
            <a:r>
              <a:rPr lang="en-GB" dirty="0" err="1"/>
              <a:t>mazāks</a:t>
            </a:r>
            <a:r>
              <a:rPr lang="en-GB" dirty="0"/>
              <a:t>, bet </a:t>
            </a:r>
            <a:r>
              <a:rPr lang="en-GB" dirty="0" err="1"/>
              <a:t>tas</a:t>
            </a:r>
            <a:r>
              <a:rPr lang="en-GB" dirty="0"/>
              <a:t> nav </a:t>
            </a:r>
            <a:r>
              <a:rPr lang="en-GB" dirty="0" err="1"/>
              <a:t>iepriekš</a:t>
            </a:r>
            <a:r>
              <a:rPr lang="en-GB" dirty="0"/>
              <a:t> </a:t>
            </a:r>
            <a:r>
              <a:rPr lang="en-GB" dirty="0" err="1"/>
              <a:t>trenēts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šādu</a:t>
            </a:r>
            <a:r>
              <a:rPr lang="en-GB" dirty="0"/>
              <a:t> 5 </a:t>
            </a:r>
            <a:r>
              <a:rPr lang="en-GB" dirty="0" err="1"/>
              <a:t>zvaigžņu</a:t>
            </a:r>
            <a:r>
              <a:rPr lang="en-GB" dirty="0"/>
              <a:t> </a:t>
            </a:r>
            <a:r>
              <a:rPr lang="en-GB" dirty="0" err="1"/>
              <a:t>klasifikācijas</a:t>
            </a:r>
            <a:r>
              <a:rPr lang="en-GB" dirty="0"/>
              <a:t> </a:t>
            </a:r>
            <a:r>
              <a:rPr lang="en-GB" dirty="0" err="1"/>
              <a:t>uzdevumu</a:t>
            </a:r>
            <a:r>
              <a:rPr lang="en-GB" dirty="0"/>
              <a:t>. </a:t>
            </a:r>
            <a:r>
              <a:rPr lang="en-GB" dirty="0" err="1"/>
              <a:t>Salīdzinam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ļoti</a:t>
            </a:r>
            <a:r>
              <a:rPr lang="en-GB" dirty="0"/>
              <a:t> </a:t>
            </a:r>
            <a:r>
              <a:rPr lang="en-GB" dirty="0" err="1"/>
              <a:t>ātru</a:t>
            </a:r>
            <a:r>
              <a:rPr lang="en-GB" dirty="0"/>
              <a:t> long term short memory </a:t>
            </a:r>
            <a:r>
              <a:rPr lang="en-GB" dirty="0" err="1"/>
              <a:t>modeli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123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F2BF0AFC-3606-2D9C-CEBB-CE7F6649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>
            <a:extLst>
              <a:ext uri="{FF2B5EF4-FFF2-40B4-BE49-F238E27FC236}">
                <a16:creationId xmlns:a16="http://schemas.microsoft.com/office/drawing/2014/main" id="{88DF1074-9F2D-C82E-81DC-4F25B0988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>
            <a:extLst>
              <a:ext uri="{FF2B5EF4-FFF2-40B4-BE49-F238E27FC236}">
                <a16:creationId xmlns:a16="http://schemas.microsoft.com/office/drawing/2014/main" id="{4555AE89-4C39-8A54-2E5B-6A7B92B71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Datus </a:t>
            </a:r>
            <a:r>
              <a:rPr lang="en-GB" dirty="0" err="1"/>
              <a:t>mēs</a:t>
            </a:r>
            <a:r>
              <a:rPr lang="en-GB" dirty="0"/>
              <a:t> </a:t>
            </a:r>
            <a:r>
              <a:rPr lang="en-GB" dirty="0" err="1"/>
              <a:t>ievācām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esošu</a:t>
            </a:r>
            <a:r>
              <a:rPr lang="en-GB" dirty="0"/>
              <a:t> bet </a:t>
            </a:r>
            <a:r>
              <a:rPr lang="en-GB" dirty="0" err="1"/>
              <a:t>pielāgotu</a:t>
            </a:r>
            <a:r>
              <a:rPr lang="en-GB" dirty="0"/>
              <a:t> </a:t>
            </a:r>
            <a:r>
              <a:rPr lang="en-GB" dirty="0" err="1"/>
              <a:t>skrāpēšanas</a:t>
            </a:r>
            <a:r>
              <a:rPr lang="en-GB" dirty="0"/>
              <a:t> </a:t>
            </a:r>
            <a:r>
              <a:rPr lang="en-GB" dirty="0" err="1"/>
              <a:t>rīku</a:t>
            </a:r>
            <a:r>
              <a:rPr lang="en-GB" dirty="0"/>
              <a:t>. </a:t>
            </a:r>
            <a:r>
              <a:rPr lang="en-GB" dirty="0" err="1"/>
              <a:t>Kopā</a:t>
            </a:r>
            <a:r>
              <a:rPr lang="en-GB" dirty="0"/>
              <a:t> </a:t>
            </a:r>
            <a:r>
              <a:rPr lang="en-GB" dirty="0" err="1"/>
              <a:t>ievācām</a:t>
            </a:r>
            <a:r>
              <a:rPr lang="en-GB" dirty="0"/>
              <a:t> 130 </a:t>
            </a:r>
            <a:r>
              <a:rPr lang="en-GB" dirty="0" err="1"/>
              <a:t>tūkstoši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no </a:t>
            </a:r>
            <a:r>
              <a:rPr lang="en-GB" dirty="0" err="1"/>
              <a:t>restorāniem</a:t>
            </a:r>
            <a:r>
              <a:rPr lang="en-GB" dirty="0"/>
              <a:t>, </a:t>
            </a:r>
            <a:r>
              <a:rPr lang="en-GB" dirty="0" err="1"/>
              <a:t>viesnīcām</a:t>
            </a:r>
            <a:r>
              <a:rPr lang="en-GB" dirty="0"/>
              <a:t>, </a:t>
            </a:r>
            <a:r>
              <a:rPr lang="en-GB" dirty="0" err="1"/>
              <a:t>apskates</a:t>
            </a:r>
            <a:r>
              <a:rPr lang="en-GB" dirty="0"/>
              <a:t> </a:t>
            </a:r>
            <a:r>
              <a:rPr lang="en-GB" dirty="0" err="1"/>
              <a:t>objektiem</a:t>
            </a:r>
            <a:r>
              <a:rPr lang="en-GB" dirty="0"/>
              <a:t>, </a:t>
            </a:r>
            <a:r>
              <a:rPr lang="en-GB" dirty="0" err="1"/>
              <a:t>lidostām</a:t>
            </a:r>
            <a:r>
              <a:rPr lang="en-GB" dirty="0"/>
              <a:t> </a:t>
            </a:r>
            <a:r>
              <a:rPr lang="en-GB" dirty="0" err="1"/>
              <a:t>utt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Ievākto</a:t>
            </a:r>
            <a:r>
              <a:rPr lang="en-GB" dirty="0"/>
              <a:t> datu </a:t>
            </a:r>
            <a:r>
              <a:rPr lang="en-GB" dirty="0" err="1"/>
              <a:t>vērtējumu</a:t>
            </a:r>
            <a:r>
              <a:rPr lang="en-GB" dirty="0"/>
              <a:t> </a:t>
            </a:r>
            <a:r>
              <a:rPr lang="en-GB" dirty="0" err="1"/>
              <a:t>sadalījums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nelīdzsvarots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vairums</a:t>
            </a:r>
            <a:r>
              <a:rPr lang="en-GB" dirty="0"/>
              <a:t> </a:t>
            </a:r>
            <a:r>
              <a:rPr lang="en-GB" dirty="0" err="1"/>
              <a:t>atsauksmēm</a:t>
            </a:r>
            <a:r>
              <a:rPr lang="en-GB" dirty="0"/>
              <a:t> </a:t>
            </a:r>
            <a:r>
              <a:rPr lang="en-GB" dirty="0" err="1"/>
              <a:t>būdamas</a:t>
            </a:r>
            <a:r>
              <a:rPr lang="en-GB" dirty="0"/>
              <a:t> 5 un 1 </a:t>
            </a:r>
            <a:r>
              <a:rPr lang="en-GB" dirty="0" err="1"/>
              <a:t>zvaigžņu</a:t>
            </a:r>
          </a:p>
          <a:p>
            <a:pPr marL="0" indent="0">
              <a:buNone/>
            </a:pPr>
            <a:r>
              <a:rPr lang="en-GB" err="1"/>
              <a:t>Negatīvas</a:t>
            </a:r>
            <a:r>
              <a:rPr lang="en-GB" dirty="0"/>
              <a:t> </a:t>
            </a:r>
            <a:r>
              <a:rPr lang="en-GB" err="1"/>
              <a:t>atsauksmes</a:t>
            </a:r>
            <a:r>
              <a:rPr lang="en-GB" dirty="0"/>
              <a:t> </a:t>
            </a:r>
            <a:r>
              <a:rPr lang="en-GB" err="1"/>
              <a:t>ir</a:t>
            </a:r>
            <a:r>
              <a:rPr lang="en-GB" dirty="0"/>
              <a:t> </a:t>
            </a:r>
            <a:r>
              <a:rPr lang="en-GB" err="1"/>
              <a:t>garākas</a:t>
            </a:r>
            <a:r>
              <a:rPr lang="en-GB" dirty="0"/>
              <a:t> </a:t>
            </a:r>
            <a:r>
              <a:rPr lang="en-GB" err="1"/>
              <a:t>nekā</a:t>
            </a:r>
            <a:r>
              <a:rPr lang="en-GB" dirty="0"/>
              <a:t> </a:t>
            </a:r>
            <a:r>
              <a:rPr lang="en-GB" err="1"/>
              <a:t>īsas</a:t>
            </a:r>
            <a:endParaRPr lang="en-GB"/>
          </a:p>
          <a:p>
            <a:pPr marL="0" indent="0">
              <a:buNone/>
            </a:pPr>
            <a:r>
              <a:rPr lang="en-GB" dirty="0" err="1"/>
              <a:t>Lidostu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visvairāk</a:t>
            </a:r>
          </a:p>
        </p:txBody>
      </p:sp>
    </p:spTree>
    <p:extLst>
      <p:ext uri="{BB962C8B-B14F-4D97-AF65-F5344CB8AC3E}">
        <p14:creationId xmlns:p14="http://schemas.microsoft.com/office/powerpoint/2010/main" val="97139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E61629B2-645E-8D1C-9E8A-47E78AEA4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>
            <a:extLst>
              <a:ext uri="{FF2B5EF4-FFF2-40B4-BE49-F238E27FC236}">
                <a16:creationId xmlns:a16="http://schemas.microsoft.com/office/drawing/2014/main" id="{6E12A879-D0BE-5F1E-D6A7-F570C6D43B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>
            <a:extLst>
              <a:ext uri="{FF2B5EF4-FFF2-40B4-BE49-F238E27FC236}">
                <a16:creationId xmlns:a16="http://schemas.microsoft.com/office/drawing/2014/main" id="{56747389-5A8D-2837-EBB4-2783372E7D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Apskatījām</a:t>
            </a:r>
            <a:r>
              <a:rPr lang="en-GB" dirty="0"/>
              <a:t>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dažādi</a:t>
            </a:r>
            <a:r>
              <a:rPr lang="en-GB" dirty="0"/>
              <a:t> datu </a:t>
            </a:r>
            <a:r>
              <a:rPr lang="en-GB" dirty="0" err="1"/>
              <a:t>sadalījumi</a:t>
            </a:r>
            <a:r>
              <a:rPr lang="en-GB" dirty="0"/>
              <a:t> </a:t>
            </a:r>
            <a:r>
              <a:rPr lang="en-GB" dirty="0" err="1"/>
              <a:t>ietekmē</a:t>
            </a:r>
            <a:r>
              <a:rPr lang="en-GB" dirty="0"/>
              <a:t> </a:t>
            </a:r>
            <a:r>
              <a:rPr lang="en-GB" dirty="0" err="1"/>
              <a:t>trenēšanas</a:t>
            </a:r>
            <a:r>
              <a:rPr lang="en-GB" dirty="0"/>
              <a:t> </a:t>
            </a:r>
            <a:r>
              <a:rPr lang="en-GB" dirty="0" err="1"/>
              <a:t>rezultātus</a:t>
            </a:r>
            <a:r>
              <a:rPr lang="en-GB" dirty="0"/>
              <a:t>. </a:t>
            </a:r>
            <a:r>
              <a:rPr lang="en-GB" dirty="0" err="1"/>
              <a:t>Sākām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pilnu</a:t>
            </a:r>
            <a:r>
              <a:rPr lang="en-GB" dirty="0"/>
              <a:t> </a:t>
            </a:r>
            <a:r>
              <a:rPr lang="en-GB" dirty="0" err="1"/>
              <a:t>kopu</a:t>
            </a:r>
            <a:r>
              <a:rPr lang="en-GB" dirty="0"/>
              <a:t>, tad </a:t>
            </a:r>
            <a:r>
              <a:rPr lang="en-GB" dirty="0" err="1"/>
              <a:t>pamēģinājām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sampler </a:t>
            </a:r>
            <a:r>
              <a:rPr lang="en-GB" dirty="0" err="1"/>
              <a:t>pieeju</a:t>
            </a:r>
            <a:r>
              <a:rPr lang="en-GB" dirty="0"/>
              <a:t>, un tad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samazinātu</a:t>
            </a:r>
            <a:r>
              <a:rPr lang="en-GB" dirty="0"/>
              <a:t> </a:t>
            </a:r>
            <a:r>
              <a:rPr lang="en-GB" dirty="0" err="1"/>
              <a:t>līdzsvarotu</a:t>
            </a:r>
            <a:r>
              <a:rPr lang="en-GB" dirty="0"/>
              <a:t> </a:t>
            </a:r>
            <a:r>
              <a:rPr lang="en-GB" dirty="0" err="1"/>
              <a:t>kopu</a:t>
            </a:r>
            <a:r>
              <a:rPr lang="en-GB" dirty="0"/>
              <a:t>, </a:t>
            </a:r>
            <a:r>
              <a:rPr lang="en-GB" dirty="0" err="1"/>
              <a:t>kā</a:t>
            </a:r>
            <a:r>
              <a:rPr lang="en-GB" dirty="0"/>
              <a:t> </a:t>
            </a:r>
            <a:r>
              <a:rPr lang="en-GB" dirty="0" err="1"/>
              <a:t>arī</a:t>
            </a:r>
            <a:r>
              <a:rPr lang="en-GB" dirty="0"/>
              <a:t> </a:t>
            </a:r>
            <a:r>
              <a:rPr lang="en-GB" dirty="0" err="1"/>
              <a:t>beigās</a:t>
            </a:r>
            <a:r>
              <a:rPr lang="en-GB" dirty="0"/>
              <a:t> </a:t>
            </a:r>
            <a:r>
              <a:rPr lang="en-GB" dirty="0" err="1"/>
              <a:t>izmēģinājām</a:t>
            </a:r>
            <a:r>
              <a:rPr lang="en-GB" dirty="0"/>
              <a:t> 3 </a:t>
            </a:r>
            <a:r>
              <a:rPr lang="en-GB" dirty="0" err="1"/>
              <a:t>klašu</a:t>
            </a:r>
            <a:r>
              <a:rPr lang="en-GB" dirty="0"/>
              <a:t> </a:t>
            </a:r>
            <a:r>
              <a:rPr lang="en-GB" dirty="0" err="1"/>
              <a:t>kopu</a:t>
            </a:r>
            <a:r>
              <a:rPr lang="en-GB" dirty="0"/>
              <a:t>. 3 </a:t>
            </a:r>
            <a:r>
              <a:rPr lang="en-GB" dirty="0" err="1"/>
              <a:t>klašu</a:t>
            </a:r>
            <a:r>
              <a:rPr lang="en-GB" dirty="0"/>
              <a:t> </a:t>
            </a:r>
            <a:r>
              <a:rPr lang="en-GB" dirty="0" err="1"/>
              <a:t>kopā</a:t>
            </a:r>
            <a:r>
              <a:rPr lang="en-GB" dirty="0"/>
              <a:t> </a:t>
            </a:r>
            <a:r>
              <a:rPr lang="en-GB" dirty="0" err="1"/>
              <a:t>kartējām</a:t>
            </a:r>
            <a:r>
              <a:rPr lang="en-GB" dirty="0"/>
              <a:t> </a:t>
            </a:r>
            <a:r>
              <a:rPr lang="en-GB" dirty="0" err="1"/>
              <a:t>atsauksmes</a:t>
            </a:r>
            <a:r>
              <a:rPr lang="en-GB" dirty="0"/>
              <a:t> </a:t>
            </a:r>
            <a:r>
              <a:rPr lang="en-GB" dirty="0" err="1"/>
              <a:t>vērtējumus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pozitīvām</a:t>
            </a:r>
            <a:r>
              <a:rPr lang="en-GB" dirty="0"/>
              <a:t>, </a:t>
            </a:r>
            <a:r>
              <a:rPr lang="en-GB" dirty="0" err="1"/>
              <a:t>negatīvām</a:t>
            </a:r>
            <a:r>
              <a:rPr lang="en-GB" dirty="0"/>
              <a:t> un </a:t>
            </a:r>
            <a:r>
              <a:rPr lang="en-GB" dirty="0" err="1"/>
              <a:t>neitrālām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2211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3BCA7A25-6C30-1DB4-C6F9-CCEF92B6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>
            <a:extLst>
              <a:ext uri="{FF2B5EF4-FFF2-40B4-BE49-F238E27FC236}">
                <a16:creationId xmlns:a16="http://schemas.microsoft.com/office/drawing/2014/main" id="{D51C81E0-E1A4-90BA-2745-187F78973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>
            <a:extLst>
              <a:ext uri="{FF2B5EF4-FFF2-40B4-BE49-F238E27FC236}">
                <a16:creationId xmlns:a16="http://schemas.microsoft.com/office/drawing/2014/main" id="{723F4118-5E4F-6449-216A-4F00EA919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Tātad</a:t>
            </a:r>
            <a:r>
              <a:rPr lang="en-GB" dirty="0"/>
              <a:t> </a:t>
            </a:r>
            <a:r>
              <a:rPr lang="en-GB" dirty="0" err="1"/>
              <a:t>sākumā</a:t>
            </a:r>
            <a:r>
              <a:rPr lang="en-GB" dirty="0"/>
              <a:t> </a:t>
            </a:r>
            <a:r>
              <a:rPr lang="en-GB" dirty="0" err="1"/>
              <a:t>trenējām</a:t>
            </a:r>
            <a:r>
              <a:rPr lang="en-GB" dirty="0"/>
              <a:t> </a:t>
            </a:r>
            <a:r>
              <a:rPr lang="en-GB" dirty="0" err="1"/>
              <a:t>modeļus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pilnas</a:t>
            </a:r>
            <a:r>
              <a:rPr lang="en-GB" dirty="0"/>
              <a:t> datu </a:t>
            </a:r>
            <a:r>
              <a:rPr lang="en-GB" dirty="0" err="1"/>
              <a:t>kopas</a:t>
            </a:r>
            <a:r>
              <a:rPr lang="en-GB" dirty="0"/>
              <a:t>, </a:t>
            </a:r>
            <a:r>
              <a:rPr lang="en-GB" dirty="0" err="1"/>
              <a:t>kuras</a:t>
            </a:r>
            <a:r>
              <a:rPr lang="en-GB" dirty="0"/>
              <a:t> </a:t>
            </a:r>
            <a:r>
              <a:rPr lang="en-GB" dirty="0" err="1"/>
              <a:t>sadalījums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80% </a:t>
            </a:r>
            <a:r>
              <a:rPr lang="en-GB" dirty="0" err="1"/>
              <a:t>trenēšanai</a:t>
            </a:r>
            <a:r>
              <a:rPr lang="en-GB" dirty="0"/>
              <a:t> </a:t>
            </a:r>
            <a:r>
              <a:rPr lang="en-GB" dirty="0" err="1"/>
              <a:t>pārējāis</a:t>
            </a:r>
            <a:r>
              <a:rPr lang="en-GB" dirty="0"/>
              <a:t> </a:t>
            </a:r>
            <a:r>
              <a:rPr lang="en-GB" dirty="0" err="1"/>
              <a:t>starp</a:t>
            </a:r>
            <a:r>
              <a:rPr lang="en-GB" dirty="0"/>
              <a:t> </a:t>
            </a:r>
            <a:r>
              <a:rPr lang="en-GB" dirty="0" err="1"/>
              <a:t>validāciju</a:t>
            </a:r>
            <a:r>
              <a:rPr lang="en-GB" dirty="0"/>
              <a:t> un </a:t>
            </a:r>
            <a:r>
              <a:rPr lang="en-GB" dirty="0" err="1"/>
              <a:t>testēšanu</a:t>
            </a:r>
            <a:r>
              <a:rPr lang="en-GB" dirty="0"/>
              <a:t>. Datu </a:t>
            </a:r>
            <a:r>
              <a:rPr lang="en-GB" dirty="0" err="1"/>
              <a:t>kopa</a:t>
            </a:r>
            <a:r>
              <a:rPr lang="en-GB" dirty="0"/>
              <a:t> </a:t>
            </a:r>
            <a:r>
              <a:rPr lang="en-GB" dirty="0" err="1"/>
              <a:t>ir</a:t>
            </a:r>
            <a:r>
              <a:rPr lang="en-GB" dirty="0"/>
              <a:t> </a:t>
            </a:r>
            <a:r>
              <a:rPr lang="en-GB" dirty="0" err="1"/>
              <a:t>smagi</a:t>
            </a:r>
            <a:r>
              <a:rPr lang="en-GB" dirty="0"/>
              <a:t> </a:t>
            </a:r>
            <a:r>
              <a:rPr lang="en-GB" dirty="0" err="1"/>
              <a:t>nelīdzsvarota</a:t>
            </a:r>
            <a:r>
              <a:rPr lang="en-GB" dirty="0"/>
              <a:t>. </a:t>
            </a:r>
            <a:r>
              <a:rPr lang="en-GB" dirty="0" err="1"/>
              <a:t>Novērojām</a:t>
            </a:r>
            <a:r>
              <a:rPr lang="en-GB" dirty="0"/>
              <a:t> ka </a:t>
            </a:r>
            <a:r>
              <a:rPr lang="en-GB" dirty="0" err="1"/>
              <a:t>modeļi</a:t>
            </a:r>
            <a:r>
              <a:rPr lang="en-GB" dirty="0"/>
              <a:t> </a:t>
            </a:r>
            <a:r>
              <a:rPr lang="en-GB" dirty="0" err="1"/>
              <a:t>ilgi</a:t>
            </a:r>
            <a:r>
              <a:rPr lang="en-GB" dirty="0"/>
              <a:t> </a:t>
            </a:r>
            <a:r>
              <a:rPr lang="en-GB" dirty="0" err="1"/>
              <a:t>trenējas</a:t>
            </a:r>
            <a:r>
              <a:rPr lang="en-GB" dirty="0"/>
              <a:t>, bet </a:t>
            </a:r>
            <a:r>
              <a:rPr lang="en-GB" dirty="0" err="1"/>
              <a:t>rezultāti</a:t>
            </a:r>
            <a:r>
              <a:rPr lang="en-GB" dirty="0"/>
              <a:t> </a:t>
            </a:r>
            <a:r>
              <a:rPr lang="en-GB" dirty="0" err="1"/>
              <a:t>gluži</a:t>
            </a:r>
            <a:r>
              <a:rPr lang="en-GB" dirty="0"/>
              <a:t> </a:t>
            </a:r>
            <a:r>
              <a:rPr lang="en-GB" dirty="0" err="1"/>
              <a:t>neaug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7BA133CB-9445-980D-F554-C6358D095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224a59d8d2_0_26:notes">
            <a:extLst>
              <a:ext uri="{FF2B5EF4-FFF2-40B4-BE49-F238E27FC236}">
                <a16:creationId xmlns:a16="http://schemas.microsoft.com/office/drawing/2014/main" id="{7181AC4D-C3BC-DD70-CE5B-621C4F2E20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224a59d8d2_0_26:notes">
            <a:extLst>
              <a:ext uri="{FF2B5EF4-FFF2-40B4-BE49-F238E27FC236}">
                <a16:creationId xmlns:a16="http://schemas.microsoft.com/office/drawing/2014/main" id="{B449D236-C261-430F-B9C7-4B83D05808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 err="1"/>
              <a:t>Nākamo</a:t>
            </a:r>
            <a:r>
              <a:rPr lang="en-GB" dirty="0"/>
              <a:t> </a:t>
            </a:r>
            <a:r>
              <a:rPr lang="en-GB" dirty="0" err="1"/>
              <a:t>pamēģinājām</a:t>
            </a:r>
            <a:r>
              <a:rPr lang="en-GB" dirty="0"/>
              <a:t> </a:t>
            </a:r>
            <a:r>
              <a:rPr lang="en-GB" dirty="0" err="1"/>
              <a:t>ar</a:t>
            </a:r>
            <a:r>
              <a:rPr lang="en-GB" dirty="0"/>
              <a:t> </a:t>
            </a:r>
            <a:r>
              <a:rPr lang="en-GB" dirty="0" err="1"/>
              <a:t>sampleri</a:t>
            </a:r>
            <a:r>
              <a:rPr lang="en-GB" dirty="0"/>
              <a:t>. Tas </a:t>
            </a:r>
            <a:r>
              <a:rPr lang="en-GB" dirty="0" err="1"/>
              <a:t>izmanto</a:t>
            </a:r>
            <a:r>
              <a:rPr lang="en-GB" dirty="0"/>
              <a:t> </a:t>
            </a:r>
            <a:r>
              <a:rPr lang="en-GB" dirty="0" err="1"/>
              <a:t>visu</a:t>
            </a:r>
            <a:r>
              <a:rPr lang="en-GB" dirty="0"/>
              <a:t> datu </a:t>
            </a:r>
            <a:r>
              <a:rPr lang="en-GB" dirty="0" err="1"/>
              <a:t>kopu</a:t>
            </a:r>
            <a:r>
              <a:rPr lang="en-GB" dirty="0"/>
              <a:t>, un </a:t>
            </a:r>
            <a:r>
              <a:rPr lang="en-GB" dirty="0" err="1"/>
              <a:t>trenēšanas</a:t>
            </a:r>
            <a:r>
              <a:rPr lang="en-GB" dirty="0"/>
              <a:t> </a:t>
            </a:r>
            <a:r>
              <a:rPr lang="en-GB" dirty="0" err="1"/>
              <a:t>laikā</a:t>
            </a:r>
            <a:r>
              <a:rPr lang="en-GB" dirty="0"/>
              <a:t> </a:t>
            </a:r>
            <a:r>
              <a:rPr lang="en-GB" dirty="0" err="1"/>
              <a:t>katram</a:t>
            </a:r>
            <a:r>
              <a:rPr lang="en-GB" dirty="0"/>
              <a:t> epoch </a:t>
            </a:r>
            <a:r>
              <a:rPr lang="en-GB" dirty="0" err="1"/>
              <a:t>izveido</a:t>
            </a:r>
            <a:r>
              <a:rPr lang="en-GB" dirty="0"/>
              <a:t> </a:t>
            </a:r>
            <a:r>
              <a:rPr lang="en-GB" dirty="0" err="1"/>
              <a:t>līdzsvarotu</a:t>
            </a:r>
            <a:r>
              <a:rPr lang="en-GB" dirty="0"/>
              <a:t> datu </a:t>
            </a:r>
            <a:r>
              <a:rPr lang="en-GB" dirty="0" err="1"/>
              <a:t>kopu</a:t>
            </a:r>
            <a:r>
              <a:rPr lang="en-GB" dirty="0"/>
              <a:t>. </a:t>
            </a:r>
            <a:r>
              <a:rPr lang="en-GB" dirty="0" err="1"/>
              <a:t>Rezultātā</a:t>
            </a:r>
            <a:r>
              <a:rPr lang="en-GB" dirty="0"/>
              <a:t> </a:t>
            </a:r>
            <a:r>
              <a:rPr lang="en-GB" dirty="0" err="1"/>
              <a:t>ieguvām</a:t>
            </a:r>
            <a:r>
              <a:rPr lang="en-GB" dirty="0"/>
              <a:t> </a:t>
            </a:r>
            <a:r>
              <a:rPr lang="en-GB" dirty="0" err="1"/>
              <a:t>nedaudz</a:t>
            </a:r>
            <a:r>
              <a:rPr lang="en-GB" dirty="0"/>
              <a:t> </a:t>
            </a:r>
            <a:r>
              <a:rPr lang="en-GB" dirty="0" err="1"/>
              <a:t>īsāku</a:t>
            </a:r>
            <a:r>
              <a:rPr lang="en-GB" dirty="0"/>
              <a:t> </a:t>
            </a:r>
            <a:r>
              <a:rPr lang="en-GB" dirty="0" err="1"/>
              <a:t>treniņa</a:t>
            </a:r>
            <a:r>
              <a:rPr lang="en-GB" dirty="0"/>
              <a:t> </a:t>
            </a:r>
            <a:r>
              <a:rPr lang="en-GB" dirty="0" err="1"/>
              <a:t>laiku</a:t>
            </a:r>
            <a:r>
              <a:rPr lang="en-GB" dirty="0"/>
              <a:t>, bet </a:t>
            </a:r>
            <a:r>
              <a:rPr lang="en-GB" dirty="0" err="1"/>
              <a:t>trenēšanas</a:t>
            </a:r>
            <a:r>
              <a:rPr lang="en-GB" dirty="0"/>
              <a:t> </a:t>
            </a:r>
            <a:r>
              <a:rPr lang="en-GB" dirty="0" err="1"/>
              <a:t>rezultāti</a:t>
            </a:r>
            <a:r>
              <a:rPr lang="en-GB" dirty="0"/>
              <a:t> </a:t>
            </a:r>
            <a:r>
              <a:rPr lang="en-GB" dirty="0" err="1"/>
              <a:t>tāpat</a:t>
            </a:r>
            <a:r>
              <a:rPr lang="en-GB" dirty="0"/>
              <a:t> </a:t>
            </a:r>
            <a:r>
              <a:rPr lang="en-GB" dirty="0" err="1"/>
              <a:t>gluži</a:t>
            </a:r>
            <a:r>
              <a:rPr lang="en-GB" dirty="0"/>
              <a:t> </a:t>
            </a:r>
            <a:r>
              <a:rPr lang="en-GB" dirty="0" err="1"/>
              <a:t>neuzlabojās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23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t="2162" r="21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858800" y="1594300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858850" y="2312600"/>
            <a:ext cx="3910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6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8"/>
          <p:cNvSpPr txBox="1">
            <a:spLocks noGrp="1"/>
          </p:cNvSpPr>
          <p:nvPr>
            <p:ph type="subTitle" idx="1"/>
          </p:nvPr>
        </p:nvSpPr>
        <p:spPr>
          <a:xfrm>
            <a:off x="562935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2"/>
          </p:nvPr>
        </p:nvSpPr>
        <p:spPr>
          <a:xfrm>
            <a:off x="5629375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4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subTitle" idx="5"/>
          </p:nvPr>
        </p:nvSpPr>
        <p:spPr>
          <a:xfrm>
            <a:off x="199750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6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7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subTitle" idx="8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74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kaggle.com/datasets/kritanjalijain/amazon-reviews/code" TargetMode="External"/><Relationship Id="rId7" Type="http://schemas.openxmlformats.org/officeDocument/2006/relationships/hyperlink" Target="https://www.mdpi.com/2076-3417/13/10/633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naac.iem.edu.in/wp-content/uploads/2024/02/Final_Paper-Nikita-Yadav.pdf" TargetMode="External"/><Relationship Id="rId5" Type="http://schemas.openxmlformats.org/officeDocument/2006/relationships/hyperlink" Target="https://www.kaggle.com/code/turgutguvenc/google-map-review-analysis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kaggle.com/datasets/andrewmvd/steam-reviews/code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lv-LV" b="1">
                <a:solidFill>
                  <a:schemeClr val="dk1"/>
                </a:solidFill>
              </a:rPr>
              <a:t>Google </a:t>
            </a:r>
            <a:r>
              <a:rPr lang="lv-LV" b="1" err="1">
                <a:solidFill>
                  <a:schemeClr val="dk1"/>
                </a:solidFill>
              </a:rPr>
              <a:t>maps</a:t>
            </a:r>
            <a:r>
              <a:rPr lang="lv-LV" b="1">
                <a:solidFill>
                  <a:schemeClr val="dk1"/>
                </a:solidFill>
              </a:rPr>
              <a:t> atsauksmju sentimenta klasifikācija</a:t>
            </a:r>
            <a:endParaRPr lang="lv-LV">
              <a:solidFill>
                <a:schemeClr val="dk1"/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 sz="1400"/>
              <a:t>Mini projekts kursā "Valodu tehnoloģiju pamati"</a:t>
            </a: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15;p41">
            <a:extLst>
              <a:ext uri="{FF2B5EF4-FFF2-40B4-BE49-F238E27FC236}">
                <a16:creationId xmlns:a16="http://schemas.microsoft.com/office/drawing/2014/main" id="{3CDD8748-6CDF-57D6-E04A-D0D5120C527D}"/>
              </a:ext>
            </a:extLst>
          </p:cNvPr>
          <p:cNvSpPr txBox="1">
            <a:spLocks/>
          </p:cNvSpPr>
          <p:nvPr/>
        </p:nvSpPr>
        <p:spPr>
          <a:xfrm>
            <a:off x="4410264" y="3991471"/>
            <a:ext cx="40989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None/>
              <a:defRPr sz="18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lv-LV" sz="1400" b="1"/>
              <a:t>Autori</a:t>
            </a:r>
            <a:r>
              <a:rPr lang="lv-LV" sz="1400"/>
              <a:t>: Aleksandra </a:t>
            </a:r>
            <a:r>
              <a:rPr lang="lv-LV" sz="1400" err="1"/>
              <a:t>Dmitruka</a:t>
            </a:r>
            <a:r>
              <a:rPr lang="lv-LV" sz="1400"/>
              <a:t>, Markuss Birznieks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>
          <a:extLst>
            <a:ext uri="{FF2B5EF4-FFF2-40B4-BE49-F238E27FC236}">
              <a16:creationId xmlns:a16="http://schemas.microsoft.com/office/drawing/2014/main" id="{F75E5641-04EA-74D7-D007-FA3191D3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>
            <a:extLst>
              <a:ext uri="{FF2B5EF4-FFF2-40B4-BE49-F238E27FC236}">
                <a16:creationId xmlns:a16="http://schemas.microsoft.com/office/drawing/2014/main" id="{FD321C19-2F8A-18FD-AB9E-82989D902E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925" y="374707"/>
            <a:ext cx="4982498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lv-LV" sz="3200" dirty="0">
                <a:latin typeface="Nunito"/>
              </a:rPr>
              <a:t>Sadalījuma stratēģija:  25/5/5 sadalījums</a:t>
            </a:r>
          </a:p>
        </p:txBody>
      </p:sp>
      <p:sp>
        <p:nvSpPr>
          <p:cNvPr id="5" name="Google Shape;265;p47">
            <a:extLst>
              <a:ext uri="{FF2B5EF4-FFF2-40B4-BE49-F238E27FC236}">
                <a16:creationId xmlns:a16="http://schemas.microsoft.com/office/drawing/2014/main" id="{7414D335-D618-5214-33D8-E11F51F6B682}"/>
              </a:ext>
            </a:extLst>
          </p:cNvPr>
          <p:cNvSpPr txBox="1">
            <a:spLocks/>
          </p:cNvSpPr>
          <p:nvPr/>
        </p:nvSpPr>
        <p:spPr>
          <a:xfrm>
            <a:off x="200070" y="1196020"/>
            <a:ext cx="3830138" cy="38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buNone/>
            </a:pPr>
            <a:r>
              <a:rPr lang="lv-LV" sz="1400" b="1" dirty="0" err="1"/>
              <a:t>Līdzvarota</a:t>
            </a:r>
            <a:r>
              <a:rPr lang="lv-LV" sz="1400" b="1" dirty="0"/>
              <a:t> 35 tūkst. datu kopa (25/5/5)</a:t>
            </a:r>
          </a:p>
          <a:p>
            <a:pPr marL="285750" indent="-285750" algn="l"/>
            <a:r>
              <a:rPr lang="lv-LV" sz="1400" b="1" dirty="0"/>
              <a:t>Trenēšanai - 25000</a:t>
            </a:r>
            <a:endParaRPr lang="lv-LV" dirty="0"/>
          </a:p>
          <a:p>
            <a:pPr marL="285750" indent="-285750" algn="l"/>
            <a:r>
              <a:rPr lang="lv-LV" sz="1400" b="1" dirty="0"/>
              <a:t>Validācijai - 5000</a:t>
            </a:r>
          </a:p>
          <a:p>
            <a:pPr marL="285750" indent="-285750" algn="l"/>
            <a:r>
              <a:rPr lang="lv-LV" sz="1400" b="1" dirty="0"/>
              <a:t>Testēšanai - 5000</a:t>
            </a:r>
          </a:p>
          <a:p>
            <a:pPr marL="285750" indent="-285750" algn="l"/>
            <a:r>
              <a:rPr lang="lv-LV" sz="1400" dirty="0"/>
              <a:t>Gribējām uzzināt vai var iegūt labākus rezultātus ar mazāku, bet līdzsvarotu kopu</a:t>
            </a:r>
          </a:p>
          <a:p>
            <a:pPr marL="285750" indent="-285750" algn="l"/>
            <a:endParaRPr lang="lv-LV" sz="1400" dirty="0"/>
          </a:p>
          <a:p>
            <a:pPr marL="0" indent="0" algn="l">
              <a:buNone/>
            </a:pPr>
            <a:r>
              <a:rPr lang="lv-LV" sz="1400" b="1" dirty="0"/>
              <a:t>Novērojumi</a:t>
            </a:r>
          </a:p>
          <a:p>
            <a:pPr marL="285750" indent="-285750" algn="l"/>
            <a:r>
              <a:rPr lang="lv-LV" sz="1400" dirty="0"/>
              <a:t>Īsāks treniņa laiks</a:t>
            </a:r>
          </a:p>
          <a:p>
            <a:pPr marL="285750" indent="-285750" algn="l"/>
            <a:r>
              <a:rPr lang="lv-LV" sz="1400" dirty="0"/>
              <a:t>Labāka salīdzināmība un saprotamāki rezultāti (piemēram, uzskatāmāka </a:t>
            </a:r>
            <a:r>
              <a:rPr lang="lv-LV" sz="1400" dirty="0" err="1"/>
              <a:t>konfūzijas</a:t>
            </a:r>
            <a:r>
              <a:rPr lang="lv-LV" sz="1400" dirty="0"/>
              <a:t> matrica)</a:t>
            </a:r>
          </a:p>
          <a:p>
            <a:pPr marL="285750" indent="-285750" algn="l"/>
            <a:endParaRPr lang="lv-LV" sz="1400" dirty="0"/>
          </a:p>
          <a:p>
            <a:pPr marL="0" indent="0" algn="l">
              <a:buNone/>
            </a:pPr>
            <a:r>
              <a:rPr lang="lv-LV" sz="1400" dirty="0"/>
              <a:t>Līdzsvarošanas procesā lidostu atsauksmes kļuva vēl dominējošākas.</a:t>
            </a:r>
          </a:p>
          <a:p>
            <a:pPr marL="285750" indent="-285750" algn="l"/>
            <a:endParaRPr lang="lv-LV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CA7BF-2AE6-0CF1-9752-29BF123B5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830" y="2663072"/>
            <a:ext cx="4047722" cy="2480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796E39-737B-8928-4F12-352434AAE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685" y="82485"/>
            <a:ext cx="3384197" cy="248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7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1E013FF2-D630-1744-2864-672023CD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>
            <a:extLst>
              <a:ext uri="{FF2B5EF4-FFF2-40B4-BE49-F238E27FC236}">
                <a16:creationId xmlns:a16="http://schemas.microsoft.com/office/drawing/2014/main" id="{BB9FBCCA-31AB-3397-F4A0-CD617FFBA5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err="1">
                <a:latin typeface="Nunito"/>
              </a:rPr>
              <a:t>Atsauksmes</a:t>
            </a:r>
            <a:r>
              <a:rPr lang="en" sz="2400" dirty="0">
                <a:latin typeface="Nunito"/>
              </a:rPr>
              <a:t> </a:t>
            </a:r>
            <a:r>
              <a:rPr lang="en" sz="2400" err="1">
                <a:latin typeface="Nunito"/>
              </a:rPr>
              <a:t>kuras</a:t>
            </a:r>
            <a:r>
              <a:rPr lang="en" sz="2400" dirty="0">
                <a:latin typeface="Nunito"/>
              </a:rPr>
              <a:t> </a:t>
            </a:r>
            <a:r>
              <a:rPr lang="en" sz="2400" err="1">
                <a:latin typeface="Nunito"/>
              </a:rPr>
              <a:t>modeļiem</a:t>
            </a:r>
            <a:r>
              <a:rPr lang="en" sz="2400" dirty="0">
                <a:latin typeface="Nunito"/>
              </a:rPr>
              <a:t> </a:t>
            </a:r>
            <a:r>
              <a:rPr lang="en" sz="2400" err="1">
                <a:latin typeface="Nunito"/>
              </a:rPr>
              <a:t>sagādāja</a:t>
            </a:r>
            <a:r>
              <a:rPr lang="en" sz="2400" dirty="0">
                <a:latin typeface="Nunito"/>
              </a:rPr>
              <a:t> </a:t>
            </a:r>
            <a:r>
              <a:rPr lang="en" sz="2400" err="1">
                <a:latin typeface="Nunito"/>
              </a:rPr>
              <a:t>grūtības</a:t>
            </a:r>
            <a:r>
              <a:rPr lang="en" sz="2400" dirty="0">
                <a:latin typeface="Nunito"/>
              </a:rPr>
              <a:t> </a:t>
            </a:r>
          </a:p>
        </p:txBody>
      </p:sp>
      <p:graphicFrame>
        <p:nvGraphicFramePr>
          <p:cNvPr id="222" name="Google Shape;222;p42">
            <a:extLst>
              <a:ext uri="{FF2B5EF4-FFF2-40B4-BE49-F238E27FC236}">
                <a16:creationId xmlns:a16="http://schemas.microsoft.com/office/drawing/2014/main" id="{A2078D79-1946-2B78-32CC-6D3381603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610660"/>
              </p:ext>
            </p:extLst>
          </p:nvPr>
        </p:nvGraphicFramePr>
        <p:xfrm>
          <a:off x="560923" y="2135182"/>
          <a:ext cx="7703998" cy="1965850"/>
        </p:xfrm>
        <a:graphic>
          <a:graphicData uri="http://schemas.openxmlformats.org/drawingml/2006/table">
            <a:tbl>
              <a:tblPr>
                <a:noFill/>
                <a:tableStyleId>{1200EC2A-FD5D-42E6-9523-2E57891CFCFB}</a:tableStyleId>
              </a:tblPr>
              <a:tblGrid>
                <a:gridCol w="69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5057267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</a:rPr>
                        <a:t>4/5</a:t>
                      </a:r>
                      <a:endParaRPr lang="en-GB" sz="11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Prices not so good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 </a:t>
                      </a:r>
                      <a:endParaRPr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Labs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vērtējums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, bet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tekstā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apraksta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, kas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nepatika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.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Modeļi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min 1-2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zvaigznes</a:t>
                      </a:r>
                      <a:endParaRPr lang="en" sz="1000" dirty="0" err="1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4">
                      <a:solidFill>
                        <a:schemeClr val="dk1"/>
                      </a:solidFill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</a:rPr>
                        <a:t>3/5</a:t>
                      </a:r>
                      <a:endParaRPr lang="en-GB" sz="11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35 minutes waiting in line </a:t>
                      </a: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  <a:sym typeface="Cairo"/>
                        </a:rPr>
                        <a:t>for </a:t>
                      </a: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a tiny dismal room; lobby bar offerings limited in seating capacity but not </a:t>
                      </a: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  <a:sym typeface="Cairo"/>
                        </a:rPr>
                        <a:t>in </a:t>
                      </a: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music volume; have stayed there several times - never again</a:t>
                      </a:r>
                      <a:endParaRPr dirty="0"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"Never again" - 3/5.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Modeļi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min 1-2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zvaigznes</a:t>
                      </a:r>
                      <a:endParaRPr lang="en" sz="1000" dirty="0" err="1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4">
                      <a:solidFill>
                        <a:schemeClr val="dk1"/>
                      </a:solidFill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</a:rPr>
                        <a:t>4/5</a:t>
                      </a:r>
                      <a:endParaRPr lang="en-GB" sz="11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Easy to get here by public transport , have a lot of food and coffee here, I love coffee😂</a:t>
                      </a:r>
                      <a:endParaRPr dirty="0"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Viss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patīk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bet 4/5.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Modeļi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min 5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zvaigznes</a:t>
                      </a:r>
                      <a:endParaRPr lang="en" sz="1000" dirty="0" err="1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4">
                      <a:solidFill>
                        <a:schemeClr val="dk1"/>
                      </a:solidFill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Electrolize"/>
                          <a:ea typeface="Electrolize"/>
                          <a:cs typeface="Electrolize"/>
                        </a:rPr>
                        <a:t>3/5</a:t>
                      </a:r>
                      <a:endParaRPr lang="en-GB" sz="1100" b="1" dirty="0">
                        <a:solidFill>
                          <a:schemeClr val="dk1"/>
                        </a:solidFill>
                        <a:uFill>
                          <a:noFill/>
                        </a:uFill>
                        <a:latin typeface="Electrolize"/>
                        <a:ea typeface="Electrolize"/>
                        <a:cs typeface="Electrolize"/>
                        <a:sym typeface="Electroliz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0" i="0" u="none" strike="noStrike" noProof="0" dirty="0">
                          <a:solidFill>
                            <a:schemeClr val="dk1"/>
                          </a:solidFill>
                        </a:rPr>
                        <a:t>Worse place for vacation </a:t>
                      </a:r>
                      <a:endParaRPr lang="en-US" dirty="0">
                        <a:sym typeface="Cai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Modeļi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 min 1-2 </a:t>
                      </a:r>
                      <a:r>
                        <a:rPr lang="en" sz="1000" dirty="0" err="1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zvaigznes</a:t>
                      </a:r>
                      <a:r>
                        <a:rPr lang="en" sz="1000" dirty="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</a:rPr>
                        <a:t>.</a:t>
                      </a:r>
                      <a:endParaRPr lang="en" sz="1000" dirty="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L="91425" marR="91425" marT="91425" marB="91425">
                    <a:lnL w="9524">
                      <a:solidFill>
                        <a:schemeClr val="dk1"/>
                      </a:solidFill>
                    </a:lnL>
                    <a:lnR w="9524">
                      <a:solidFill>
                        <a:schemeClr val="dk1"/>
                      </a:solidFill>
                    </a:lnR>
                    <a:lnT w="9524">
                      <a:solidFill>
                        <a:schemeClr val="dk1"/>
                      </a:solidFill>
                    </a:lnT>
                    <a:lnB w="9524">
                      <a:solidFill>
                        <a:schemeClr val="dk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Google Shape;265;p47">
            <a:extLst>
              <a:ext uri="{FF2B5EF4-FFF2-40B4-BE49-F238E27FC236}">
                <a16:creationId xmlns:a16="http://schemas.microsoft.com/office/drawing/2014/main" id="{8CFA4982-82F2-0357-631F-1638371EC596}"/>
              </a:ext>
            </a:extLst>
          </p:cNvPr>
          <p:cNvSpPr txBox="1">
            <a:spLocks/>
          </p:cNvSpPr>
          <p:nvPr/>
        </p:nvSpPr>
        <p:spPr>
          <a:xfrm>
            <a:off x="907081" y="1184237"/>
            <a:ext cx="4713900" cy="38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285750" indent="-285750" algn="l"/>
            <a:r>
              <a:rPr lang="lv-LV" sz="1400" dirty="0"/>
              <a:t>Tekstā netiek izpausts viss viedoklis</a:t>
            </a:r>
            <a:endParaRPr lang="en-US" dirty="0"/>
          </a:p>
          <a:p>
            <a:pPr marL="285750" indent="-285750" algn="l"/>
            <a:r>
              <a:rPr lang="lv-LV" sz="1400" dirty="0"/>
              <a:t>Apraksta visu kas nepatīk bet vērtējums ir 5/5</a:t>
            </a:r>
          </a:p>
          <a:p>
            <a:pPr marL="285750" indent="-285750" algn="l"/>
            <a:r>
              <a:rPr lang="lv-LV" sz="1400" dirty="0"/>
              <a:t>Gluži neaprakstoši vārdi</a:t>
            </a:r>
          </a:p>
          <a:p>
            <a:pPr marL="285750" indent="-285750" algn="l"/>
            <a:endParaRPr lang="lv-LV" sz="1400" dirty="0"/>
          </a:p>
          <a:p>
            <a:pPr marL="285750" indent="-285750" algn="l"/>
            <a:endParaRPr lang="lv-LV" sz="1400" dirty="0"/>
          </a:p>
          <a:p>
            <a:pPr marL="285750" indent="-285750" algn="l"/>
            <a:endParaRPr lang="lv-LV" sz="1400" dirty="0"/>
          </a:p>
        </p:txBody>
      </p:sp>
    </p:spTree>
    <p:extLst>
      <p:ext uri="{BB962C8B-B14F-4D97-AF65-F5344CB8AC3E}">
        <p14:creationId xmlns:p14="http://schemas.microsoft.com/office/powerpoint/2010/main" val="28733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4610" y="321719"/>
            <a:ext cx="8440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Modeļu rezultāti</a:t>
            </a:r>
            <a:r>
              <a:rPr lang="lv-LV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: </a:t>
            </a:r>
            <a:r>
              <a:rPr lang="lv-LV" sz="3200" b="1" err="1">
                <a:solidFill>
                  <a:schemeClr val="bg1">
                    <a:lumMod val="50000"/>
                  </a:schemeClr>
                </a:solidFill>
                <a:latin typeface="Nunito"/>
              </a:rPr>
              <a:t>WeightedRandomSampler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Nuni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BC89C-6615-4305-9EBC-273F9AFC7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2" y="2528720"/>
            <a:ext cx="3026269" cy="2500778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9C3BB-3363-4BBA-AD0B-8F4A46A6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406930"/>
              </p:ext>
            </p:extLst>
          </p:nvPr>
        </p:nvGraphicFramePr>
        <p:xfrm>
          <a:off x="3386487" y="2660757"/>
          <a:ext cx="2515550" cy="16365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775">
                  <a:extLst>
                    <a:ext uri="{9D8B030D-6E8A-4147-A177-3AD203B41FA5}">
                      <a16:colId xmlns:a16="http://schemas.microsoft.com/office/drawing/2014/main" val="197403878"/>
                    </a:ext>
                  </a:extLst>
                </a:gridCol>
                <a:gridCol w="1257775">
                  <a:extLst>
                    <a:ext uri="{9D8B030D-6E8A-4147-A177-3AD203B41FA5}">
                      <a16:colId xmlns:a16="http://schemas.microsoft.com/office/drawing/2014/main" val="2971055367"/>
                    </a:ext>
                  </a:extLst>
                </a:gridCol>
              </a:tblGrid>
              <a:tr h="372784"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Modelis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Trenēšanas laiks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03510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RNN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10 min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32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3.5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261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 err="1"/>
                        <a:t>DistilBERT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2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025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D7494F3F-E0E4-42CA-99C6-A43B785C2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" y="1095958"/>
            <a:ext cx="5826787" cy="1270958"/>
          </a:xfrm>
          <a:prstGeom prst="rect">
            <a:avLst/>
          </a:prstGeom>
        </p:spPr>
      </p:pic>
      <p:sp>
        <p:nvSpPr>
          <p:cNvPr id="12" name="Google Shape;258;p46">
            <a:extLst>
              <a:ext uri="{FF2B5EF4-FFF2-40B4-BE49-F238E27FC236}">
                <a16:creationId xmlns:a16="http://schemas.microsoft.com/office/drawing/2014/main" id="{A3C23425-6A47-432F-B09F-353D7A5EE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46313" y="1095957"/>
            <a:ext cx="2782534" cy="320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lv-LV"/>
              <a:t>RNN sasniedza lielāko precizitāti(0.708), ir ātrs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Labākais makro un līdzsvarots F1 – </a:t>
            </a:r>
            <a:r>
              <a:rPr lang="lv-LV" err="1"/>
              <a:t>DistilBERT</a:t>
            </a:r>
            <a:endParaRPr lang="lv-LV"/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BERT bez trenēšanas sasniedz sliktākus rezultātus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5 zvaigznes un 1 zvaigzne – vieglākas klases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BERT un </a:t>
            </a:r>
            <a:r>
              <a:rPr lang="lv-LV" err="1"/>
              <a:t>DistilBERT</a:t>
            </a:r>
            <a:r>
              <a:rPr lang="lv-LV"/>
              <a:t> ir diezgan līdzīgi pēc rezultātiem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4610" y="321719"/>
            <a:ext cx="8440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Modeļu rezultāti</a:t>
            </a:r>
            <a:r>
              <a:rPr lang="lv-LV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: </a:t>
            </a:r>
            <a:r>
              <a:rPr lang="lv-LV" sz="3200" b="1">
                <a:solidFill>
                  <a:schemeClr val="bg1">
                    <a:lumMod val="50000"/>
                  </a:schemeClr>
                </a:solidFill>
                <a:latin typeface="Nunito"/>
              </a:rPr>
              <a:t>Pilnā kopa (135283)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Nunito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9C3BB-3363-4BBA-AD0B-8F4A46A6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50212"/>
              </p:ext>
            </p:extLst>
          </p:nvPr>
        </p:nvGraphicFramePr>
        <p:xfrm>
          <a:off x="3386487" y="2660757"/>
          <a:ext cx="2515550" cy="16365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775">
                  <a:extLst>
                    <a:ext uri="{9D8B030D-6E8A-4147-A177-3AD203B41FA5}">
                      <a16:colId xmlns:a16="http://schemas.microsoft.com/office/drawing/2014/main" val="197403878"/>
                    </a:ext>
                  </a:extLst>
                </a:gridCol>
                <a:gridCol w="1257775">
                  <a:extLst>
                    <a:ext uri="{9D8B030D-6E8A-4147-A177-3AD203B41FA5}">
                      <a16:colId xmlns:a16="http://schemas.microsoft.com/office/drawing/2014/main" val="2971055367"/>
                    </a:ext>
                  </a:extLst>
                </a:gridCol>
              </a:tblGrid>
              <a:tr h="372784"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Modelis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Trenēšanas laiks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03510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RNN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26 min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32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4.5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261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 err="1"/>
                        <a:t>DistilBERT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3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025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D447F9AC-709D-4DCD-BD12-CC86DB041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3" y="2551236"/>
            <a:ext cx="3109395" cy="2490688"/>
          </a:xfrm>
          <a:prstGeom prst="rect">
            <a:avLst/>
          </a:prstGeom>
        </p:spPr>
      </p:pic>
      <p:sp>
        <p:nvSpPr>
          <p:cNvPr id="5" name="AutoShape 2">
            <a:extLst>
              <a:ext uri="{FF2B5EF4-FFF2-40B4-BE49-F238E27FC236}">
                <a16:creationId xmlns:a16="http://schemas.microsoft.com/office/drawing/2014/main" id="{009886FC-6B08-42CB-89F3-A0B0959B0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38D66C6-8C11-4AC6-B734-418444EE2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9A0880-7A94-495C-A8CB-34E1F1A9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3" y="1217507"/>
            <a:ext cx="5818226" cy="1201843"/>
          </a:xfrm>
          <a:prstGeom prst="rect">
            <a:avLst/>
          </a:prstGeom>
        </p:spPr>
      </p:pic>
      <p:sp>
        <p:nvSpPr>
          <p:cNvPr id="13" name="Google Shape;258;p46">
            <a:extLst>
              <a:ext uri="{FF2B5EF4-FFF2-40B4-BE49-F238E27FC236}">
                <a16:creationId xmlns:a16="http://schemas.microsoft.com/office/drawing/2014/main" id="{33606CF9-BE8D-4818-8029-EEEFFBBF2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7728" y="1217507"/>
            <a:ext cx="2782534" cy="320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lv-LV"/>
              <a:t>Kopumā labāki off-by-1 rezultāti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Labākais un augstākais līdzsvarots F1 – </a:t>
            </a:r>
            <a:r>
              <a:rPr lang="lv-LV" err="1"/>
              <a:t>DistilBERT</a:t>
            </a:r>
            <a:r>
              <a:rPr lang="lv-LV"/>
              <a:t> (0.717)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BERT trenējas ļoti ilgi un varēja vēl ilgāk – nebija resursu, rezultāts – nav labāks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RNN ir labs kopumā, bet matricas pierada, ka tikai ar populāram klasēm </a:t>
            </a:r>
          </a:p>
        </p:txBody>
      </p:sp>
    </p:spTree>
    <p:extLst>
      <p:ext uri="{BB962C8B-B14F-4D97-AF65-F5344CB8AC3E}">
        <p14:creationId xmlns:p14="http://schemas.microsoft.com/office/powerpoint/2010/main" val="1170097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4610" y="321719"/>
            <a:ext cx="8440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Modeļu rezultāti</a:t>
            </a:r>
            <a:r>
              <a:rPr lang="lv-LV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: </a:t>
            </a:r>
            <a:r>
              <a:rPr lang="lv-LV" sz="3200" b="1">
                <a:solidFill>
                  <a:schemeClr val="bg1">
                    <a:lumMod val="50000"/>
                  </a:schemeClr>
                </a:solidFill>
                <a:latin typeface="Nunito"/>
              </a:rPr>
              <a:t>Līdzsvarota 35t. kopa 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Nunito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9C3BB-3363-4BBA-AD0B-8F4A46A6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80812"/>
              </p:ext>
            </p:extLst>
          </p:nvPr>
        </p:nvGraphicFramePr>
        <p:xfrm>
          <a:off x="3386487" y="2660757"/>
          <a:ext cx="2515550" cy="163651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775">
                  <a:extLst>
                    <a:ext uri="{9D8B030D-6E8A-4147-A177-3AD203B41FA5}">
                      <a16:colId xmlns:a16="http://schemas.microsoft.com/office/drawing/2014/main" val="197403878"/>
                    </a:ext>
                  </a:extLst>
                </a:gridCol>
                <a:gridCol w="1257775">
                  <a:extLst>
                    <a:ext uri="{9D8B030D-6E8A-4147-A177-3AD203B41FA5}">
                      <a16:colId xmlns:a16="http://schemas.microsoft.com/office/drawing/2014/main" val="2971055367"/>
                    </a:ext>
                  </a:extLst>
                </a:gridCol>
              </a:tblGrid>
              <a:tr h="372784"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Modelis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Trenēšanas laiks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03510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RNN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4 min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32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3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64261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 err="1"/>
                        <a:t>DistilBERT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1 st.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0259"/>
                  </a:ext>
                </a:extLst>
              </a:tr>
            </a:tbl>
          </a:graphicData>
        </a:graphic>
      </p:graphicFrame>
      <p:sp>
        <p:nvSpPr>
          <p:cNvPr id="5" name="AutoShape 2">
            <a:extLst>
              <a:ext uri="{FF2B5EF4-FFF2-40B4-BE49-F238E27FC236}">
                <a16:creationId xmlns:a16="http://schemas.microsoft.com/office/drawing/2014/main" id="{009886FC-6B08-42CB-89F3-A0B0959B0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38D66C6-8C11-4AC6-B734-418444EE2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61BB32-4FA6-44D7-8C47-3FA1C61DB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43" y="1070696"/>
            <a:ext cx="5786094" cy="126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CF53E2-109B-49B7-918D-674C365AE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3" y="2515533"/>
            <a:ext cx="3040173" cy="2498869"/>
          </a:xfrm>
          <a:prstGeom prst="rect">
            <a:avLst/>
          </a:prstGeom>
        </p:spPr>
      </p:pic>
      <p:sp>
        <p:nvSpPr>
          <p:cNvPr id="12" name="Google Shape;258;p46">
            <a:extLst>
              <a:ext uri="{FF2B5EF4-FFF2-40B4-BE49-F238E27FC236}">
                <a16:creationId xmlns:a16="http://schemas.microsoft.com/office/drawing/2014/main" id="{11C6BAE6-A09F-4B6C-8D07-913379A156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7728" y="1217507"/>
            <a:ext cx="2782534" cy="320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lv-LV"/>
              <a:t>Kopumā sliktāki rezultāti, redzams, ka viegli sajauc līdzīgas klases 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RNN ir vissliktākais – ietekmēja datu trūkums 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BERT trenējas 3 reizes ilgāk bet sasniedza tādus pašus rezultātus kā labākais modelis - </a:t>
            </a:r>
            <a:r>
              <a:rPr lang="lv-LV" err="1"/>
              <a:t>DistilBERT</a:t>
            </a:r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5306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204610" y="321719"/>
            <a:ext cx="844062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Modeļu rezultāti</a:t>
            </a:r>
            <a:r>
              <a:rPr lang="lv-LV" sz="3200">
                <a:solidFill>
                  <a:schemeClr val="bg1">
                    <a:lumMod val="50000"/>
                  </a:schemeClr>
                </a:solidFill>
                <a:latin typeface="Nunito"/>
              </a:rPr>
              <a:t>: </a:t>
            </a:r>
            <a:r>
              <a:rPr lang="lv-LV" sz="3200" b="1">
                <a:solidFill>
                  <a:schemeClr val="bg1">
                    <a:lumMod val="50000"/>
                  </a:schemeClr>
                </a:solidFill>
                <a:latin typeface="Nunito"/>
              </a:rPr>
              <a:t>3 klases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Nunito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959C3BB-3363-4BBA-AD0B-8F4A46A69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02734"/>
              </p:ext>
            </p:extLst>
          </p:nvPr>
        </p:nvGraphicFramePr>
        <p:xfrm>
          <a:off x="3386487" y="2660757"/>
          <a:ext cx="2515550" cy="12637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257775">
                  <a:extLst>
                    <a:ext uri="{9D8B030D-6E8A-4147-A177-3AD203B41FA5}">
                      <a16:colId xmlns:a16="http://schemas.microsoft.com/office/drawing/2014/main" val="197403878"/>
                    </a:ext>
                  </a:extLst>
                </a:gridCol>
                <a:gridCol w="1257775">
                  <a:extLst>
                    <a:ext uri="{9D8B030D-6E8A-4147-A177-3AD203B41FA5}">
                      <a16:colId xmlns:a16="http://schemas.microsoft.com/office/drawing/2014/main" val="2971055367"/>
                    </a:ext>
                  </a:extLst>
                </a:gridCol>
              </a:tblGrid>
              <a:tr h="372784"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Modelis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Trenēšanas laiks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103510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/>
                        <a:t>RNN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3 min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260323"/>
                  </a:ext>
                </a:extLst>
              </a:tr>
              <a:tr h="372784">
                <a:tc>
                  <a:txBody>
                    <a:bodyPr/>
                    <a:lstStyle/>
                    <a:p>
                      <a:r>
                        <a:rPr lang="lv-LV" err="1"/>
                        <a:t>DistilBERT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/>
                        <a:t>45 min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60259"/>
                  </a:ext>
                </a:extLst>
              </a:tr>
            </a:tbl>
          </a:graphicData>
        </a:graphic>
      </p:graphicFrame>
      <p:sp>
        <p:nvSpPr>
          <p:cNvPr id="5" name="AutoShape 2">
            <a:extLst>
              <a:ext uri="{FF2B5EF4-FFF2-40B4-BE49-F238E27FC236}">
                <a16:creationId xmlns:a16="http://schemas.microsoft.com/office/drawing/2014/main" id="{009886FC-6B08-42CB-89F3-A0B0959B01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138D66C6-8C11-4AC6-B734-418444EE2E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115FC-E439-46BC-A697-1FB8E4D398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82"/>
          <a:stretch/>
        </p:blipFill>
        <p:spPr>
          <a:xfrm>
            <a:off x="115943" y="1299021"/>
            <a:ext cx="5786094" cy="84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8BDE3D-95D7-4D0E-A46E-16A6B3AE9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43" y="2698725"/>
            <a:ext cx="3107062" cy="1248740"/>
          </a:xfrm>
          <a:prstGeom prst="rect">
            <a:avLst/>
          </a:prstGeom>
        </p:spPr>
      </p:pic>
      <p:sp>
        <p:nvSpPr>
          <p:cNvPr id="11" name="Google Shape;258;p46">
            <a:extLst>
              <a:ext uri="{FF2B5EF4-FFF2-40B4-BE49-F238E27FC236}">
                <a16:creationId xmlns:a16="http://schemas.microsoft.com/office/drawing/2014/main" id="{98E4386C-7539-41D5-8C18-51E87CE45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7728" y="1217507"/>
            <a:ext cx="2782534" cy="3201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lv-LV"/>
              <a:t>Kopumā labi un ātri rezultāti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3 min </a:t>
            </a:r>
            <a:r>
              <a:rPr lang="lv-LV" err="1"/>
              <a:t>vs</a:t>
            </a:r>
            <a:r>
              <a:rPr lang="lv-LV"/>
              <a:t> 45 min – tikai 0.06 F1 atšķirība</a:t>
            </a:r>
          </a:p>
          <a:p>
            <a:pPr marL="285750" indent="-285750"/>
            <a:endParaRPr lang="lv-LV"/>
          </a:p>
          <a:p>
            <a:pPr marL="285750" indent="-285750"/>
            <a:r>
              <a:rPr lang="lv-LV"/>
              <a:t>Jau varētu būt izmantota reālajā dzīvē, diezgan labi ir gan  </a:t>
            </a:r>
            <a:r>
              <a:rPr lang="lv-LV" err="1"/>
              <a:t>precision</a:t>
            </a:r>
            <a:r>
              <a:rPr lang="lv-LV"/>
              <a:t>, gan </a:t>
            </a:r>
            <a:r>
              <a:rPr lang="lv-LV" err="1"/>
              <a:t>recall</a:t>
            </a:r>
            <a:r>
              <a:rPr lang="lv-LV"/>
              <a:t> (retāk klīdās, biežāk atpazīst pareizus rezultātus</a:t>
            </a:r>
          </a:p>
        </p:txBody>
      </p:sp>
    </p:spTree>
    <p:extLst>
      <p:ext uri="{BB962C8B-B14F-4D97-AF65-F5344CB8AC3E}">
        <p14:creationId xmlns:p14="http://schemas.microsoft.com/office/powerpoint/2010/main" val="161853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/>
          <p:cNvSpPr txBox="1">
            <a:spLocks noGrp="1"/>
          </p:cNvSpPr>
          <p:nvPr>
            <p:ph type="subTitle" idx="1"/>
          </p:nvPr>
        </p:nvSpPr>
        <p:spPr>
          <a:xfrm>
            <a:off x="5629350" y="1860225"/>
            <a:ext cx="2486346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Labākais līdzsvars starp rezultātiem un izmantotājiem resursiem, LSTM – tikai kad ātrums ir svarīgāks un dati nav pārāk dažādi un pieejami</a:t>
            </a:r>
            <a:endParaRPr/>
          </a:p>
        </p:txBody>
      </p:sp>
      <p:sp>
        <p:nvSpPr>
          <p:cNvPr id="319" name="Google Shape;319;p50"/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Pilnā kopa ļauj iegūt labāko priekštatu un F1, 3 klases palīdz uztrenēt ātrāk un precīzāk, ja klases atļauts reducēt</a:t>
            </a:r>
            <a:endParaRPr/>
          </a:p>
        </p:txBody>
      </p:sp>
      <p:sp>
        <p:nvSpPr>
          <p:cNvPr id="320" name="Google Shape;320;p50"/>
          <p:cNvSpPr txBox="1">
            <a:spLocks noGrp="1"/>
          </p:cNvSpPr>
          <p:nvPr>
            <p:ph type="subTitle" idx="2"/>
          </p:nvPr>
        </p:nvSpPr>
        <p:spPr>
          <a:xfrm>
            <a:off x="5629350" y="1495900"/>
            <a:ext cx="2112555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800" b="1">
                <a:latin typeface="Nunito" pitchFamily="2" charset="0"/>
              </a:rPr>
              <a:t>Modelis: </a:t>
            </a:r>
            <a:r>
              <a:rPr lang="lv-LV" sz="1800" b="1" err="1">
                <a:latin typeface="Nunito" pitchFamily="2" charset="0"/>
              </a:rPr>
              <a:t>DistilBERT</a:t>
            </a:r>
            <a:endParaRPr lang="lv-LV" sz="1800" b="1">
              <a:latin typeface="Nunito" pitchFamily="2" charset="0"/>
            </a:endParaRPr>
          </a:p>
        </p:txBody>
      </p:sp>
      <p:sp>
        <p:nvSpPr>
          <p:cNvPr id="321" name="Google Shape;321;p50"/>
          <p:cNvSpPr txBox="1">
            <a:spLocks noGrp="1"/>
          </p:cNvSpPr>
          <p:nvPr>
            <p:ph type="subTitle" idx="4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800" b="1">
                <a:latin typeface="Nunito" pitchFamily="2" charset="0"/>
              </a:rPr>
              <a:t>Dati: pilnā kopa vai 3 klases</a:t>
            </a:r>
          </a:p>
        </p:txBody>
      </p:sp>
      <p:sp>
        <p:nvSpPr>
          <p:cNvPr id="322" name="Google Shape;322;p50"/>
          <p:cNvSpPr txBox="1">
            <a:spLocks noGrp="1"/>
          </p:cNvSpPr>
          <p:nvPr>
            <p:ph type="subTitle" idx="5"/>
          </p:nvPr>
        </p:nvSpPr>
        <p:spPr>
          <a:xfrm>
            <a:off x="1997498" y="3633375"/>
            <a:ext cx="2478089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Datu kopas izveidošana šaurākajai kategorijai (tūrisma vietas-&gt;restorāni),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arī balansēti piemēri no katras vietas, ilgāka trenēšana, vairāku slāņu «atsaldēšana»</a:t>
            </a:r>
            <a:endParaRPr/>
          </a:p>
        </p:txBody>
      </p:sp>
      <p:sp>
        <p:nvSpPr>
          <p:cNvPr id="323" name="Google Shape;323;p50"/>
          <p:cNvSpPr txBox="1">
            <a:spLocks noGrp="1"/>
          </p:cNvSpPr>
          <p:nvPr>
            <p:ph type="subTitle" idx="6"/>
          </p:nvPr>
        </p:nvSpPr>
        <p:spPr>
          <a:xfrm>
            <a:off x="1997500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800" b="1">
                <a:latin typeface="Nunito" pitchFamily="2" charset="0"/>
              </a:rPr>
              <a:t>Uzlabojumi</a:t>
            </a:r>
          </a:p>
        </p:txBody>
      </p:sp>
      <p:sp>
        <p:nvSpPr>
          <p:cNvPr id="324" name="Google Shape;324;p50"/>
          <p:cNvSpPr txBox="1">
            <a:spLocks noGrp="1"/>
          </p:cNvSpPr>
          <p:nvPr>
            <p:ph type="subTitle" idx="7"/>
          </p:nvPr>
        </p:nvSpPr>
        <p:spPr>
          <a:xfrm>
            <a:off x="5629350" y="363337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Šobrīd vēl izmantojams reālajā biznesā, nākotnē ar uzlabojumiem – labs anomālo atsauksmju detektors </a:t>
            </a:r>
            <a:endParaRPr/>
          </a:p>
        </p:txBody>
      </p:sp>
      <p:sp>
        <p:nvSpPr>
          <p:cNvPr id="325" name="Google Shape;325;p50"/>
          <p:cNvSpPr txBox="1">
            <a:spLocks noGrp="1"/>
          </p:cNvSpPr>
          <p:nvPr>
            <p:ph type="subTitle" idx="8"/>
          </p:nvPr>
        </p:nvSpPr>
        <p:spPr>
          <a:xfrm>
            <a:off x="5629375" y="326425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1800" b="1">
                <a:latin typeface="Nunito" pitchFamily="2" charset="0"/>
              </a:rPr>
              <a:t>Pielietojumi</a:t>
            </a:r>
          </a:p>
        </p:txBody>
      </p:sp>
      <p:sp>
        <p:nvSpPr>
          <p:cNvPr id="326" name="Google Shape;326;p50"/>
          <p:cNvSpPr/>
          <p:nvPr/>
        </p:nvSpPr>
        <p:spPr>
          <a:xfrm>
            <a:off x="1063763" y="171256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0"/>
          <p:cNvSpPr/>
          <p:nvPr/>
        </p:nvSpPr>
        <p:spPr>
          <a:xfrm>
            <a:off x="1063763" y="351188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0"/>
          <p:cNvSpPr/>
          <p:nvPr/>
        </p:nvSpPr>
        <p:spPr>
          <a:xfrm>
            <a:off x="4668413" y="171256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0"/>
          <p:cNvSpPr/>
          <p:nvPr/>
        </p:nvSpPr>
        <p:spPr>
          <a:xfrm>
            <a:off x="4668413" y="351188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50"/>
          <p:cNvGrpSpPr/>
          <p:nvPr/>
        </p:nvGrpSpPr>
        <p:grpSpPr>
          <a:xfrm>
            <a:off x="4790498" y="3634771"/>
            <a:ext cx="495940" cy="494374"/>
            <a:chOff x="1308631" y="1507830"/>
            <a:chExt cx="350166" cy="350198"/>
          </a:xfrm>
        </p:grpSpPr>
        <p:sp>
          <p:nvSpPr>
            <p:cNvPr id="331" name="Google Shape;331;p50"/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0"/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0"/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0"/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50"/>
          <p:cNvGrpSpPr/>
          <p:nvPr/>
        </p:nvGrpSpPr>
        <p:grpSpPr>
          <a:xfrm>
            <a:off x="4810899" y="1855783"/>
            <a:ext cx="455145" cy="453667"/>
            <a:chOff x="7121669" y="1533610"/>
            <a:chExt cx="321362" cy="321362"/>
          </a:xfrm>
        </p:grpSpPr>
        <p:sp>
          <p:nvSpPr>
            <p:cNvPr id="336" name="Google Shape;336;p50"/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0"/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0"/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0"/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50"/>
          <p:cNvGrpSpPr/>
          <p:nvPr/>
        </p:nvGrpSpPr>
        <p:grpSpPr>
          <a:xfrm>
            <a:off x="1179410" y="1845623"/>
            <a:ext cx="508832" cy="474021"/>
            <a:chOff x="1748582" y="3372635"/>
            <a:chExt cx="359269" cy="335780"/>
          </a:xfrm>
        </p:grpSpPr>
        <p:sp>
          <p:nvSpPr>
            <p:cNvPr id="341" name="Google Shape;341;p50"/>
            <p:cNvSpPr/>
            <p:nvPr/>
          </p:nvSpPr>
          <p:spPr>
            <a:xfrm>
              <a:off x="2080161" y="3535210"/>
              <a:ext cx="27690" cy="10630"/>
            </a:xfrm>
            <a:custGeom>
              <a:avLst/>
              <a:gdLst/>
              <a:ahLst/>
              <a:cxnLst/>
              <a:rect l="l" t="t" r="r" b="b"/>
              <a:pathLst>
                <a:path w="870" h="334" extrusionOk="0">
                  <a:moveTo>
                    <a:pt x="167" y="0"/>
                  </a:moveTo>
                  <a:cubicBezTo>
                    <a:pt x="72" y="0"/>
                    <a:pt x="1" y="83"/>
                    <a:pt x="1" y="167"/>
                  </a:cubicBezTo>
                  <a:cubicBezTo>
                    <a:pt x="1" y="262"/>
                    <a:pt x="72" y="333"/>
                    <a:pt x="167" y="333"/>
                  </a:cubicBezTo>
                  <a:lnTo>
                    <a:pt x="703" y="333"/>
                  </a:lnTo>
                  <a:cubicBezTo>
                    <a:pt x="786" y="333"/>
                    <a:pt x="870" y="262"/>
                    <a:pt x="870" y="167"/>
                  </a:cubicBezTo>
                  <a:cubicBezTo>
                    <a:pt x="870" y="83"/>
                    <a:pt x="786" y="0"/>
                    <a:pt x="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2" name="Google Shape;342;p50"/>
            <p:cNvGrpSpPr/>
            <p:nvPr/>
          </p:nvGrpSpPr>
          <p:grpSpPr>
            <a:xfrm>
              <a:off x="1748582" y="3372635"/>
              <a:ext cx="333520" cy="335780"/>
              <a:chOff x="1748582" y="3372635"/>
              <a:chExt cx="333520" cy="335780"/>
            </a:xfrm>
          </p:grpSpPr>
          <p:sp>
            <p:nvSpPr>
              <p:cNvPr id="343" name="Google Shape;343;p50"/>
              <p:cNvSpPr/>
              <p:nvPr/>
            </p:nvSpPr>
            <p:spPr>
              <a:xfrm>
                <a:off x="1748582" y="3372635"/>
                <a:ext cx="308504" cy="335780"/>
              </a:xfrm>
              <a:custGeom>
                <a:avLst/>
                <a:gdLst/>
                <a:ahLst/>
                <a:cxnLst/>
                <a:rect l="l" t="t" r="r" b="b"/>
                <a:pathLst>
                  <a:path w="9693" h="10550" extrusionOk="0">
                    <a:moveTo>
                      <a:pt x="8454" y="4215"/>
                    </a:moveTo>
                    <a:cubicBezTo>
                      <a:pt x="8978" y="4298"/>
                      <a:pt x="9359" y="4739"/>
                      <a:pt x="9359" y="5275"/>
                    </a:cubicBezTo>
                    <a:cubicBezTo>
                      <a:pt x="9359" y="5811"/>
                      <a:pt x="8978" y="6263"/>
                      <a:pt x="8454" y="6334"/>
                    </a:cubicBezTo>
                    <a:lnTo>
                      <a:pt x="8454" y="4215"/>
                    </a:lnTo>
                    <a:close/>
                    <a:moveTo>
                      <a:pt x="1251" y="4036"/>
                    </a:moveTo>
                    <a:lnTo>
                      <a:pt x="1251" y="6525"/>
                    </a:lnTo>
                    <a:lnTo>
                      <a:pt x="894" y="6525"/>
                    </a:lnTo>
                    <a:cubicBezTo>
                      <a:pt x="596" y="6525"/>
                      <a:pt x="358" y="6287"/>
                      <a:pt x="358" y="5989"/>
                    </a:cubicBezTo>
                    <a:lnTo>
                      <a:pt x="358" y="4572"/>
                    </a:lnTo>
                    <a:cubicBezTo>
                      <a:pt x="358" y="4275"/>
                      <a:pt x="596" y="4036"/>
                      <a:pt x="894" y="4036"/>
                    </a:cubicBezTo>
                    <a:close/>
                    <a:moveTo>
                      <a:pt x="2668" y="4025"/>
                    </a:moveTo>
                    <a:lnTo>
                      <a:pt x="2668" y="6525"/>
                    </a:lnTo>
                    <a:lnTo>
                      <a:pt x="1584" y="6525"/>
                    </a:lnTo>
                    <a:lnTo>
                      <a:pt x="1584" y="4025"/>
                    </a:lnTo>
                    <a:close/>
                    <a:moveTo>
                      <a:pt x="2846" y="7727"/>
                    </a:moveTo>
                    <a:lnTo>
                      <a:pt x="2846" y="8466"/>
                    </a:lnTo>
                    <a:lnTo>
                      <a:pt x="2537" y="8466"/>
                    </a:lnTo>
                    <a:lnTo>
                      <a:pt x="2727" y="7727"/>
                    </a:lnTo>
                    <a:close/>
                    <a:moveTo>
                      <a:pt x="2608" y="6834"/>
                    </a:moveTo>
                    <a:lnTo>
                      <a:pt x="2001" y="9156"/>
                    </a:lnTo>
                    <a:lnTo>
                      <a:pt x="1584" y="9156"/>
                    </a:lnTo>
                    <a:lnTo>
                      <a:pt x="1584" y="6834"/>
                    </a:lnTo>
                    <a:close/>
                    <a:moveTo>
                      <a:pt x="8133" y="357"/>
                    </a:moveTo>
                    <a:lnTo>
                      <a:pt x="8133" y="10228"/>
                    </a:lnTo>
                    <a:lnTo>
                      <a:pt x="7394" y="10228"/>
                    </a:lnTo>
                    <a:lnTo>
                      <a:pt x="7394" y="3251"/>
                    </a:lnTo>
                    <a:cubicBezTo>
                      <a:pt x="7394" y="3167"/>
                      <a:pt x="7323" y="3084"/>
                      <a:pt x="7240" y="3084"/>
                    </a:cubicBezTo>
                    <a:cubicBezTo>
                      <a:pt x="7144" y="3084"/>
                      <a:pt x="7073" y="3167"/>
                      <a:pt x="7073" y="3251"/>
                    </a:cubicBezTo>
                    <a:lnTo>
                      <a:pt x="7073" y="9144"/>
                    </a:lnTo>
                    <a:cubicBezTo>
                      <a:pt x="6859" y="8859"/>
                      <a:pt x="6549" y="8466"/>
                      <a:pt x="6132" y="8073"/>
                    </a:cubicBezTo>
                    <a:cubicBezTo>
                      <a:pt x="5668" y="7632"/>
                      <a:pt x="5192" y="7275"/>
                      <a:pt x="4704" y="7013"/>
                    </a:cubicBezTo>
                    <a:cubicBezTo>
                      <a:pt x="4132" y="6715"/>
                      <a:pt x="3561" y="6561"/>
                      <a:pt x="2989" y="6537"/>
                    </a:cubicBezTo>
                    <a:lnTo>
                      <a:pt x="2989" y="4036"/>
                    </a:lnTo>
                    <a:cubicBezTo>
                      <a:pt x="3572" y="4013"/>
                      <a:pt x="4132" y="3846"/>
                      <a:pt x="4704" y="3560"/>
                    </a:cubicBezTo>
                    <a:cubicBezTo>
                      <a:pt x="5192" y="3310"/>
                      <a:pt x="5668" y="2953"/>
                      <a:pt x="6132" y="2501"/>
                    </a:cubicBezTo>
                    <a:cubicBezTo>
                      <a:pt x="6537" y="2108"/>
                      <a:pt x="6847" y="1715"/>
                      <a:pt x="7073" y="1429"/>
                    </a:cubicBezTo>
                    <a:lnTo>
                      <a:pt x="7073" y="2489"/>
                    </a:lnTo>
                    <a:cubicBezTo>
                      <a:pt x="7073" y="2584"/>
                      <a:pt x="7144" y="2655"/>
                      <a:pt x="7240" y="2655"/>
                    </a:cubicBezTo>
                    <a:cubicBezTo>
                      <a:pt x="7323" y="2655"/>
                      <a:pt x="7394" y="2584"/>
                      <a:pt x="7394" y="2489"/>
                    </a:cubicBezTo>
                    <a:lnTo>
                      <a:pt x="7394" y="357"/>
                    </a:lnTo>
                    <a:close/>
                    <a:moveTo>
                      <a:pt x="7228" y="0"/>
                    </a:moveTo>
                    <a:cubicBezTo>
                      <a:pt x="7144" y="0"/>
                      <a:pt x="7073" y="84"/>
                      <a:pt x="7073" y="167"/>
                    </a:cubicBezTo>
                    <a:lnTo>
                      <a:pt x="7073" y="822"/>
                    </a:lnTo>
                    <a:cubicBezTo>
                      <a:pt x="6966" y="988"/>
                      <a:pt x="6549" y="1631"/>
                      <a:pt x="5906" y="2251"/>
                    </a:cubicBezTo>
                    <a:cubicBezTo>
                      <a:pt x="5227" y="2905"/>
                      <a:pt x="4132" y="3703"/>
                      <a:pt x="2822" y="3703"/>
                    </a:cubicBezTo>
                    <a:lnTo>
                      <a:pt x="882" y="3703"/>
                    </a:lnTo>
                    <a:cubicBezTo>
                      <a:pt x="405" y="3703"/>
                      <a:pt x="1" y="4084"/>
                      <a:pt x="1" y="4572"/>
                    </a:cubicBezTo>
                    <a:lnTo>
                      <a:pt x="1" y="5989"/>
                    </a:lnTo>
                    <a:cubicBezTo>
                      <a:pt x="1" y="6465"/>
                      <a:pt x="382" y="6870"/>
                      <a:pt x="882" y="6870"/>
                    </a:cubicBezTo>
                    <a:lnTo>
                      <a:pt x="1239" y="6870"/>
                    </a:lnTo>
                    <a:lnTo>
                      <a:pt x="1239" y="9359"/>
                    </a:lnTo>
                    <a:cubicBezTo>
                      <a:pt x="1239" y="9442"/>
                      <a:pt x="1310" y="9513"/>
                      <a:pt x="1394" y="9513"/>
                    </a:cubicBezTo>
                    <a:lnTo>
                      <a:pt x="2096" y="9513"/>
                    </a:lnTo>
                    <a:cubicBezTo>
                      <a:pt x="2168" y="9513"/>
                      <a:pt x="2227" y="9478"/>
                      <a:pt x="2263" y="9394"/>
                    </a:cubicBezTo>
                    <a:lnTo>
                      <a:pt x="2406" y="8823"/>
                    </a:lnTo>
                    <a:lnTo>
                      <a:pt x="2977" y="8823"/>
                    </a:lnTo>
                    <a:cubicBezTo>
                      <a:pt x="3061" y="8823"/>
                      <a:pt x="3144" y="8739"/>
                      <a:pt x="3144" y="8656"/>
                    </a:cubicBezTo>
                    <a:lnTo>
                      <a:pt x="3144" y="7573"/>
                    </a:lnTo>
                    <a:cubicBezTo>
                      <a:pt x="3144" y="7477"/>
                      <a:pt x="3061" y="7406"/>
                      <a:pt x="2977" y="7406"/>
                    </a:cubicBezTo>
                    <a:lnTo>
                      <a:pt x="2787" y="7406"/>
                    </a:lnTo>
                    <a:lnTo>
                      <a:pt x="2930" y="6858"/>
                    </a:lnTo>
                    <a:cubicBezTo>
                      <a:pt x="4180" y="6894"/>
                      <a:pt x="5227" y="7656"/>
                      <a:pt x="5882" y="8299"/>
                    </a:cubicBezTo>
                    <a:cubicBezTo>
                      <a:pt x="6537" y="8942"/>
                      <a:pt x="6954" y="9573"/>
                      <a:pt x="7037" y="9728"/>
                    </a:cubicBezTo>
                    <a:lnTo>
                      <a:pt x="7037" y="10383"/>
                    </a:lnTo>
                    <a:cubicBezTo>
                      <a:pt x="7037" y="10466"/>
                      <a:pt x="7109" y="10549"/>
                      <a:pt x="7204" y="10549"/>
                    </a:cubicBezTo>
                    <a:lnTo>
                      <a:pt x="8264" y="10549"/>
                    </a:lnTo>
                    <a:cubicBezTo>
                      <a:pt x="8347" y="10549"/>
                      <a:pt x="8430" y="10466"/>
                      <a:pt x="8430" y="10383"/>
                    </a:cubicBezTo>
                    <a:lnTo>
                      <a:pt x="8430" y="6656"/>
                    </a:lnTo>
                    <a:cubicBezTo>
                      <a:pt x="9121" y="6573"/>
                      <a:pt x="9657" y="5989"/>
                      <a:pt x="9657" y="5275"/>
                    </a:cubicBezTo>
                    <a:cubicBezTo>
                      <a:pt x="9692" y="4560"/>
                      <a:pt x="9168" y="3965"/>
                      <a:pt x="8454" y="3894"/>
                    </a:cubicBezTo>
                    <a:lnTo>
                      <a:pt x="8454" y="167"/>
                    </a:lnTo>
                    <a:cubicBezTo>
                      <a:pt x="8454" y="84"/>
                      <a:pt x="8383" y="0"/>
                      <a:pt x="82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4575" tIns="64575" rIns="64575" bIns="64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50"/>
              <p:cNvSpPr/>
              <p:nvPr/>
            </p:nvSpPr>
            <p:spPr>
              <a:xfrm>
                <a:off x="2057054" y="3472000"/>
                <a:ext cx="25048" cy="22311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01" extrusionOk="0">
                    <a:moveTo>
                      <a:pt x="600" y="1"/>
                    </a:moveTo>
                    <a:cubicBezTo>
                      <a:pt x="557" y="1"/>
                      <a:pt x="512" y="16"/>
                      <a:pt x="477" y="45"/>
                    </a:cubicBezTo>
                    <a:lnTo>
                      <a:pt x="107" y="414"/>
                    </a:lnTo>
                    <a:cubicBezTo>
                      <a:pt x="0" y="522"/>
                      <a:pt x="72" y="700"/>
                      <a:pt x="227" y="700"/>
                    </a:cubicBezTo>
                    <a:cubicBezTo>
                      <a:pt x="262" y="700"/>
                      <a:pt x="310" y="676"/>
                      <a:pt x="346" y="653"/>
                    </a:cubicBezTo>
                    <a:lnTo>
                      <a:pt x="715" y="283"/>
                    </a:lnTo>
                    <a:cubicBezTo>
                      <a:pt x="786" y="200"/>
                      <a:pt x="786" y="105"/>
                      <a:pt x="715" y="45"/>
                    </a:cubicBezTo>
                    <a:cubicBezTo>
                      <a:pt x="685" y="16"/>
                      <a:pt x="643" y="1"/>
                      <a:pt x="6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4575" tIns="64575" rIns="64575" bIns="64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0"/>
              <p:cNvSpPr/>
              <p:nvPr/>
            </p:nvSpPr>
            <p:spPr>
              <a:xfrm>
                <a:off x="2058550" y="3586834"/>
                <a:ext cx="23552" cy="226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711" extrusionOk="0">
                    <a:moveTo>
                      <a:pt x="184" y="0"/>
                    </a:moveTo>
                    <a:cubicBezTo>
                      <a:pt x="141" y="0"/>
                      <a:pt x="96" y="15"/>
                      <a:pt x="60" y="45"/>
                    </a:cubicBezTo>
                    <a:cubicBezTo>
                      <a:pt x="1" y="104"/>
                      <a:pt x="1" y="212"/>
                      <a:pt x="60" y="283"/>
                    </a:cubicBezTo>
                    <a:lnTo>
                      <a:pt x="430" y="664"/>
                    </a:lnTo>
                    <a:cubicBezTo>
                      <a:pt x="461" y="696"/>
                      <a:pt x="500" y="711"/>
                      <a:pt x="538" y="711"/>
                    </a:cubicBezTo>
                    <a:cubicBezTo>
                      <a:pt x="586" y="711"/>
                      <a:pt x="634" y="687"/>
                      <a:pt x="668" y="640"/>
                    </a:cubicBezTo>
                    <a:cubicBezTo>
                      <a:pt x="739" y="581"/>
                      <a:pt x="727" y="485"/>
                      <a:pt x="668" y="426"/>
                    </a:cubicBezTo>
                    <a:lnTo>
                      <a:pt x="299" y="45"/>
                    </a:lnTo>
                    <a:cubicBezTo>
                      <a:pt x="269" y="15"/>
                      <a:pt x="227" y="0"/>
                      <a:pt x="1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4575" tIns="64575" rIns="64575" bIns="6457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6" name="Google Shape;346;p50"/>
          <p:cNvGrpSpPr/>
          <p:nvPr/>
        </p:nvGrpSpPr>
        <p:grpSpPr>
          <a:xfrm>
            <a:off x="1183962" y="3631584"/>
            <a:ext cx="499727" cy="500755"/>
            <a:chOff x="3095745" y="3805393"/>
            <a:chExt cx="352840" cy="354717"/>
          </a:xfrm>
        </p:grpSpPr>
        <p:sp>
          <p:nvSpPr>
            <p:cNvPr id="347" name="Google Shape;347;p50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0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0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0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0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0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50"/>
          <p:cNvSpPr txBox="1">
            <a:spLocks noGrp="1"/>
          </p:cNvSpPr>
          <p:nvPr>
            <p:ph type="title"/>
          </p:nvPr>
        </p:nvSpPr>
        <p:spPr>
          <a:xfrm>
            <a:off x="861266" y="3741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lv-LV" b="1">
                <a:latin typeface="Nunito" pitchFamily="2" charset="0"/>
              </a:rPr>
              <a:t>Secinājumi</a:t>
            </a:r>
            <a:endParaRPr lang="lv-LV">
              <a:latin typeface="Nuni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388100" y="1370725"/>
            <a:ext cx="6618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err="1">
                <a:latin typeface="Nunito" pitchFamily="2" charset="0"/>
              </a:rPr>
              <a:t>Paldies</a:t>
            </a:r>
            <a:r>
              <a:rPr lang="en-GB" b="1">
                <a:latin typeface="Nunito" pitchFamily="2" charset="0"/>
              </a:rPr>
              <a:t> par </a:t>
            </a:r>
            <a:br>
              <a:rPr lang="en-GB" b="1">
                <a:latin typeface="Nunito" pitchFamily="2" charset="0"/>
              </a:rPr>
            </a:br>
            <a:r>
              <a:rPr lang="en-GB" b="1" err="1">
                <a:latin typeface="Nunito" pitchFamily="2" charset="0"/>
              </a:rPr>
              <a:t>uzmanību</a:t>
            </a:r>
            <a:r>
              <a:rPr lang="en-GB" b="1">
                <a:latin typeface="Nunito" pitchFamily="2" charset="0"/>
              </a:rPr>
              <a:t>!</a:t>
            </a:r>
            <a:endParaRPr lang="en-GB">
              <a:latin typeface="Nunito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>
          <a:extLst>
            <a:ext uri="{FF2B5EF4-FFF2-40B4-BE49-F238E27FC236}">
              <a16:creationId xmlns:a16="http://schemas.microsoft.com/office/drawing/2014/main" id="{1A15948E-1060-31C9-1260-DC80E243D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>
            <a:extLst>
              <a:ext uri="{FF2B5EF4-FFF2-40B4-BE49-F238E27FC236}">
                <a16:creationId xmlns:a16="http://schemas.microsoft.com/office/drawing/2014/main" id="{7C783C61-5158-2CFE-1018-2E9414D29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25687" y="386491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lv-LV">
                <a:latin typeface="Nunito"/>
              </a:rPr>
              <a:t>Darba mērķis</a:t>
            </a:r>
          </a:p>
        </p:txBody>
      </p:sp>
      <p:pic>
        <p:nvPicPr>
          <p:cNvPr id="260" name="Google Shape;260;p46">
            <a:extLst>
              <a:ext uri="{FF2B5EF4-FFF2-40B4-BE49-F238E27FC236}">
                <a16:creationId xmlns:a16="http://schemas.microsoft.com/office/drawing/2014/main" id="{03A027D5-AB77-4087-0CA4-D42F1E5274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458" t="19631" r="18553" b="661"/>
          <a:stretch/>
        </p:blipFill>
        <p:spPr>
          <a:xfrm>
            <a:off x="5620975" y="577100"/>
            <a:ext cx="3083025" cy="39837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65;p47">
            <a:extLst>
              <a:ext uri="{FF2B5EF4-FFF2-40B4-BE49-F238E27FC236}">
                <a16:creationId xmlns:a16="http://schemas.microsoft.com/office/drawing/2014/main" id="{9FC022EA-AE33-DFC5-4CC3-F8EC26BFEBE4}"/>
              </a:ext>
            </a:extLst>
          </p:cNvPr>
          <p:cNvSpPr txBox="1">
            <a:spLocks/>
          </p:cNvSpPr>
          <p:nvPr/>
        </p:nvSpPr>
        <p:spPr>
          <a:xfrm>
            <a:off x="583035" y="1142995"/>
            <a:ext cx="4713900" cy="413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buNone/>
            </a:pPr>
            <a:r>
              <a:rPr lang="lv-LV" sz="1400" dirty="0"/>
              <a:t>BERT modeļa papildu apmācības vērtīguma izvērtēšana Google </a:t>
            </a:r>
            <a:r>
              <a:rPr lang="lv-LV" sz="1400" dirty="0" err="1"/>
              <a:t>maps</a:t>
            </a:r>
            <a:r>
              <a:rPr lang="lv-LV" sz="1400" dirty="0"/>
              <a:t> atsauksmju sentimenta analīzes uzdevumā kontekstā, salīdzinot trīs modeļu tipus:</a:t>
            </a:r>
          </a:p>
          <a:p>
            <a:pPr marL="241300" indent="-215900" algn="l">
              <a:spcBef>
                <a:spcPts val="1600"/>
              </a:spcBef>
            </a:pPr>
            <a:r>
              <a:rPr lang="lv-LV" sz="1400" dirty="0"/>
              <a:t>Sākotnējo BERT modeli, kas ir pielāgots atsauksmju novērtējuma paredzēšanai (no 1 līdz 5)  </a:t>
            </a:r>
          </a:p>
          <a:p>
            <a:pPr marL="241300" indent="-215900" algn="l">
              <a:spcBef>
                <a:spcPts val="1600"/>
              </a:spcBef>
            </a:pPr>
            <a:r>
              <a:rPr lang="lv-LV" sz="1400" dirty="0"/>
              <a:t>Papildus apmācīto modeli, kas ir balstīts uz sākotnējā</a:t>
            </a:r>
          </a:p>
          <a:p>
            <a:pPr marL="241300" indent="-215900" algn="l">
              <a:spcBef>
                <a:spcPts val="1600"/>
              </a:spcBef>
            </a:pPr>
            <a:r>
              <a:rPr lang="lv-LV" sz="1400" dirty="0" err="1"/>
              <a:t>DistilBERT</a:t>
            </a:r>
            <a:r>
              <a:rPr lang="lv-LV" sz="1400" dirty="0"/>
              <a:t> kā vieglāku analogu iepriekš trenētajam BERT</a:t>
            </a:r>
          </a:p>
          <a:p>
            <a:pPr marL="241300" indent="-215900" algn="l">
              <a:spcBef>
                <a:spcPts val="1600"/>
              </a:spcBef>
            </a:pPr>
            <a:r>
              <a:rPr lang="lv-LV" sz="1400" dirty="0"/>
              <a:t>Vienkāršu </a:t>
            </a:r>
            <a:r>
              <a:rPr lang="lv-LV" sz="1400" dirty="0" err="1"/>
              <a:t>pašveidotu</a:t>
            </a:r>
            <a:r>
              <a:rPr lang="lv-LV" sz="1400" dirty="0"/>
              <a:t> modeli (LSTM), kas nodrošina tādu pašu klasifikācijas funkcionalitāti kā sākotnējais</a:t>
            </a:r>
          </a:p>
          <a:p>
            <a:pPr marL="0" indent="0" algn="l">
              <a:spcBef>
                <a:spcPts val="1600"/>
              </a:spcBef>
              <a:buClr>
                <a:srgbClr val="273D40"/>
              </a:buClr>
              <a:buSzPts val="600"/>
              <a:buNone/>
            </a:pPr>
            <a:r>
              <a:rPr lang="lv-LV" sz="1400" dirty="0"/>
              <a:t>Papildus, salīdzināt dažādas datu kopas dalīšanas un marķēšanas metodes.</a:t>
            </a:r>
          </a:p>
        </p:txBody>
      </p:sp>
    </p:spTree>
    <p:extLst>
      <p:ext uri="{BB962C8B-B14F-4D97-AF65-F5344CB8AC3E}">
        <p14:creationId xmlns:p14="http://schemas.microsoft.com/office/powerpoint/2010/main" val="384858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702BF625-5E64-BB84-8E9A-BF2262B8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0">
            <a:extLst>
              <a:ext uri="{FF2B5EF4-FFF2-40B4-BE49-F238E27FC236}">
                <a16:creationId xmlns:a16="http://schemas.microsoft.com/office/drawing/2014/main" id="{474544CF-BC08-D080-C524-C5815636D8F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29350" y="1866116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/>
              <a:t>Pētīti dažādi modeļi (BERT, </a:t>
            </a:r>
            <a:r>
              <a:rPr lang="lv-LV" err="1"/>
              <a:t>DestilBERT</a:t>
            </a:r>
            <a:r>
              <a:rPr lang="lv-LV"/>
              <a:t>, LSTM), lai izprastu to piemērotību vērtējumu prognozēšanai</a:t>
            </a:r>
          </a:p>
        </p:txBody>
      </p:sp>
      <p:sp>
        <p:nvSpPr>
          <p:cNvPr id="319" name="Google Shape;319;p50">
            <a:extLst>
              <a:ext uri="{FF2B5EF4-FFF2-40B4-BE49-F238E27FC236}">
                <a16:creationId xmlns:a16="http://schemas.microsoft.com/office/drawing/2014/main" id="{B70A2396-85CD-27FF-BF14-7F35C0A1B66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997500" y="1860225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>
                <a:solidFill>
                  <a:srgbClr val="434343"/>
                </a:solidFill>
              </a:rPr>
              <a:t>Darba pamats ir teksta klasificēšana, kas ir viens no valodu tehnoloģiju pielietojumiem </a:t>
            </a:r>
            <a:endParaRPr lang="lv-LV"/>
          </a:p>
        </p:txBody>
      </p:sp>
      <p:sp>
        <p:nvSpPr>
          <p:cNvPr id="320" name="Google Shape;320;p50">
            <a:extLst>
              <a:ext uri="{FF2B5EF4-FFF2-40B4-BE49-F238E27FC236}">
                <a16:creationId xmlns:a16="http://schemas.microsoft.com/office/drawing/2014/main" id="{0DCAD2F1-DF88-DCB7-28F9-E86E489B52E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629375" y="1507682"/>
            <a:ext cx="2694590" cy="4300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sz="1800">
                <a:latin typeface="Nunito"/>
              </a:rPr>
              <a:t>Modeļu salīdzināšana</a:t>
            </a:r>
          </a:p>
        </p:txBody>
      </p:sp>
      <p:sp>
        <p:nvSpPr>
          <p:cNvPr id="321" name="Google Shape;321;p50">
            <a:extLst>
              <a:ext uri="{FF2B5EF4-FFF2-40B4-BE49-F238E27FC236}">
                <a16:creationId xmlns:a16="http://schemas.microsoft.com/office/drawing/2014/main" id="{68B413CD-0518-D405-1BC8-743795AE485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97500" y="1495900"/>
            <a:ext cx="2187900" cy="4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sz="1800">
                <a:latin typeface="Nunito"/>
              </a:rPr>
              <a:t>Teksta klasifikācija</a:t>
            </a:r>
          </a:p>
        </p:txBody>
      </p:sp>
      <p:sp>
        <p:nvSpPr>
          <p:cNvPr id="322" name="Google Shape;322;p50">
            <a:extLst>
              <a:ext uri="{FF2B5EF4-FFF2-40B4-BE49-F238E27FC236}">
                <a16:creationId xmlns:a16="http://schemas.microsoft.com/office/drawing/2014/main" id="{BE278A8D-CB8E-5AB1-E497-D6E5B82DC24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670758" y="3668726"/>
            <a:ext cx="2187900" cy="7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/>
              <a:t>Izmantoti rādītāji kā F1, "off-by-1", precizitāte, </a:t>
            </a:r>
            <a:r>
              <a:rPr lang="lv-LV" err="1"/>
              <a:t>loss</a:t>
            </a:r>
            <a:r>
              <a:rPr lang="lv-LV"/>
              <a:t> objektīvai modeļu salīdzināšanai</a:t>
            </a:r>
          </a:p>
        </p:txBody>
      </p:sp>
      <p:sp>
        <p:nvSpPr>
          <p:cNvPr id="323" name="Google Shape;323;p50">
            <a:extLst>
              <a:ext uri="{FF2B5EF4-FFF2-40B4-BE49-F238E27FC236}">
                <a16:creationId xmlns:a16="http://schemas.microsoft.com/office/drawing/2014/main" id="{30960B99-B07A-EF5B-97C3-E5CD3BC5224F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670758" y="3299601"/>
            <a:ext cx="3048094" cy="483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sz="1800">
                <a:latin typeface="Nunito"/>
              </a:rPr>
              <a:t>Novērtēšanas metodes</a:t>
            </a:r>
          </a:p>
        </p:txBody>
      </p:sp>
      <p:sp>
        <p:nvSpPr>
          <p:cNvPr id="327" name="Google Shape;327;p50">
            <a:extLst>
              <a:ext uri="{FF2B5EF4-FFF2-40B4-BE49-F238E27FC236}">
                <a16:creationId xmlns:a16="http://schemas.microsoft.com/office/drawing/2014/main" id="{9CA73B66-F3C1-483B-529A-BC9032AB31F1}"/>
              </a:ext>
            </a:extLst>
          </p:cNvPr>
          <p:cNvSpPr/>
          <p:nvPr/>
        </p:nvSpPr>
        <p:spPr>
          <a:xfrm>
            <a:off x="2737021" y="3423512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0">
            <a:extLst>
              <a:ext uri="{FF2B5EF4-FFF2-40B4-BE49-F238E27FC236}">
                <a16:creationId xmlns:a16="http://schemas.microsoft.com/office/drawing/2014/main" id="{331E38A0-F2AF-256C-A4A6-3281BC1799E8}"/>
              </a:ext>
            </a:extLst>
          </p:cNvPr>
          <p:cNvSpPr/>
          <p:nvPr/>
        </p:nvSpPr>
        <p:spPr>
          <a:xfrm>
            <a:off x="4668413" y="1712563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50">
            <a:extLst>
              <a:ext uri="{FF2B5EF4-FFF2-40B4-BE49-F238E27FC236}">
                <a16:creationId xmlns:a16="http://schemas.microsoft.com/office/drawing/2014/main" id="{9342BFFF-58E7-840D-3834-46D8C5BD14E7}"/>
              </a:ext>
            </a:extLst>
          </p:cNvPr>
          <p:cNvSpPr/>
          <p:nvPr/>
        </p:nvSpPr>
        <p:spPr>
          <a:xfrm>
            <a:off x="1139253" y="1762037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" name="Google Shape;330;p50">
            <a:extLst>
              <a:ext uri="{FF2B5EF4-FFF2-40B4-BE49-F238E27FC236}">
                <a16:creationId xmlns:a16="http://schemas.microsoft.com/office/drawing/2014/main" id="{D962CDB7-8016-9E34-DF22-B4A698C501C9}"/>
              </a:ext>
            </a:extLst>
          </p:cNvPr>
          <p:cNvGrpSpPr/>
          <p:nvPr/>
        </p:nvGrpSpPr>
        <p:grpSpPr>
          <a:xfrm>
            <a:off x="1261338" y="1884920"/>
            <a:ext cx="495940" cy="494374"/>
            <a:chOff x="1308631" y="1507830"/>
            <a:chExt cx="350166" cy="350198"/>
          </a:xfrm>
        </p:grpSpPr>
        <p:sp>
          <p:nvSpPr>
            <p:cNvPr id="331" name="Google Shape;331;p50">
              <a:extLst>
                <a:ext uri="{FF2B5EF4-FFF2-40B4-BE49-F238E27FC236}">
                  <a16:creationId xmlns:a16="http://schemas.microsoft.com/office/drawing/2014/main" id="{13C4F531-A9E2-BC5C-3CE2-A5EF5C15327E}"/>
                </a:ext>
              </a:extLst>
            </p:cNvPr>
            <p:cNvSpPr/>
            <p:nvPr/>
          </p:nvSpPr>
          <p:spPr>
            <a:xfrm>
              <a:off x="1308631" y="1507830"/>
              <a:ext cx="350166" cy="350198"/>
            </a:xfrm>
            <a:custGeom>
              <a:avLst/>
              <a:gdLst/>
              <a:ahLst/>
              <a:cxnLst/>
              <a:rect l="l" t="t" r="r" b="b"/>
              <a:pathLst>
                <a:path w="11002" h="11003" extrusionOk="0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0">
              <a:extLst>
                <a:ext uri="{FF2B5EF4-FFF2-40B4-BE49-F238E27FC236}">
                  <a16:creationId xmlns:a16="http://schemas.microsoft.com/office/drawing/2014/main" id="{7922A406-7F22-8C65-BA8C-ED6939047CF9}"/>
                </a:ext>
              </a:extLst>
            </p:cNvPr>
            <p:cNvSpPr/>
            <p:nvPr/>
          </p:nvSpPr>
          <p:spPr>
            <a:xfrm>
              <a:off x="1373049" y="1574063"/>
              <a:ext cx="181544" cy="179730"/>
            </a:xfrm>
            <a:custGeom>
              <a:avLst/>
              <a:gdLst/>
              <a:ahLst/>
              <a:cxnLst/>
              <a:rect l="l" t="t" r="r" b="b"/>
              <a:pathLst>
                <a:path w="5704" h="5647" extrusionOk="0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0">
              <a:extLst>
                <a:ext uri="{FF2B5EF4-FFF2-40B4-BE49-F238E27FC236}">
                  <a16:creationId xmlns:a16="http://schemas.microsoft.com/office/drawing/2014/main" id="{D55B9928-18E4-16F1-1144-7572DCE135FC}"/>
                </a:ext>
              </a:extLst>
            </p:cNvPr>
            <p:cNvSpPr/>
            <p:nvPr/>
          </p:nvSpPr>
          <p:spPr>
            <a:xfrm>
              <a:off x="1411338" y="1606368"/>
              <a:ext cx="182276" cy="186477"/>
            </a:xfrm>
            <a:custGeom>
              <a:avLst/>
              <a:gdLst/>
              <a:ahLst/>
              <a:cxnLst/>
              <a:rect l="l" t="t" r="r" b="b"/>
              <a:pathLst>
                <a:path w="5727" h="5859" extrusionOk="0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0">
              <a:extLst>
                <a:ext uri="{FF2B5EF4-FFF2-40B4-BE49-F238E27FC236}">
                  <a16:creationId xmlns:a16="http://schemas.microsoft.com/office/drawing/2014/main" id="{DA1D0D35-C3D1-BD91-EFEB-3D50B4E41978}"/>
                </a:ext>
              </a:extLst>
            </p:cNvPr>
            <p:cNvSpPr/>
            <p:nvPr/>
          </p:nvSpPr>
          <p:spPr>
            <a:xfrm>
              <a:off x="1461721" y="1634026"/>
              <a:ext cx="43986" cy="15564"/>
            </a:xfrm>
            <a:custGeom>
              <a:avLst/>
              <a:gdLst/>
              <a:ahLst/>
              <a:cxnLst/>
              <a:rect l="l" t="t" r="r" b="b"/>
              <a:pathLst>
                <a:path w="1382" h="489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50">
            <a:extLst>
              <a:ext uri="{FF2B5EF4-FFF2-40B4-BE49-F238E27FC236}">
                <a16:creationId xmlns:a16="http://schemas.microsoft.com/office/drawing/2014/main" id="{595F3CBA-8FB2-9FEF-3EB2-24F4438A65EF}"/>
              </a:ext>
            </a:extLst>
          </p:cNvPr>
          <p:cNvGrpSpPr/>
          <p:nvPr/>
        </p:nvGrpSpPr>
        <p:grpSpPr>
          <a:xfrm>
            <a:off x="4810899" y="1855783"/>
            <a:ext cx="455145" cy="453667"/>
            <a:chOff x="7121669" y="1533610"/>
            <a:chExt cx="321362" cy="321362"/>
          </a:xfrm>
        </p:grpSpPr>
        <p:sp>
          <p:nvSpPr>
            <p:cNvPr id="336" name="Google Shape;336;p50">
              <a:extLst>
                <a:ext uri="{FF2B5EF4-FFF2-40B4-BE49-F238E27FC236}">
                  <a16:creationId xmlns:a16="http://schemas.microsoft.com/office/drawing/2014/main" id="{8911E30B-0E8F-34DC-F352-748376B9F3E0}"/>
                </a:ext>
              </a:extLst>
            </p:cNvPr>
            <p:cNvSpPr/>
            <p:nvPr/>
          </p:nvSpPr>
          <p:spPr>
            <a:xfrm>
              <a:off x="7121669" y="1600289"/>
              <a:ext cx="142142" cy="192556"/>
            </a:xfrm>
            <a:custGeom>
              <a:avLst/>
              <a:gdLst/>
              <a:ahLst/>
              <a:cxnLst/>
              <a:rect l="l" t="t" r="r" b="b"/>
              <a:pathLst>
                <a:path w="4466" h="6050" extrusionOk="0">
                  <a:moveTo>
                    <a:pt x="2346" y="275"/>
                  </a:moveTo>
                  <a:cubicBezTo>
                    <a:pt x="2929" y="275"/>
                    <a:pt x="3406" y="751"/>
                    <a:pt x="3406" y="1322"/>
                  </a:cubicBezTo>
                  <a:lnTo>
                    <a:pt x="3406" y="1608"/>
                  </a:lnTo>
                  <a:lnTo>
                    <a:pt x="3382" y="1608"/>
                  </a:lnTo>
                  <a:cubicBezTo>
                    <a:pt x="3048" y="1537"/>
                    <a:pt x="2941" y="1108"/>
                    <a:pt x="2941" y="1108"/>
                  </a:cubicBezTo>
                  <a:cubicBezTo>
                    <a:pt x="2929" y="1049"/>
                    <a:pt x="2882" y="1001"/>
                    <a:pt x="2822" y="989"/>
                  </a:cubicBezTo>
                  <a:cubicBezTo>
                    <a:pt x="2809" y="984"/>
                    <a:pt x="2796" y="981"/>
                    <a:pt x="2783" y="981"/>
                  </a:cubicBezTo>
                  <a:cubicBezTo>
                    <a:pt x="2738" y="981"/>
                    <a:pt x="2695" y="1011"/>
                    <a:pt x="2667" y="1049"/>
                  </a:cubicBezTo>
                  <a:cubicBezTo>
                    <a:pt x="2155" y="1608"/>
                    <a:pt x="1262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1" y="275"/>
                  </a:cubicBezTo>
                  <a:close/>
                  <a:moveTo>
                    <a:pt x="1096" y="2049"/>
                  </a:moveTo>
                  <a:lnTo>
                    <a:pt x="1096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36" y="2084"/>
                    <a:pt x="1096" y="2049"/>
                  </a:cubicBezTo>
                  <a:close/>
                  <a:moveTo>
                    <a:pt x="3394" y="2061"/>
                  </a:moveTo>
                  <a:cubicBezTo>
                    <a:pt x="3441" y="2084"/>
                    <a:pt x="3477" y="2144"/>
                    <a:pt x="3477" y="2215"/>
                  </a:cubicBezTo>
                  <a:cubicBezTo>
                    <a:pt x="3477" y="2299"/>
                    <a:pt x="3453" y="2358"/>
                    <a:pt x="3394" y="2382"/>
                  </a:cubicBezTo>
                  <a:lnTo>
                    <a:pt x="3394" y="2061"/>
                  </a:lnTo>
                  <a:close/>
                  <a:moveTo>
                    <a:pt x="2632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51" y="3263"/>
                    <a:pt x="2346" y="3263"/>
                  </a:cubicBezTo>
                  <a:lnTo>
                    <a:pt x="2155" y="3263"/>
                  </a:lnTo>
                  <a:cubicBezTo>
                    <a:pt x="1739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79" y="1894"/>
                    <a:pt x="2227" y="1799"/>
                    <a:pt x="2632" y="1442"/>
                  </a:cubicBezTo>
                  <a:close/>
                  <a:moveTo>
                    <a:pt x="2536" y="3573"/>
                  </a:moveTo>
                  <a:lnTo>
                    <a:pt x="2536" y="3775"/>
                  </a:lnTo>
                  <a:lnTo>
                    <a:pt x="2251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46" y="3585"/>
                  </a:lnTo>
                  <a:cubicBezTo>
                    <a:pt x="2405" y="3585"/>
                    <a:pt x="2465" y="3585"/>
                    <a:pt x="2536" y="3573"/>
                  </a:cubicBezTo>
                  <a:close/>
                  <a:moveTo>
                    <a:pt x="2846" y="3906"/>
                  </a:moveTo>
                  <a:lnTo>
                    <a:pt x="2941" y="3989"/>
                  </a:lnTo>
                  <a:lnTo>
                    <a:pt x="2727" y="4454"/>
                  </a:lnTo>
                  <a:lnTo>
                    <a:pt x="2667" y="4406"/>
                  </a:lnTo>
                  <a:lnTo>
                    <a:pt x="2489" y="4275"/>
                  </a:lnTo>
                  <a:lnTo>
                    <a:pt x="2810" y="3930"/>
                  </a:lnTo>
                  <a:lnTo>
                    <a:pt x="2846" y="3906"/>
                  </a:lnTo>
                  <a:close/>
                  <a:moveTo>
                    <a:pt x="1655" y="3918"/>
                  </a:moveTo>
                  <a:cubicBezTo>
                    <a:pt x="1655" y="3942"/>
                    <a:pt x="1667" y="3966"/>
                    <a:pt x="1691" y="3989"/>
                  </a:cubicBezTo>
                  <a:lnTo>
                    <a:pt x="2012" y="4287"/>
                  </a:lnTo>
                  <a:lnTo>
                    <a:pt x="1774" y="4466"/>
                  </a:lnTo>
                  <a:lnTo>
                    <a:pt x="1536" y="3989"/>
                  </a:lnTo>
                  <a:lnTo>
                    <a:pt x="1655" y="3918"/>
                  </a:lnTo>
                  <a:close/>
                  <a:moveTo>
                    <a:pt x="2227" y="4490"/>
                  </a:moveTo>
                  <a:lnTo>
                    <a:pt x="2370" y="4597"/>
                  </a:lnTo>
                  <a:lnTo>
                    <a:pt x="2322" y="4704"/>
                  </a:lnTo>
                  <a:lnTo>
                    <a:pt x="2155" y="4704"/>
                  </a:lnTo>
                  <a:lnTo>
                    <a:pt x="2108" y="4585"/>
                  </a:lnTo>
                  <a:lnTo>
                    <a:pt x="2227" y="4490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51" y="4835"/>
                  </a:lnTo>
                  <a:cubicBezTo>
                    <a:pt x="1774" y="4835"/>
                    <a:pt x="1786" y="4823"/>
                    <a:pt x="1798" y="4823"/>
                  </a:cubicBezTo>
                  <a:lnTo>
                    <a:pt x="1846" y="4799"/>
                  </a:lnTo>
                  <a:close/>
                  <a:moveTo>
                    <a:pt x="2632" y="4799"/>
                  </a:moveTo>
                  <a:lnTo>
                    <a:pt x="2679" y="4823"/>
                  </a:lnTo>
                  <a:cubicBezTo>
                    <a:pt x="2691" y="4835"/>
                    <a:pt x="2703" y="4835"/>
                    <a:pt x="2739" y="4847"/>
                  </a:cubicBezTo>
                  <a:lnTo>
                    <a:pt x="2644" y="5156"/>
                  </a:lnTo>
                  <a:lnTo>
                    <a:pt x="2608" y="4882"/>
                  </a:lnTo>
                  <a:lnTo>
                    <a:pt x="2632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3" y="4156"/>
                  </a:moveTo>
                  <a:lnTo>
                    <a:pt x="3620" y="4299"/>
                  </a:lnTo>
                  <a:lnTo>
                    <a:pt x="3632" y="4299"/>
                  </a:lnTo>
                  <a:cubicBezTo>
                    <a:pt x="3644" y="4323"/>
                    <a:pt x="4156" y="4501"/>
                    <a:pt x="4156" y="5121"/>
                  </a:cubicBezTo>
                  <a:lnTo>
                    <a:pt x="4156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56" y="4930"/>
                    <a:pt x="3572" y="4930"/>
                  </a:cubicBezTo>
                  <a:cubicBezTo>
                    <a:pt x="3477" y="4930"/>
                    <a:pt x="3406" y="5001"/>
                    <a:pt x="3406" y="5097"/>
                  </a:cubicBezTo>
                  <a:lnTo>
                    <a:pt x="3406" y="5728"/>
                  </a:lnTo>
                  <a:lnTo>
                    <a:pt x="2810" y="5728"/>
                  </a:lnTo>
                  <a:lnTo>
                    <a:pt x="3263" y="4156"/>
                  </a:lnTo>
                  <a:close/>
                  <a:moveTo>
                    <a:pt x="2179" y="1"/>
                  </a:moveTo>
                  <a:cubicBezTo>
                    <a:pt x="1429" y="1"/>
                    <a:pt x="810" y="608"/>
                    <a:pt x="810" y="1370"/>
                  </a:cubicBezTo>
                  <a:lnTo>
                    <a:pt x="810" y="1870"/>
                  </a:lnTo>
                  <a:cubicBezTo>
                    <a:pt x="739" y="1965"/>
                    <a:pt x="679" y="2084"/>
                    <a:pt x="679" y="2215"/>
                  </a:cubicBezTo>
                  <a:cubicBezTo>
                    <a:pt x="679" y="2465"/>
                    <a:pt x="858" y="2680"/>
                    <a:pt x="1096" y="2727"/>
                  </a:cubicBezTo>
                  <a:cubicBezTo>
                    <a:pt x="1155" y="3037"/>
                    <a:pt x="1346" y="3299"/>
                    <a:pt x="1631" y="3454"/>
                  </a:cubicBezTo>
                  <a:lnTo>
                    <a:pt x="1631" y="3525"/>
                  </a:lnTo>
                  <a:lnTo>
                    <a:pt x="1274" y="3763"/>
                  </a:lnTo>
                  <a:lnTo>
                    <a:pt x="1262" y="3763"/>
                  </a:lnTo>
                  <a:lnTo>
                    <a:pt x="727" y="3989"/>
                  </a:lnTo>
                  <a:cubicBezTo>
                    <a:pt x="477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55" y="6025"/>
                  </a:cubicBezTo>
                  <a:lnTo>
                    <a:pt x="1203" y="6025"/>
                  </a:lnTo>
                  <a:cubicBezTo>
                    <a:pt x="1286" y="6025"/>
                    <a:pt x="1370" y="5954"/>
                    <a:pt x="1370" y="5859"/>
                  </a:cubicBezTo>
                  <a:cubicBezTo>
                    <a:pt x="1370" y="5775"/>
                    <a:pt x="1286" y="5704"/>
                    <a:pt x="1203" y="5704"/>
                  </a:cubicBezTo>
                  <a:lnTo>
                    <a:pt x="1048" y="5704"/>
                  </a:lnTo>
                  <a:lnTo>
                    <a:pt x="1048" y="5061"/>
                  </a:lnTo>
                  <a:cubicBezTo>
                    <a:pt x="1048" y="4966"/>
                    <a:pt x="977" y="4894"/>
                    <a:pt x="893" y="4894"/>
                  </a:cubicBezTo>
                  <a:cubicBezTo>
                    <a:pt x="798" y="4894"/>
                    <a:pt x="727" y="4966"/>
                    <a:pt x="727" y="5061"/>
                  </a:cubicBezTo>
                  <a:lnTo>
                    <a:pt x="727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798" y="4275"/>
                    <a:pt x="834" y="4275"/>
                  </a:cubicBezTo>
                  <a:lnTo>
                    <a:pt x="846" y="4275"/>
                  </a:lnTo>
                  <a:lnTo>
                    <a:pt x="1227" y="4109"/>
                  </a:lnTo>
                  <a:lnTo>
                    <a:pt x="1679" y="5704"/>
                  </a:lnTo>
                  <a:cubicBezTo>
                    <a:pt x="1608" y="5716"/>
                    <a:pt x="1560" y="5775"/>
                    <a:pt x="1560" y="5847"/>
                  </a:cubicBezTo>
                  <a:cubicBezTo>
                    <a:pt x="1560" y="5942"/>
                    <a:pt x="1631" y="6013"/>
                    <a:pt x="1727" y="6013"/>
                  </a:cubicBezTo>
                  <a:lnTo>
                    <a:pt x="1893" y="6049"/>
                  </a:lnTo>
                  <a:lnTo>
                    <a:pt x="4298" y="6049"/>
                  </a:lnTo>
                  <a:cubicBezTo>
                    <a:pt x="4394" y="6049"/>
                    <a:pt x="4465" y="5966"/>
                    <a:pt x="4465" y="5883"/>
                  </a:cubicBezTo>
                  <a:lnTo>
                    <a:pt x="4465" y="5121"/>
                  </a:lnTo>
                  <a:cubicBezTo>
                    <a:pt x="4465" y="4430"/>
                    <a:pt x="3989" y="4097"/>
                    <a:pt x="3727" y="4001"/>
                  </a:cubicBezTo>
                  <a:lnTo>
                    <a:pt x="3203" y="3775"/>
                  </a:lnTo>
                  <a:lnTo>
                    <a:pt x="2834" y="3537"/>
                  </a:lnTo>
                  <a:lnTo>
                    <a:pt x="2834" y="3454"/>
                  </a:lnTo>
                  <a:cubicBezTo>
                    <a:pt x="3108" y="3299"/>
                    <a:pt x="3310" y="3037"/>
                    <a:pt x="3370" y="2727"/>
                  </a:cubicBezTo>
                  <a:cubicBezTo>
                    <a:pt x="3608" y="2680"/>
                    <a:pt x="3787" y="2465"/>
                    <a:pt x="3787" y="2215"/>
                  </a:cubicBezTo>
                  <a:cubicBezTo>
                    <a:pt x="3787" y="2084"/>
                    <a:pt x="3751" y="1965"/>
                    <a:pt x="3656" y="1870"/>
                  </a:cubicBezTo>
                  <a:lnTo>
                    <a:pt x="3656" y="1370"/>
                  </a:lnTo>
                  <a:cubicBezTo>
                    <a:pt x="3656" y="608"/>
                    <a:pt x="3048" y="1"/>
                    <a:pt x="22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0">
              <a:extLst>
                <a:ext uri="{FF2B5EF4-FFF2-40B4-BE49-F238E27FC236}">
                  <a16:creationId xmlns:a16="http://schemas.microsoft.com/office/drawing/2014/main" id="{594A2ACA-535D-C8E4-7074-28C4D9A55E04}"/>
                </a:ext>
              </a:extLst>
            </p:cNvPr>
            <p:cNvSpPr/>
            <p:nvPr/>
          </p:nvSpPr>
          <p:spPr>
            <a:xfrm>
              <a:off x="7170938" y="1533610"/>
              <a:ext cx="223206" cy="53852"/>
            </a:xfrm>
            <a:custGeom>
              <a:avLst/>
              <a:gdLst/>
              <a:ahLst/>
              <a:cxnLst/>
              <a:rect l="l" t="t" r="r" b="b"/>
              <a:pathLst>
                <a:path w="7013" h="1692" extrusionOk="0">
                  <a:moveTo>
                    <a:pt x="3512" y="0"/>
                  </a:moveTo>
                  <a:cubicBezTo>
                    <a:pt x="2227" y="0"/>
                    <a:pt x="1000" y="477"/>
                    <a:pt x="72" y="1358"/>
                  </a:cubicBezTo>
                  <a:cubicBezTo>
                    <a:pt x="12" y="1405"/>
                    <a:pt x="0" y="1512"/>
                    <a:pt x="72" y="1572"/>
                  </a:cubicBezTo>
                  <a:cubicBezTo>
                    <a:pt x="92" y="1625"/>
                    <a:pt x="130" y="1649"/>
                    <a:pt x="171" y="1649"/>
                  </a:cubicBezTo>
                  <a:cubicBezTo>
                    <a:pt x="203" y="1649"/>
                    <a:pt x="236" y="1634"/>
                    <a:pt x="262" y="1608"/>
                  </a:cubicBezTo>
                  <a:cubicBezTo>
                    <a:pt x="1143" y="786"/>
                    <a:pt x="2286" y="322"/>
                    <a:pt x="3501" y="322"/>
                  </a:cubicBezTo>
                  <a:cubicBezTo>
                    <a:pt x="4584" y="322"/>
                    <a:pt x="5608" y="691"/>
                    <a:pt x="6453" y="1370"/>
                  </a:cubicBezTo>
                  <a:lnTo>
                    <a:pt x="6203" y="1370"/>
                  </a:lnTo>
                  <a:cubicBezTo>
                    <a:pt x="6120" y="1370"/>
                    <a:pt x="6037" y="1441"/>
                    <a:pt x="6037" y="1536"/>
                  </a:cubicBezTo>
                  <a:cubicBezTo>
                    <a:pt x="6037" y="1620"/>
                    <a:pt x="6120" y="1691"/>
                    <a:pt x="6203" y="1691"/>
                  </a:cubicBezTo>
                  <a:lnTo>
                    <a:pt x="6846" y="1691"/>
                  </a:lnTo>
                  <a:cubicBezTo>
                    <a:pt x="6930" y="1691"/>
                    <a:pt x="7013" y="1620"/>
                    <a:pt x="7013" y="1536"/>
                  </a:cubicBezTo>
                  <a:lnTo>
                    <a:pt x="7013" y="953"/>
                  </a:lnTo>
                  <a:cubicBezTo>
                    <a:pt x="7013" y="858"/>
                    <a:pt x="6930" y="786"/>
                    <a:pt x="6846" y="786"/>
                  </a:cubicBezTo>
                  <a:cubicBezTo>
                    <a:pt x="6751" y="786"/>
                    <a:pt x="6680" y="858"/>
                    <a:pt x="6680" y="953"/>
                  </a:cubicBezTo>
                  <a:lnTo>
                    <a:pt x="6680" y="1131"/>
                  </a:lnTo>
                  <a:cubicBezTo>
                    <a:pt x="5787" y="405"/>
                    <a:pt x="4667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0">
              <a:extLst>
                <a:ext uri="{FF2B5EF4-FFF2-40B4-BE49-F238E27FC236}">
                  <a16:creationId xmlns:a16="http://schemas.microsoft.com/office/drawing/2014/main" id="{0D7E8874-83F4-25DD-374B-389D3305450D}"/>
                </a:ext>
              </a:extLst>
            </p:cNvPr>
            <p:cNvSpPr/>
            <p:nvPr/>
          </p:nvSpPr>
          <p:spPr>
            <a:xfrm>
              <a:off x="7175107" y="1804558"/>
              <a:ext cx="215249" cy="50415"/>
            </a:xfrm>
            <a:custGeom>
              <a:avLst/>
              <a:gdLst/>
              <a:ahLst/>
              <a:cxnLst/>
              <a:rect l="l" t="t" r="r" b="b"/>
              <a:pathLst>
                <a:path w="6763" h="158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738"/>
                  </a:lnTo>
                  <a:cubicBezTo>
                    <a:pt x="0" y="834"/>
                    <a:pt x="72" y="905"/>
                    <a:pt x="167" y="905"/>
                  </a:cubicBezTo>
                  <a:cubicBezTo>
                    <a:pt x="250" y="905"/>
                    <a:pt x="333" y="834"/>
                    <a:pt x="333" y="738"/>
                  </a:cubicBezTo>
                  <a:lnTo>
                    <a:pt x="333" y="560"/>
                  </a:lnTo>
                  <a:cubicBezTo>
                    <a:pt x="1203" y="1215"/>
                    <a:pt x="2262" y="1584"/>
                    <a:pt x="3381" y="1584"/>
                  </a:cubicBezTo>
                  <a:cubicBezTo>
                    <a:pt x="4596" y="1584"/>
                    <a:pt x="5775" y="1143"/>
                    <a:pt x="6680" y="357"/>
                  </a:cubicBezTo>
                  <a:cubicBezTo>
                    <a:pt x="6739" y="298"/>
                    <a:pt x="6763" y="191"/>
                    <a:pt x="6691" y="131"/>
                  </a:cubicBezTo>
                  <a:cubicBezTo>
                    <a:pt x="6652" y="92"/>
                    <a:pt x="6609" y="74"/>
                    <a:pt x="6567" y="74"/>
                  </a:cubicBezTo>
                  <a:cubicBezTo>
                    <a:pt x="6532" y="74"/>
                    <a:pt x="6497" y="86"/>
                    <a:pt x="6465" y="107"/>
                  </a:cubicBezTo>
                  <a:cubicBezTo>
                    <a:pt x="5596" y="846"/>
                    <a:pt x="4501" y="1262"/>
                    <a:pt x="3370" y="1262"/>
                  </a:cubicBezTo>
                  <a:cubicBezTo>
                    <a:pt x="2334" y="1262"/>
                    <a:pt x="1346" y="941"/>
                    <a:pt x="536" y="322"/>
                  </a:cubicBezTo>
                  <a:lnTo>
                    <a:pt x="810" y="322"/>
                  </a:lnTo>
                  <a:cubicBezTo>
                    <a:pt x="893" y="322"/>
                    <a:pt x="965" y="250"/>
                    <a:pt x="965" y="167"/>
                  </a:cubicBezTo>
                  <a:cubicBezTo>
                    <a:pt x="965" y="72"/>
                    <a:pt x="893" y="0"/>
                    <a:pt x="8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0">
              <a:extLst>
                <a:ext uri="{FF2B5EF4-FFF2-40B4-BE49-F238E27FC236}">
                  <a16:creationId xmlns:a16="http://schemas.microsoft.com/office/drawing/2014/main" id="{F025443C-3AA7-3D61-D07E-C31F9A571AB1}"/>
                </a:ext>
              </a:extLst>
            </p:cNvPr>
            <p:cNvSpPr/>
            <p:nvPr/>
          </p:nvSpPr>
          <p:spPr>
            <a:xfrm>
              <a:off x="7300539" y="1600289"/>
              <a:ext cx="142492" cy="191793"/>
            </a:xfrm>
            <a:custGeom>
              <a:avLst/>
              <a:gdLst/>
              <a:ahLst/>
              <a:cxnLst/>
              <a:rect l="l" t="t" r="r" b="b"/>
              <a:pathLst>
                <a:path w="4477" h="6026" extrusionOk="0">
                  <a:moveTo>
                    <a:pt x="2358" y="275"/>
                  </a:moveTo>
                  <a:cubicBezTo>
                    <a:pt x="2941" y="275"/>
                    <a:pt x="3417" y="751"/>
                    <a:pt x="3417" y="1322"/>
                  </a:cubicBezTo>
                  <a:lnTo>
                    <a:pt x="3417" y="1608"/>
                  </a:lnTo>
                  <a:lnTo>
                    <a:pt x="3381" y="1608"/>
                  </a:lnTo>
                  <a:cubicBezTo>
                    <a:pt x="3060" y="1537"/>
                    <a:pt x="2953" y="1108"/>
                    <a:pt x="2953" y="1108"/>
                  </a:cubicBezTo>
                  <a:cubicBezTo>
                    <a:pt x="2941" y="1049"/>
                    <a:pt x="2893" y="1001"/>
                    <a:pt x="2834" y="989"/>
                  </a:cubicBezTo>
                  <a:cubicBezTo>
                    <a:pt x="2821" y="984"/>
                    <a:pt x="2808" y="981"/>
                    <a:pt x="2795" y="981"/>
                  </a:cubicBezTo>
                  <a:cubicBezTo>
                    <a:pt x="2749" y="981"/>
                    <a:pt x="2704" y="1011"/>
                    <a:pt x="2667" y="1049"/>
                  </a:cubicBezTo>
                  <a:cubicBezTo>
                    <a:pt x="2167" y="1608"/>
                    <a:pt x="1274" y="1608"/>
                    <a:pt x="1250" y="1608"/>
                  </a:cubicBezTo>
                  <a:lnTo>
                    <a:pt x="1191" y="1608"/>
                  </a:lnTo>
                  <a:lnTo>
                    <a:pt x="1191" y="1322"/>
                  </a:lnTo>
                  <a:cubicBezTo>
                    <a:pt x="1191" y="751"/>
                    <a:pt x="1667" y="275"/>
                    <a:pt x="2250" y="275"/>
                  </a:cubicBezTo>
                  <a:close/>
                  <a:moveTo>
                    <a:pt x="1107" y="2049"/>
                  </a:moveTo>
                  <a:lnTo>
                    <a:pt x="1107" y="2382"/>
                  </a:lnTo>
                  <a:cubicBezTo>
                    <a:pt x="1060" y="2358"/>
                    <a:pt x="1012" y="2287"/>
                    <a:pt x="1012" y="2215"/>
                  </a:cubicBezTo>
                  <a:cubicBezTo>
                    <a:pt x="1012" y="2144"/>
                    <a:pt x="1048" y="2084"/>
                    <a:pt x="1107" y="2049"/>
                  </a:cubicBezTo>
                  <a:close/>
                  <a:moveTo>
                    <a:pt x="3393" y="2061"/>
                  </a:moveTo>
                  <a:cubicBezTo>
                    <a:pt x="3441" y="2084"/>
                    <a:pt x="3489" y="2144"/>
                    <a:pt x="3489" y="2215"/>
                  </a:cubicBezTo>
                  <a:cubicBezTo>
                    <a:pt x="3489" y="2299"/>
                    <a:pt x="3453" y="2358"/>
                    <a:pt x="3393" y="2382"/>
                  </a:cubicBezTo>
                  <a:lnTo>
                    <a:pt x="3393" y="2061"/>
                  </a:lnTo>
                  <a:close/>
                  <a:moveTo>
                    <a:pt x="2643" y="1442"/>
                  </a:moveTo>
                  <a:cubicBezTo>
                    <a:pt x="2727" y="1608"/>
                    <a:pt x="2858" y="1787"/>
                    <a:pt x="3084" y="1894"/>
                  </a:cubicBezTo>
                  <a:lnTo>
                    <a:pt x="3084" y="2537"/>
                  </a:lnTo>
                  <a:cubicBezTo>
                    <a:pt x="3084" y="2930"/>
                    <a:pt x="2762" y="3263"/>
                    <a:pt x="2358" y="3263"/>
                  </a:cubicBezTo>
                  <a:lnTo>
                    <a:pt x="2167" y="3263"/>
                  </a:lnTo>
                  <a:cubicBezTo>
                    <a:pt x="1750" y="3263"/>
                    <a:pt x="1417" y="2930"/>
                    <a:pt x="1417" y="2537"/>
                  </a:cubicBezTo>
                  <a:lnTo>
                    <a:pt x="1417" y="1918"/>
                  </a:lnTo>
                  <a:cubicBezTo>
                    <a:pt x="1691" y="1894"/>
                    <a:pt x="2238" y="1799"/>
                    <a:pt x="2643" y="1442"/>
                  </a:cubicBezTo>
                  <a:close/>
                  <a:moveTo>
                    <a:pt x="2548" y="3573"/>
                  </a:moveTo>
                  <a:lnTo>
                    <a:pt x="2548" y="3775"/>
                  </a:lnTo>
                  <a:lnTo>
                    <a:pt x="2250" y="4073"/>
                  </a:lnTo>
                  <a:lnTo>
                    <a:pt x="1965" y="3811"/>
                  </a:lnTo>
                  <a:lnTo>
                    <a:pt x="1965" y="3632"/>
                  </a:lnTo>
                  <a:lnTo>
                    <a:pt x="1965" y="3573"/>
                  </a:lnTo>
                  <a:cubicBezTo>
                    <a:pt x="2024" y="3585"/>
                    <a:pt x="2084" y="3585"/>
                    <a:pt x="2155" y="3585"/>
                  </a:cubicBezTo>
                  <a:lnTo>
                    <a:pt x="2358" y="3585"/>
                  </a:lnTo>
                  <a:cubicBezTo>
                    <a:pt x="2417" y="3585"/>
                    <a:pt x="2477" y="3585"/>
                    <a:pt x="2548" y="3573"/>
                  </a:cubicBezTo>
                  <a:close/>
                  <a:moveTo>
                    <a:pt x="1667" y="3918"/>
                  </a:moveTo>
                  <a:cubicBezTo>
                    <a:pt x="1667" y="3942"/>
                    <a:pt x="1679" y="3954"/>
                    <a:pt x="1715" y="3989"/>
                  </a:cubicBezTo>
                  <a:lnTo>
                    <a:pt x="2024" y="4287"/>
                  </a:lnTo>
                  <a:lnTo>
                    <a:pt x="1774" y="4454"/>
                  </a:lnTo>
                  <a:lnTo>
                    <a:pt x="1548" y="3989"/>
                  </a:lnTo>
                  <a:lnTo>
                    <a:pt x="1667" y="3918"/>
                  </a:lnTo>
                  <a:close/>
                  <a:moveTo>
                    <a:pt x="2834" y="3918"/>
                  </a:moveTo>
                  <a:lnTo>
                    <a:pt x="2941" y="3989"/>
                  </a:lnTo>
                  <a:lnTo>
                    <a:pt x="2715" y="4454"/>
                  </a:lnTo>
                  <a:lnTo>
                    <a:pt x="2655" y="4406"/>
                  </a:lnTo>
                  <a:lnTo>
                    <a:pt x="2477" y="4275"/>
                  </a:lnTo>
                  <a:lnTo>
                    <a:pt x="2798" y="3942"/>
                  </a:lnTo>
                  <a:lnTo>
                    <a:pt x="2834" y="3918"/>
                  </a:lnTo>
                  <a:close/>
                  <a:moveTo>
                    <a:pt x="2238" y="4501"/>
                  </a:moveTo>
                  <a:lnTo>
                    <a:pt x="2369" y="4585"/>
                  </a:lnTo>
                  <a:lnTo>
                    <a:pt x="2322" y="4692"/>
                  </a:lnTo>
                  <a:lnTo>
                    <a:pt x="2167" y="4692"/>
                  </a:lnTo>
                  <a:lnTo>
                    <a:pt x="2119" y="4585"/>
                  </a:lnTo>
                  <a:lnTo>
                    <a:pt x="2238" y="4501"/>
                  </a:lnTo>
                  <a:close/>
                  <a:moveTo>
                    <a:pt x="1846" y="4799"/>
                  </a:moveTo>
                  <a:lnTo>
                    <a:pt x="1893" y="4894"/>
                  </a:lnTo>
                  <a:lnTo>
                    <a:pt x="1846" y="5156"/>
                  </a:lnTo>
                  <a:lnTo>
                    <a:pt x="1762" y="4835"/>
                  </a:lnTo>
                  <a:cubicBezTo>
                    <a:pt x="1774" y="4835"/>
                    <a:pt x="1786" y="4823"/>
                    <a:pt x="1810" y="4823"/>
                  </a:cubicBezTo>
                  <a:lnTo>
                    <a:pt x="1846" y="4799"/>
                  </a:lnTo>
                  <a:close/>
                  <a:moveTo>
                    <a:pt x="2643" y="4799"/>
                  </a:moveTo>
                  <a:lnTo>
                    <a:pt x="2679" y="4823"/>
                  </a:lnTo>
                  <a:cubicBezTo>
                    <a:pt x="2703" y="4835"/>
                    <a:pt x="2715" y="4835"/>
                    <a:pt x="2739" y="4847"/>
                  </a:cubicBezTo>
                  <a:lnTo>
                    <a:pt x="2655" y="5156"/>
                  </a:lnTo>
                  <a:lnTo>
                    <a:pt x="2608" y="4882"/>
                  </a:lnTo>
                  <a:lnTo>
                    <a:pt x="2643" y="4799"/>
                  </a:lnTo>
                  <a:close/>
                  <a:moveTo>
                    <a:pt x="2322" y="5037"/>
                  </a:moveTo>
                  <a:lnTo>
                    <a:pt x="2441" y="5728"/>
                  </a:lnTo>
                  <a:lnTo>
                    <a:pt x="2084" y="5728"/>
                  </a:lnTo>
                  <a:lnTo>
                    <a:pt x="2203" y="5037"/>
                  </a:lnTo>
                  <a:close/>
                  <a:moveTo>
                    <a:pt x="3262" y="4156"/>
                  </a:moveTo>
                  <a:lnTo>
                    <a:pt x="3620" y="4299"/>
                  </a:lnTo>
                  <a:lnTo>
                    <a:pt x="3631" y="4299"/>
                  </a:lnTo>
                  <a:cubicBezTo>
                    <a:pt x="3655" y="4323"/>
                    <a:pt x="4155" y="4501"/>
                    <a:pt x="4155" y="5121"/>
                  </a:cubicBezTo>
                  <a:lnTo>
                    <a:pt x="4155" y="5728"/>
                  </a:lnTo>
                  <a:lnTo>
                    <a:pt x="3739" y="5728"/>
                  </a:lnTo>
                  <a:lnTo>
                    <a:pt x="3739" y="5097"/>
                  </a:lnTo>
                  <a:cubicBezTo>
                    <a:pt x="3739" y="5001"/>
                    <a:pt x="3667" y="4930"/>
                    <a:pt x="3572" y="4930"/>
                  </a:cubicBezTo>
                  <a:cubicBezTo>
                    <a:pt x="3489" y="4930"/>
                    <a:pt x="3417" y="5001"/>
                    <a:pt x="3417" y="5097"/>
                  </a:cubicBezTo>
                  <a:lnTo>
                    <a:pt x="3417" y="5728"/>
                  </a:lnTo>
                  <a:lnTo>
                    <a:pt x="2822" y="5728"/>
                  </a:lnTo>
                  <a:lnTo>
                    <a:pt x="3262" y="4156"/>
                  </a:lnTo>
                  <a:close/>
                  <a:moveTo>
                    <a:pt x="2191" y="1"/>
                  </a:moveTo>
                  <a:cubicBezTo>
                    <a:pt x="1429" y="1"/>
                    <a:pt x="822" y="608"/>
                    <a:pt x="822" y="1370"/>
                  </a:cubicBezTo>
                  <a:lnTo>
                    <a:pt x="822" y="1870"/>
                  </a:lnTo>
                  <a:cubicBezTo>
                    <a:pt x="750" y="1965"/>
                    <a:pt x="691" y="2084"/>
                    <a:pt x="691" y="2215"/>
                  </a:cubicBezTo>
                  <a:cubicBezTo>
                    <a:pt x="691" y="2465"/>
                    <a:pt x="869" y="2680"/>
                    <a:pt x="1107" y="2727"/>
                  </a:cubicBezTo>
                  <a:cubicBezTo>
                    <a:pt x="1167" y="3037"/>
                    <a:pt x="1357" y="3299"/>
                    <a:pt x="1643" y="3454"/>
                  </a:cubicBezTo>
                  <a:lnTo>
                    <a:pt x="1643" y="3525"/>
                  </a:lnTo>
                  <a:lnTo>
                    <a:pt x="1286" y="3763"/>
                  </a:lnTo>
                  <a:lnTo>
                    <a:pt x="1262" y="3763"/>
                  </a:lnTo>
                  <a:lnTo>
                    <a:pt x="726" y="3989"/>
                  </a:lnTo>
                  <a:cubicBezTo>
                    <a:pt x="476" y="4073"/>
                    <a:pt x="0" y="4418"/>
                    <a:pt x="0" y="5109"/>
                  </a:cubicBezTo>
                  <a:lnTo>
                    <a:pt x="0" y="5859"/>
                  </a:lnTo>
                  <a:cubicBezTo>
                    <a:pt x="0" y="5954"/>
                    <a:pt x="72" y="6025"/>
                    <a:pt x="167" y="6025"/>
                  </a:cubicBezTo>
                  <a:lnTo>
                    <a:pt x="1203" y="6025"/>
                  </a:lnTo>
                  <a:cubicBezTo>
                    <a:pt x="1298" y="6025"/>
                    <a:pt x="1369" y="5954"/>
                    <a:pt x="1369" y="5859"/>
                  </a:cubicBezTo>
                  <a:cubicBezTo>
                    <a:pt x="1369" y="5775"/>
                    <a:pt x="1298" y="5704"/>
                    <a:pt x="1203" y="5704"/>
                  </a:cubicBezTo>
                  <a:lnTo>
                    <a:pt x="1060" y="5704"/>
                  </a:lnTo>
                  <a:lnTo>
                    <a:pt x="1060" y="5061"/>
                  </a:lnTo>
                  <a:cubicBezTo>
                    <a:pt x="1060" y="4966"/>
                    <a:pt x="988" y="4894"/>
                    <a:pt x="893" y="4894"/>
                  </a:cubicBezTo>
                  <a:cubicBezTo>
                    <a:pt x="810" y="4894"/>
                    <a:pt x="726" y="4966"/>
                    <a:pt x="726" y="5061"/>
                  </a:cubicBezTo>
                  <a:lnTo>
                    <a:pt x="726" y="5704"/>
                  </a:lnTo>
                  <a:lnTo>
                    <a:pt x="310" y="5704"/>
                  </a:lnTo>
                  <a:lnTo>
                    <a:pt x="310" y="5085"/>
                  </a:lnTo>
                  <a:cubicBezTo>
                    <a:pt x="310" y="4454"/>
                    <a:pt x="810" y="4275"/>
                    <a:pt x="834" y="4275"/>
                  </a:cubicBezTo>
                  <a:lnTo>
                    <a:pt x="845" y="4275"/>
                  </a:lnTo>
                  <a:lnTo>
                    <a:pt x="1238" y="4109"/>
                  </a:lnTo>
                  <a:lnTo>
                    <a:pt x="1679" y="5704"/>
                  </a:lnTo>
                  <a:cubicBezTo>
                    <a:pt x="1607" y="5716"/>
                    <a:pt x="1560" y="5775"/>
                    <a:pt x="1560" y="5847"/>
                  </a:cubicBezTo>
                  <a:cubicBezTo>
                    <a:pt x="1560" y="5942"/>
                    <a:pt x="1643" y="6013"/>
                    <a:pt x="1726" y="6013"/>
                  </a:cubicBezTo>
                  <a:lnTo>
                    <a:pt x="4322" y="6013"/>
                  </a:lnTo>
                  <a:cubicBezTo>
                    <a:pt x="4405" y="6013"/>
                    <a:pt x="4477" y="5942"/>
                    <a:pt x="4477" y="5847"/>
                  </a:cubicBezTo>
                  <a:lnTo>
                    <a:pt x="4477" y="5085"/>
                  </a:lnTo>
                  <a:cubicBezTo>
                    <a:pt x="4465" y="4442"/>
                    <a:pt x="3989" y="4097"/>
                    <a:pt x="3739" y="4001"/>
                  </a:cubicBezTo>
                  <a:lnTo>
                    <a:pt x="3203" y="3775"/>
                  </a:lnTo>
                  <a:lnTo>
                    <a:pt x="2846" y="3537"/>
                  </a:lnTo>
                  <a:lnTo>
                    <a:pt x="2846" y="3454"/>
                  </a:lnTo>
                  <a:cubicBezTo>
                    <a:pt x="3120" y="3299"/>
                    <a:pt x="3322" y="3037"/>
                    <a:pt x="3381" y="2727"/>
                  </a:cubicBezTo>
                  <a:cubicBezTo>
                    <a:pt x="3620" y="2680"/>
                    <a:pt x="3798" y="2465"/>
                    <a:pt x="3798" y="2215"/>
                  </a:cubicBezTo>
                  <a:cubicBezTo>
                    <a:pt x="3798" y="2084"/>
                    <a:pt x="3751" y="1965"/>
                    <a:pt x="3667" y="1870"/>
                  </a:cubicBezTo>
                  <a:lnTo>
                    <a:pt x="3667" y="1370"/>
                  </a:lnTo>
                  <a:cubicBezTo>
                    <a:pt x="3667" y="608"/>
                    <a:pt x="3048" y="1"/>
                    <a:pt x="22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50">
            <a:extLst>
              <a:ext uri="{FF2B5EF4-FFF2-40B4-BE49-F238E27FC236}">
                <a16:creationId xmlns:a16="http://schemas.microsoft.com/office/drawing/2014/main" id="{E403984A-07D5-2FAE-B41B-9423D5F9D44B}"/>
              </a:ext>
            </a:extLst>
          </p:cNvPr>
          <p:cNvGrpSpPr/>
          <p:nvPr/>
        </p:nvGrpSpPr>
        <p:grpSpPr>
          <a:xfrm>
            <a:off x="2857220" y="3543208"/>
            <a:ext cx="499727" cy="500755"/>
            <a:chOff x="3095745" y="3805393"/>
            <a:chExt cx="352840" cy="354717"/>
          </a:xfrm>
        </p:grpSpPr>
        <p:sp>
          <p:nvSpPr>
            <p:cNvPr id="347" name="Google Shape;347;p50">
              <a:extLst>
                <a:ext uri="{FF2B5EF4-FFF2-40B4-BE49-F238E27FC236}">
                  <a16:creationId xmlns:a16="http://schemas.microsoft.com/office/drawing/2014/main" id="{1C3CFCC2-118A-D598-FC1A-9308289845C2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0">
              <a:extLst>
                <a:ext uri="{FF2B5EF4-FFF2-40B4-BE49-F238E27FC236}">
                  <a16:creationId xmlns:a16="http://schemas.microsoft.com/office/drawing/2014/main" id="{A8CA2356-9078-2BFF-9A00-AE1E59796E27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0">
              <a:extLst>
                <a:ext uri="{FF2B5EF4-FFF2-40B4-BE49-F238E27FC236}">
                  <a16:creationId xmlns:a16="http://schemas.microsoft.com/office/drawing/2014/main" id="{AB27D52D-5B93-314F-40C7-6813084C9ECE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0">
              <a:extLst>
                <a:ext uri="{FF2B5EF4-FFF2-40B4-BE49-F238E27FC236}">
                  <a16:creationId xmlns:a16="http://schemas.microsoft.com/office/drawing/2014/main" id="{BEDBC537-5D3E-9083-8D0D-D5E74C43A1E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0">
              <a:extLst>
                <a:ext uri="{FF2B5EF4-FFF2-40B4-BE49-F238E27FC236}">
                  <a16:creationId xmlns:a16="http://schemas.microsoft.com/office/drawing/2014/main" id="{90B4BCCA-3B18-4E0A-F2F5-C3BB81EFACD9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0">
              <a:extLst>
                <a:ext uri="{FF2B5EF4-FFF2-40B4-BE49-F238E27FC236}">
                  <a16:creationId xmlns:a16="http://schemas.microsoft.com/office/drawing/2014/main" id="{585FB188-096D-1F9C-CB35-33185F967564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4575" tIns="64575" rIns="64575" bIns="64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3" name="Google Shape;353;p50">
            <a:extLst>
              <a:ext uri="{FF2B5EF4-FFF2-40B4-BE49-F238E27FC236}">
                <a16:creationId xmlns:a16="http://schemas.microsoft.com/office/drawing/2014/main" id="{1BF7C940-6320-9368-D652-7EA012A530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lv-LV" b="1">
                <a:latin typeface="Cairo"/>
              </a:rPr>
              <a:t>Saistība ar valodu tehnoloģijām</a:t>
            </a:r>
            <a:endParaRPr lang="lv-LV">
              <a:latin typeface="Cairo"/>
            </a:endParaRPr>
          </a:p>
        </p:txBody>
      </p:sp>
    </p:spTree>
    <p:extLst>
      <p:ext uri="{BB962C8B-B14F-4D97-AF65-F5344CB8AC3E}">
        <p14:creationId xmlns:p14="http://schemas.microsoft.com/office/powerpoint/2010/main" val="785460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81D5C057-7769-2EDE-6F37-F62464FD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>
            <a:extLst>
              <a:ext uri="{FF2B5EF4-FFF2-40B4-BE49-F238E27FC236}">
                <a16:creationId xmlns:a16="http://schemas.microsoft.com/office/drawing/2014/main" id="{D813214A-5669-7822-7275-123BD2525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36081" y="518469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lv-LV" b="1"/>
              <a:t>Pasaules risinājumi:</a:t>
            </a:r>
          </a:p>
          <a:p>
            <a:pPr marL="285750" indent="-285750">
              <a:spcAft>
                <a:spcPts val="600"/>
              </a:spcAft>
            </a:pPr>
            <a:r>
              <a:rPr lang="lv-LV"/>
              <a:t>Gatavie sentimenta analīzes modeļi (BERT, </a:t>
            </a:r>
            <a:r>
              <a:rPr lang="lv-LV" err="1"/>
              <a:t>DistilBERT</a:t>
            </a:r>
            <a:r>
              <a:rPr lang="lv-LV"/>
              <a:t>, </a:t>
            </a:r>
            <a:r>
              <a:rPr lang="lv-LV" err="1"/>
              <a:t>RoBERTa</a:t>
            </a:r>
            <a:r>
              <a:rPr lang="lv-LV"/>
              <a:t>) un to pielāgotas versijas(piem. distilbert-base-uncased-finetuned-sst-2-english,</a:t>
            </a:r>
            <a:r>
              <a:rPr lang="en-GB"/>
              <a:t> twitter-</a:t>
            </a:r>
            <a:r>
              <a:rPr lang="en-GB" err="1"/>
              <a:t>roberta</a:t>
            </a:r>
            <a:r>
              <a:rPr lang="en-GB"/>
              <a:t>-base-sentiment</a:t>
            </a:r>
            <a:r>
              <a:rPr lang="lv-LV"/>
              <a:t>)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lv-LV"/>
              <a:t>Servisi un API teksta analīzei (Google NLP API </a:t>
            </a:r>
            <a:r>
              <a:rPr lang="lv-LV" err="1"/>
              <a:t>u.c</a:t>
            </a:r>
            <a:r>
              <a:rPr lang="lv-LV"/>
              <a:t>)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lv-LV" err="1"/>
              <a:t>Kaggle</a:t>
            </a:r>
            <a:r>
              <a:rPr lang="lv-LV"/>
              <a:t> apmācības/citu risinājumu projekti un datu kopas ar atsauksmēm (</a:t>
            </a:r>
            <a:r>
              <a:rPr lang="lv-LV">
                <a:solidFill>
                  <a:srgbClr val="1A1F3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amazon reviews</a:t>
            </a:r>
            <a:r>
              <a:rPr lang="lv-LV"/>
              <a:t>, </a:t>
            </a:r>
            <a:r>
              <a:rPr lang="lv-LV">
                <a:solidFill>
                  <a:srgbClr val="1A1F3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steam reviews</a:t>
            </a:r>
            <a:r>
              <a:rPr lang="lv-LV"/>
              <a:t>, </a:t>
            </a:r>
            <a:r>
              <a:rPr lang="lv-LV">
                <a:solidFill>
                  <a:srgbClr val="1A1F3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maps reviews</a:t>
            </a:r>
            <a:r>
              <a:rPr lang="lv-LV"/>
              <a:t>)</a:t>
            </a:r>
            <a:endParaRPr lang="en-US"/>
          </a:p>
          <a:p>
            <a:pPr marL="285750" indent="-285750">
              <a:spcAft>
                <a:spcPts val="600"/>
              </a:spcAft>
            </a:pPr>
            <a:r>
              <a:rPr lang="lv-LV"/>
              <a:t>Pētījumu raksti par papildus apmācību tehnikām, to vispārīgo efektivitāti </a:t>
            </a:r>
            <a:r>
              <a:rPr lang="lv-LV" err="1"/>
              <a:t>google</a:t>
            </a:r>
            <a:r>
              <a:rPr lang="lv-LV"/>
              <a:t> </a:t>
            </a:r>
            <a:r>
              <a:rPr lang="lv-LV" err="1"/>
              <a:t>maps</a:t>
            </a:r>
            <a:r>
              <a:rPr lang="lv-LV"/>
              <a:t> atsauksmju sentimenta analizēs uzdevumos(piem. </a:t>
            </a:r>
            <a:r>
              <a:rPr lang="lv-LV">
                <a:solidFill>
                  <a:srgbClr val="1A1F3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šis studentu darbs</a:t>
            </a:r>
            <a:r>
              <a:rPr lang="lv-LV"/>
              <a:t> un </a:t>
            </a:r>
            <a:r>
              <a:rPr lang="lv-LV">
                <a:solidFill>
                  <a:srgbClr val="1A1F3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pētījums</a:t>
            </a:r>
            <a:r>
              <a:rPr lang="lv-LV"/>
              <a:t>)</a:t>
            </a:r>
            <a:endParaRPr lang="en-US"/>
          </a:p>
          <a:p>
            <a:pPr marL="0" indent="0">
              <a:buNone/>
            </a:pPr>
            <a:r>
              <a:rPr lang="lv-LV" b="1"/>
              <a:t>Mūsu risinājuma pielietojumi: </a:t>
            </a:r>
            <a:r>
              <a:rPr lang="lv-LV"/>
              <a:t>nestandarti novērtēto atsauksmju filtrācija biznesam vai </a:t>
            </a:r>
            <a:r>
              <a:rPr lang="lv-LV" err="1"/>
              <a:t>moderācijai</a:t>
            </a:r>
            <a:r>
              <a:rPr lang="lv-LV"/>
              <a:t>, labāka paredzēšana līdzīgajos servisos bez vērtējuma, biznesa izmaksu efektivitātes novērtēšana no pētījuma rezultātiem</a:t>
            </a:r>
            <a:endParaRPr lang="en-US"/>
          </a:p>
          <a:p>
            <a:pPr marL="0" indent="0">
              <a:buNone/>
            </a:pPr>
            <a:endParaRPr lang="lv-LV"/>
          </a:p>
          <a:p>
            <a:pPr marL="0" indent="0">
              <a:buNone/>
            </a:pPr>
            <a:endParaRPr lang="lv-LV"/>
          </a:p>
          <a:p>
            <a:pPr marL="0" indent="0">
              <a:buNone/>
            </a:pPr>
            <a:endParaRPr lang="en-US"/>
          </a:p>
          <a:p>
            <a:pPr marL="0" indent="0">
              <a:buSzPts val="600"/>
              <a:buFont typeface="Arial"/>
              <a:buNone/>
            </a:pPr>
            <a:endParaRPr lang="en"/>
          </a:p>
        </p:txBody>
      </p:sp>
      <p:sp>
        <p:nvSpPr>
          <p:cNvPr id="266" name="Google Shape;266;p47">
            <a:extLst>
              <a:ext uri="{FF2B5EF4-FFF2-40B4-BE49-F238E27FC236}">
                <a16:creationId xmlns:a16="http://schemas.microsoft.com/office/drawing/2014/main" id="{B6F2D00F-86AE-C06B-3C65-AB893EF61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4711" y="99845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err="1">
                <a:latin typeface="Cairo"/>
              </a:rPr>
              <a:t>Esošie</a:t>
            </a:r>
            <a:r>
              <a:rPr lang="en" b="1">
                <a:latin typeface="Cairo"/>
              </a:rPr>
              <a:t> </a:t>
            </a:r>
            <a:r>
              <a:rPr lang="en" b="1" err="1">
                <a:latin typeface="Cairo"/>
              </a:rPr>
              <a:t>risinājumi</a:t>
            </a:r>
            <a:endParaRPr lang="en" b="1">
              <a:latin typeface="Cairo"/>
            </a:endParaRP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33EFFFFA-729C-BAB1-7C0C-D49944A728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91" y="2227623"/>
            <a:ext cx="2423867" cy="1224404"/>
          </a:xfrm>
          <a:prstGeom prst="rect">
            <a:avLst/>
          </a:prstGeom>
        </p:spPr>
      </p:pic>
      <p:pic>
        <p:nvPicPr>
          <p:cNvPr id="6" name="Picture 5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BA5088-8E87-CADE-C50A-0F248F2BF0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7836" y="1896604"/>
            <a:ext cx="2435159" cy="1886440"/>
          </a:xfrm>
          <a:prstGeom prst="rect">
            <a:avLst/>
          </a:prstGeom>
        </p:spPr>
      </p:pic>
      <p:pic>
        <p:nvPicPr>
          <p:cNvPr id="7" name="Picture 6" descr="A puppet with a diagram&#10;&#10;AI-generated content may be incorrect.">
            <a:extLst>
              <a:ext uri="{FF2B5EF4-FFF2-40B4-BE49-F238E27FC236}">
                <a16:creationId xmlns:a16="http://schemas.microsoft.com/office/drawing/2014/main" id="{0646A361-A649-DDDD-4C77-59B3985BAC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751" y="3107900"/>
            <a:ext cx="2937431" cy="134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96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1B3A956F-ED9C-E07C-5B68-919DF650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>
            <a:extLst>
              <a:ext uri="{FF2B5EF4-FFF2-40B4-BE49-F238E27FC236}">
                <a16:creationId xmlns:a16="http://schemas.microsoft.com/office/drawing/2014/main" id="{02909873-6290-1D32-1283-71C8E5346AE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09" y="2759016"/>
            <a:ext cx="2317350" cy="17403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lv-LV" dirty="0"/>
              <a:t>Klasificē 1-5 zvaigznēs</a:t>
            </a:r>
          </a:p>
          <a:p>
            <a:pPr marL="285750" indent="-285750">
              <a:buFont typeface="Arial"/>
              <a:buChar char="•"/>
            </a:pPr>
            <a:r>
              <a:rPr lang="lv-LV" dirty="0"/>
              <a:t>Iepriekš apmācīts modelis, sasniedz 90% "off-by-1" precizitāti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lv-LV" dirty="0"/>
              <a:t>Pielāgots sasaldējot slāņus izņemot klasifikācijas slāni</a:t>
            </a:r>
          </a:p>
        </p:txBody>
      </p:sp>
      <p:sp>
        <p:nvSpPr>
          <p:cNvPr id="231" name="Google Shape;231;p43">
            <a:extLst>
              <a:ext uri="{FF2B5EF4-FFF2-40B4-BE49-F238E27FC236}">
                <a16:creationId xmlns:a16="http://schemas.microsoft.com/office/drawing/2014/main" id="{97448EE8-440F-21B7-07BD-202E2882379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264100" y="2759016"/>
            <a:ext cx="2577700" cy="17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 err="1"/>
              <a:t>Vieglāks</a:t>
            </a:r>
            <a:r>
              <a:rPr lang="en" dirty="0"/>
              <a:t> un </a:t>
            </a:r>
            <a:r>
              <a:rPr lang="en" dirty="0" err="1"/>
              <a:t>ātrāks</a:t>
            </a:r>
            <a:r>
              <a:rPr lang="en" dirty="0"/>
              <a:t> par BERT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Nav </a:t>
            </a:r>
            <a:r>
              <a:rPr lang="en-US" dirty="0" err="1"/>
              <a:t>iepriekš</a:t>
            </a:r>
            <a:r>
              <a:rPr lang="en-US" dirty="0"/>
              <a:t> </a:t>
            </a:r>
            <a:r>
              <a:rPr lang="en-US" dirty="0" err="1"/>
              <a:t>apmācīts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BERT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Derīgs</a:t>
            </a:r>
            <a:r>
              <a:rPr lang="en-US" dirty="0"/>
              <a:t> </a:t>
            </a:r>
            <a:r>
              <a:rPr lang="en-US" dirty="0" err="1"/>
              <a:t>reālām</a:t>
            </a:r>
            <a:r>
              <a:rPr lang="en-US" dirty="0"/>
              <a:t> </a:t>
            </a:r>
            <a:r>
              <a:rPr lang="en-US" dirty="0" err="1"/>
              <a:t>situācijām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ierobežotiem</a:t>
            </a:r>
            <a:r>
              <a:rPr lang="en-US" dirty="0"/>
              <a:t> </a:t>
            </a:r>
            <a:r>
              <a:rPr lang="en-US" dirty="0" err="1"/>
              <a:t>resursiem</a:t>
            </a:r>
          </a:p>
        </p:txBody>
      </p:sp>
      <p:sp>
        <p:nvSpPr>
          <p:cNvPr id="232" name="Google Shape;232;p43">
            <a:extLst>
              <a:ext uri="{FF2B5EF4-FFF2-40B4-BE49-F238E27FC236}">
                <a16:creationId xmlns:a16="http://schemas.microsoft.com/office/drawing/2014/main" id="{6903B992-2D13-79CD-4E5F-C6D096E13535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092500" y="2759016"/>
            <a:ext cx="2336400" cy="17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 err="1"/>
              <a:t>Mazāks</a:t>
            </a:r>
            <a:r>
              <a:rPr lang="en" dirty="0"/>
              <a:t> </a:t>
            </a:r>
            <a:r>
              <a:rPr lang="en" dirty="0" err="1"/>
              <a:t>kontekstuāls</a:t>
            </a:r>
            <a:r>
              <a:rPr lang="en" dirty="0"/>
              <a:t> </a:t>
            </a:r>
            <a:r>
              <a:rPr lang="en" dirty="0" err="1"/>
              <a:t>nekā</a:t>
            </a:r>
            <a:r>
              <a:rPr lang="en" dirty="0"/>
              <a:t> </a:t>
            </a:r>
            <a:r>
              <a:rPr lang="en" dirty="0" err="1"/>
              <a:t>transformeri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" dirty="0"/>
              <a:t>Efektīvs un </a:t>
            </a:r>
            <a:r>
              <a:rPr lang="en" dirty="0" err="1"/>
              <a:t>ātrs</a:t>
            </a:r>
            <a:endParaRPr lang="en" dirty="0"/>
          </a:p>
          <a:p>
            <a:pPr marL="285750" indent="-285750">
              <a:buFont typeface="Arial"/>
              <a:buChar char="•"/>
            </a:pPr>
            <a:r>
              <a:rPr lang="en" err="1"/>
              <a:t>Tokeni</a:t>
            </a:r>
            <a:r>
              <a:rPr lang="en" dirty="0"/>
              <a:t> -&gt; embeddings -&gt; LSTM </a:t>
            </a:r>
            <a:r>
              <a:rPr lang="en" err="1"/>
              <a:t>slāņi</a:t>
            </a:r>
            <a:r>
              <a:rPr lang="en" dirty="0"/>
              <a:t> -&gt; </a:t>
            </a:r>
            <a:r>
              <a:rPr lang="en" err="1"/>
              <a:t>lineārs</a:t>
            </a:r>
            <a:r>
              <a:rPr lang="en" dirty="0"/>
              <a:t> </a:t>
            </a:r>
            <a:r>
              <a:rPr lang="en" err="1"/>
              <a:t>klasifikators</a:t>
            </a:r>
            <a:endParaRPr lang="en"/>
          </a:p>
        </p:txBody>
      </p:sp>
      <p:sp>
        <p:nvSpPr>
          <p:cNvPr id="233" name="Google Shape;233;p43">
            <a:extLst>
              <a:ext uri="{FF2B5EF4-FFF2-40B4-BE49-F238E27FC236}">
                <a16:creationId xmlns:a16="http://schemas.microsoft.com/office/drawing/2014/main" id="{97F112FA-06D9-2BB9-809C-076A9D04BCA6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96050" y="240313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 err="1"/>
              <a:t>bert</a:t>
            </a:r>
            <a:r>
              <a:rPr lang="en" sz="1400" dirty="0"/>
              <a:t>-base-multilingual-uncased-sentiment</a:t>
            </a:r>
            <a:endParaRPr lang="en-US" sz="1400"/>
          </a:p>
        </p:txBody>
      </p:sp>
      <p:sp>
        <p:nvSpPr>
          <p:cNvPr id="234" name="Google Shape;234;p43">
            <a:extLst>
              <a:ext uri="{FF2B5EF4-FFF2-40B4-BE49-F238E27FC236}">
                <a16:creationId xmlns:a16="http://schemas.microsoft.com/office/drawing/2014/main" id="{83FD7ECD-8192-1392-BD58-734BEE54172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181550" y="2231688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400" err="1"/>
              <a:t>distilbert</a:t>
            </a:r>
            <a:r>
              <a:rPr lang="en" sz="1400" dirty="0"/>
              <a:t>-base-uncased</a:t>
            </a:r>
            <a:endParaRPr lang="en-US" sz="1400"/>
          </a:p>
        </p:txBody>
      </p:sp>
      <p:sp>
        <p:nvSpPr>
          <p:cNvPr id="236" name="Google Shape;236;p43">
            <a:extLst>
              <a:ext uri="{FF2B5EF4-FFF2-40B4-BE49-F238E27FC236}">
                <a16:creationId xmlns:a16="http://schemas.microsoft.com/office/drawing/2014/main" id="{5FD7EA48-E9A6-BF30-7713-99CF41CA0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100" y="1620788"/>
            <a:ext cx="1288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BERT</a:t>
            </a:r>
            <a:endParaRPr lang="en-US" sz="3200"/>
          </a:p>
        </p:txBody>
      </p:sp>
      <p:sp>
        <p:nvSpPr>
          <p:cNvPr id="237" name="Google Shape;237;p43">
            <a:extLst>
              <a:ext uri="{FF2B5EF4-FFF2-40B4-BE49-F238E27FC236}">
                <a16:creationId xmlns:a16="http://schemas.microsoft.com/office/drawing/2014/main" id="{4EBEEAF4-8AFF-EDAF-6472-83F7CD17353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265550" y="1620788"/>
            <a:ext cx="2253200" cy="609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err="1"/>
              <a:t>DestilBert</a:t>
            </a:r>
            <a:endParaRPr lang="en-US" sz="3200"/>
          </a:p>
        </p:txBody>
      </p:sp>
      <p:sp>
        <p:nvSpPr>
          <p:cNvPr id="238" name="Google Shape;238;p43">
            <a:extLst>
              <a:ext uri="{FF2B5EF4-FFF2-40B4-BE49-F238E27FC236}">
                <a16:creationId xmlns:a16="http://schemas.microsoft.com/office/drawing/2014/main" id="{0C9BD5A5-4F60-FBD9-F04D-06B53D11089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6397702" y="1656113"/>
            <a:ext cx="1528646" cy="577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LSTM</a:t>
            </a:r>
            <a:endParaRPr lang="en-US" sz="3200"/>
          </a:p>
        </p:txBody>
      </p:sp>
      <p:sp>
        <p:nvSpPr>
          <p:cNvPr id="239" name="Google Shape;239;p43">
            <a:extLst>
              <a:ext uri="{FF2B5EF4-FFF2-40B4-BE49-F238E27FC236}">
                <a16:creationId xmlns:a16="http://schemas.microsoft.com/office/drawing/2014/main" id="{AA8F78CD-194B-055E-EF65-3F6597B19AB2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err="1">
                <a:latin typeface="Calibri"/>
              </a:rPr>
              <a:t>Mūsu</a:t>
            </a:r>
            <a:r>
              <a:rPr lang="en" b="1">
                <a:latin typeface="Calibri"/>
              </a:rPr>
              <a:t> </a:t>
            </a:r>
            <a:r>
              <a:rPr lang="en" b="1" err="1">
                <a:latin typeface="Calibri"/>
              </a:rPr>
              <a:t>pieeja</a:t>
            </a:r>
            <a:r>
              <a:rPr lang="en" b="1">
                <a:latin typeface="Calibri"/>
              </a:rPr>
              <a:t>: </a:t>
            </a:r>
            <a:r>
              <a:rPr lang="en" b="1" err="1">
                <a:latin typeface="Calibri"/>
              </a:rPr>
              <a:t>izmantotie</a:t>
            </a:r>
            <a:r>
              <a:rPr lang="en" b="1">
                <a:latin typeface="Calibri"/>
              </a:rPr>
              <a:t> </a:t>
            </a:r>
            <a:r>
              <a:rPr lang="en" b="1" err="1">
                <a:latin typeface="Calibri"/>
              </a:rPr>
              <a:t>modeļi</a:t>
            </a: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862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>
          <a:extLst>
            <a:ext uri="{FF2B5EF4-FFF2-40B4-BE49-F238E27FC236}">
              <a16:creationId xmlns:a16="http://schemas.microsoft.com/office/drawing/2014/main" id="{31781DC7-FBB7-6DED-55ED-9FFC04C77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>
            <a:extLst>
              <a:ext uri="{FF2B5EF4-FFF2-40B4-BE49-F238E27FC236}">
                <a16:creationId xmlns:a16="http://schemas.microsoft.com/office/drawing/2014/main" id="{52B57FAA-E1A1-4D12-56B9-19EBB10E63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177" y="245089"/>
            <a:ext cx="3910200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lv-LV" dirty="0">
                <a:latin typeface="Nunito"/>
              </a:rPr>
              <a:t>Datu kopa</a:t>
            </a:r>
            <a:endParaRPr lang="en-US" dirty="0"/>
          </a:p>
        </p:txBody>
      </p:sp>
      <p:sp>
        <p:nvSpPr>
          <p:cNvPr id="5" name="Google Shape;265;p47">
            <a:extLst>
              <a:ext uri="{FF2B5EF4-FFF2-40B4-BE49-F238E27FC236}">
                <a16:creationId xmlns:a16="http://schemas.microsoft.com/office/drawing/2014/main" id="{2C4F3520-FB75-8A77-93FE-318774E06C8F}"/>
              </a:ext>
            </a:extLst>
          </p:cNvPr>
          <p:cNvSpPr txBox="1">
            <a:spLocks/>
          </p:cNvSpPr>
          <p:nvPr/>
        </p:nvSpPr>
        <p:spPr>
          <a:xfrm>
            <a:off x="453416" y="1137103"/>
            <a:ext cx="4713900" cy="38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buNone/>
            </a:pPr>
            <a:r>
              <a:rPr lang="lv-LV" sz="1400" b="1" dirty="0"/>
              <a:t>Datu ieguve</a:t>
            </a:r>
            <a:r>
              <a:rPr lang="lv-LV" sz="1400" dirty="0"/>
              <a:t>:</a:t>
            </a:r>
            <a:endParaRPr lang="en-US" dirty="0"/>
          </a:p>
          <a:p>
            <a:pPr marL="285750" indent="-285750" algn="l"/>
            <a:r>
              <a:rPr lang="lv-LV" sz="1400" dirty="0"/>
              <a:t>Dati ievākti ar pielāgotu </a:t>
            </a:r>
            <a:r>
              <a:rPr lang="lv-LV" sz="1400" err="1"/>
              <a:t>YasogaN</a:t>
            </a:r>
            <a:r>
              <a:rPr lang="lv-LV" sz="1400" dirty="0"/>
              <a:t>/</a:t>
            </a:r>
            <a:r>
              <a:rPr lang="lv-LV" sz="1400" err="1"/>
              <a:t>google-maps-review-scraper</a:t>
            </a:r>
            <a:r>
              <a:rPr lang="lv-LV" sz="1400" dirty="0"/>
              <a:t> skrāpēšanas rīku.</a:t>
            </a:r>
          </a:p>
          <a:p>
            <a:pPr marL="285750" indent="-285750" algn="l"/>
            <a:r>
              <a:rPr lang="lv-LV" sz="1400" dirty="0"/>
              <a:t>Atsauksmes no restorāniem, viesnīcām, apskates objektiem, lidostām, u.c.</a:t>
            </a:r>
          </a:p>
          <a:p>
            <a:pPr marL="0" indent="0" algn="l">
              <a:buNone/>
            </a:pPr>
            <a:endParaRPr lang="lv-LV" sz="1400" dirty="0"/>
          </a:p>
          <a:p>
            <a:pPr marL="0" indent="0" algn="l">
              <a:buNone/>
            </a:pPr>
            <a:r>
              <a:rPr lang="lv-LV" sz="1400" b="1" dirty="0"/>
              <a:t>Pamata analīze:</a:t>
            </a:r>
          </a:p>
          <a:p>
            <a:pPr marL="285750" indent="-285750" algn="l"/>
            <a:r>
              <a:rPr lang="lv-LV" sz="1400" dirty="0"/>
              <a:t>Nelīdzsvarots vērtējumu sadalījums</a:t>
            </a:r>
          </a:p>
          <a:p>
            <a:pPr marL="285750" indent="-285750" algn="l"/>
            <a:r>
              <a:rPr lang="lv-LV" sz="1400" dirty="0"/>
              <a:t>Vidējais teksta garums 38 vārdi</a:t>
            </a:r>
          </a:p>
          <a:p>
            <a:pPr marL="285750" indent="-285750" algn="l"/>
            <a:r>
              <a:rPr lang="lv-LV" sz="1400" dirty="0"/>
              <a:t>Garākais teksts 841 vārdi</a:t>
            </a:r>
          </a:p>
          <a:p>
            <a:pPr marL="285750" indent="-285750" algn="l"/>
            <a:r>
              <a:rPr lang="lv-LV" sz="1400" dirty="0"/>
              <a:t>Īsākais teksts 1 vārds</a:t>
            </a:r>
          </a:p>
          <a:p>
            <a:pPr marL="285750" indent="-285750" algn="l"/>
            <a:r>
              <a:rPr lang="lv-LV" sz="1400" dirty="0"/>
              <a:t>Negatīvas atsauksmes garākas par pozitīvām</a:t>
            </a:r>
          </a:p>
          <a:p>
            <a:pPr marL="285750" indent="-285750" algn="l"/>
            <a:r>
              <a:rPr lang="lv-LV" sz="1400" dirty="0"/>
              <a:t>Lidostu atsauksmes dominē</a:t>
            </a:r>
          </a:p>
          <a:p>
            <a:pPr marL="285750" indent="-285750" algn="l"/>
            <a:r>
              <a:rPr lang="lv-LV" sz="1400" dirty="0"/>
              <a:t>Iespējams modeļi klasificē lidostu atsauksmes kā sliktākas nekā tās ir</a:t>
            </a:r>
          </a:p>
          <a:p>
            <a:pPr marL="285750" indent="-285750" algn="l"/>
            <a:r>
              <a:rPr lang="lv-LV" sz="1400" dirty="0"/>
              <a:t>Vārdi "</a:t>
            </a:r>
            <a:r>
              <a:rPr lang="lv-LV" sz="1400" dirty="0" err="1"/>
              <a:t>amazing</a:t>
            </a:r>
            <a:r>
              <a:rPr lang="lv-LV" sz="1400" dirty="0"/>
              <a:t>", "</a:t>
            </a:r>
            <a:r>
              <a:rPr lang="lv-LV" sz="1400" dirty="0" err="1"/>
              <a:t>great</a:t>
            </a:r>
            <a:r>
              <a:rPr lang="lv-LV" sz="1400" dirty="0"/>
              <a:t>" var modelim likt domāt ka atsauksme ir pozitīvāka nekā tā ir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839B94-B498-DD73-9C7A-7452292E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576" y="2569423"/>
            <a:ext cx="3762472" cy="2331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EDDBDA-B4DF-8C09-E1B5-B998BB49D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41" y="129078"/>
            <a:ext cx="2410514" cy="231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E28B5DE9-1CBC-E727-1F61-28BFB1CD6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>
            <a:extLst>
              <a:ext uri="{FF2B5EF4-FFF2-40B4-BE49-F238E27FC236}">
                <a16:creationId xmlns:a16="http://schemas.microsoft.com/office/drawing/2014/main" id="{E86F1F87-8C8A-90E0-8C3A-6F2D51B552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81923" y="2362591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 dirty="0"/>
              <a:t>Balansēts apmācības process ar </a:t>
            </a:r>
            <a:r>
              <a:rPr lang="lv-LV" dirty="0" err="1"/>
              <a:t>WeightedRandomSampler</a:t>
            </a:r>
          </a:p>
          <a:p>
            <a:pPr marL="0" indent="0"/>
            <a:r>
              <a:rPr lang="lv-LV" dirty="0" err="1"/>
              <a:t>Train</a:t>
            </a:r>
            <a:r>
              <a:rPr lang="lv-LV" dirty="0"/>
              <a:t>/</a:t>
            </a:r>
            <a:r>
              <a:rPr lang="lv-LV" dirty="0" err="1"/>
              <a:t>val</a:t>
            </a:r>
            <a:r>
              <a:rPr lang="lv-LV" dirty="0"/>
              <a:t>/test</a:t>
            </a:r>
          </a:p>
          <a:p>
            <a:pPr marL="0" indent="0"/>
            <a:r>
              <a:rPr lang="lv-LV" dirty="0"/>
              <a:t>80%/10%/10%</a:t>
            </a:r>
          </a:p>
        </p:txBody>
      </p:sp>
      <p:sp>
        <p:nvSpPr>
          <p:cNvPr id="231" name="Google Shape;231;p43">
            <a:extLst>
              <a:ext uri="{FF2B5EF4-FFF2-40B4-BE49-F238E27FC236}">
                <a16:creationId xmlns:a16="http://schemas.microsoft.com/office/drawing/2014/main" id="{3412C7DB-4BDF-F628-C21F-167CE07DF2E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75624" y="3888156"/>
            <a:ext cx="2348182" cy="1015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 dirty="0"/>
              <a:t>Bez balansēšanas, realitātei tuvāks sadalījums</a:t>
            </a:r>
          </a:p>
          <a:p>
            <a:pPr marL="0" indent="0"/>
            <a:r>
              <a:rPr lang="lv-LV" dirty="0" err="1"/>
              <a:t>Train</a:t>
            </a:r>
            <a:r>
              <a:rPr lang="lv-LV" dirty="0"/>
              <a:t>/</a:t>
            </a:r>
            <a:r>
              <a:rPr lang="lv-LV" dirty="0" err="1"/>
              <a:t>val</a:t>
            </a:r>
            <a:r>
              <a:rPr lang="lv-LV" dirty="0"/>
              <a:t>/test</a:t>
            </a:r>
            <a:endParaRPr lang="en-US" dirty="0"/>
          </a:p>
          <a:p>
            <a:pPr marL="0" indent="0"/>
            <a:r>
              <a:rPr lang="lv-LV" dirty="0"/>
              <a:t>80%/10%/10</a:t>
            </a:r>
          </a:p>
        </p:txBody>
      </p:sp>
      <p:sp>
        <p:nvSpPr>
          <p:cNvPr id="232" name="Google Shape;232;p43">
            <a:extLst>
              <a:ext uri="{FF2B5EF4-FFF2-40B4-BE49-F238E27FC236}">
                <a16:creationId xmlns:a16="http://schemas.microsoft.com/office/drawing/2014/main" id="{D9635C8D-3004-A838-C7F4-F89DF1BB18FA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342650" y="3310134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lv-LV" dirty="0"/>
              <a:t>Fiksēts līdzsvarots sadalījums</a:t>
            </a:r>
          </a:p>
          <a:p>
            <a:pPr marL="0" indent="0"/>
            <a:r>
              <a:rPr lang="lv-LV" dirty="0"/>
              <a:t>25 tūkst. </a:t>
            </a:r>
            <a:r>
              <a:rPr lang="lv-LV" dirty="0" err="1"/>
              <a:t>treiņu</a:t>
            </a:r>
            <a:r>
              <a:rPr lang="lv-LV" dirty="0"/>
              <a:t> kopai</a:t>
            </a:r>
          </a:p>
          <a:p>
            <a:pPr marL="0" indent="0"/>
            <a:r>
              <a:rPr lang="lv-LV" dirty="0"/>
              <a:t>5 tūkst. validācijai</a:t>
            </a:r>
          </a:p>
          <a:p>
            <a:pPr marL="0" indent="0"/>
            <a:r>
              <a:rPr lang="lv-LV" dirty="0"/>
              <a:t>5 tūkst. testēšanai</a:t>
            </a:r>
          </a:p>
          <a:p>
            <a:pPr marL="0" indent="0"/>
            <a:endParaRPr lang="lv-LV" dirty="0"/>
          </a:p>
        </p:txBody>
      </p:sp>
      <p:sp>
        <p:nvSpPr>
          <p:cNvPr id="233" name="Google Shape;233;p43">
            <a:extLst>
              <a:ext uri="{FF2B5EF4-FFF2-40B4-BE49-F238E27FC236}">
                <a16:creationId xmlns:a16="http://schemas.microsoft.com/office/drawing/2014/main" id="{EDCE5B95-7A19-7383-1630-C6444E1DC89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977023" y="2013063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dirty="0" err="1"/>
              <a:t>Sampler</a:t>
            </a:r>
            <a:r>
              <a:rPr lang="lv-LV" dirty="0"/>
              <a:t> pieeja</a:t>
            </a:r>
          </a:p>
        </p:txBody>
      </p:sp>
      <p:sp>
        <p:nvSpPr>
          <p:cNvPr id="234" name="Google Shape;234;p43">
            <a:extLst>
              <a:ext uri="{FF2B5EF4-FFF2-40B4-BE49-F238E27FC236}">
                <a16:creationId xmlns:a16="http://schemas.microsoft.com/office/drawing/2014/main" id="{A82413FE-AF6F-A893-7D22-8C8B7CD810A5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281515" y="3544519"/>
            <a:ext cx="2336400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dirty="0"/>
              <a:t>Pilna kopa</a:t>
            </a:r>
          </a:p>
        </p:txBody>
      </p:sp>
      <p:sp>
        <p:nvSpPr>
          <p:cNvPr id="235" name="Google Shape;235;p43">
            <a:extLst>
              <a:ext uri="{FF2B5EF4-FFF2-40B4-BE49-F238E27FC236}">
                <a16:creationId xmlns:a16="http://schemas.microsoft.com/office/drawing/2014/main" id="{68D13B67-9835-9510-FEBB-8BE320DBF1F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343641" y="2960606"/>
            <a:ext cx="2784173" cy="44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lv-LV" dirty="0"/>
              <a:t>25/5/5 sadalījums</a:t>
            </a:r>
          </a:p>
        </p:txBody>
      </p:sp>
      <p:sp>
        <p:nvSpPr>
          <p:cNvPr id="236" name="Google Shape;236;p43">
            <a:extLst>
              <a:ext uri="{FF2B5EF4-FFF2-40B4-BE49-F238E27FC236}">
                <a16:creationId xmlns:a16="http://schemas.microsoft.com/office/drawing/2014/main" id="{8A85C197-8B38-B6F0-E809-7CC115A44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77023" y="100211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37" name="Google Shape;237;p43">
            <a:extLst>
              <a:ext uri="{FF2B5EF4-FFF2-40B4-BE49-F238E27FC236}">
                <a16:creationId xmlns:a16="http://schemas.microsoft.com/office/drawing/2014/main" id="{D2D560B2-12F9-DE02-8739-187B6D950A9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6615" y="2533569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38" name="Google Shape;238;p43">
            <a:extLst>
              <a:ext uri="{FF2B5EF4-FFF2-40B4-BE49-F238E27FC236}">
                <a16:creationId xmlns:a16="http://schemas.microsoft.com/office/drawing/2014/main" id="{C8B34579-DAD9-2A37-EF0F-F65D3C9586C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343641" y="1943739"/>
            <a:ext cx="1781991" cy="1008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9" name="Google Shape;239;p43">
            <a:extLst>
              <a:ext uri="{FF2B5EF4-FFF2-40B4-BE49-F238E27FC236}">
                <a16:creationId xmlns:a16="http://schemas.microsoft.com/office/drawing/2014/main" id="{DC8C3DDF-F81D-75D3-7E6F-92D646335DC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000" y="2313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err="1">
                <a:latin typeface="Calibri"/>
              </a:rPr>
              <a:t>Sadalījuma</a:t>
            </a:r>
            <a:r>
              <a:rPr lang="en" b="1" dirty="0">
                <a:latin typeface="Calibri"/>
              </a:rPr>
              <a:t> </a:t>
            </a:r>
            <a:r>
              <a:rPr lang="en" b="1" err="1">
                <a:latin typeface="Calibri"/>
              </a:rPr>
              <a:t>stratēģijas</a:t>
            </a:r>
            <a:endParaRPr lang="en-US" err="1">
              <a:latin typeface="Calibri"/>
            </a:endParaRPr>
          </a:p>
        </p:txBody>
      </p:sp>
      <p:sp>
        <p:nvSpPr>
          <p:cNvPr id="3" name="Google Shape;232;p43">
            <a:extLst>
              <a:ext uri="{FF2B5EF4-FFF2-40B4-BE49-F238E27FC236}">
                <a16:creationId xmlns:a16="http://schemas.microsoft.com/office/drawing/2014/main" id="{B638593E-409B-8531-9E7B-45328A898343}"/>
              </a:ext>
            </a:extLst>
          </p:cNvPr>
          <p:cNvSpPr txBox="1">
            <a:spLocks/>
          </p:cNvSpPr>
          <p:nvPr/>
        </p:nvSpPr>
        <p:spPr>
          <a:xfrm>
            <a:off x="6315601" y="2030837"/>
            <a:ext cx="2336400" cy="92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/>
            <a:r>
              <a:rPr lang="lv-LV"/>
              <a:t>Pozitīvas (4-5 zvaigznes)</a:t>
            </a:r>
          </a:p>
          <a:p>
            <a:pPr marL="0" indent="0"/>
            <a:r>
              <a:rPr lang="lv-LV" dirty="0"/>
              <a:t>Negatīvas (1-2 zvaigznes)</a:t>
            </a:r>
          </a:p>
          <a:p>
            <a:pPr marL="0" indent="0"/>
            <a:r>
              <a:rPr lang="lv-LV" dirty="0"/>
              <a:t>Neitrālas(3 zvaigznes)</a:t>
            </a:r>
          </a:p>
        </p:txBody>
      </p:sp>
      <p:sp>
        <p:nvSpPr>
          <p:cNvPr id="5" name="Google Shape;235;p43">
            <a:extLst>
              <a:ext uri="{FF2B5EF4-FFF2-40B4-BE49-F238E27FC236}">
                <a16:creationId xmlns:a16="http://schemas.microsoft.com/office/drawing/2014/main" id="{6A7923E3-541D-5675-7CD7-A95680AB2AF6}"/>
              </a:ext>
            </a:extLst>
          </p:cNvPr>
          <p:cNvSpPr txBox="1">
            <a:spLocks/>
          </p:cNvSpPr>
          <p:nvPr/>
        </p:nvSpPr>
        <p:spPr>
          <a:xfrm>
            <a:off x="6316592" y="1681309"/>
            <a:ext cx="2784173" cy="4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" dirty="0"/>
              <a:t>3-klases</a:t>
            </a:r>
            <a:endParaRPr lang="en-US" dirty="0"/>
          </a:p>
        </p:txBody>
      </p:sp>
      <p:sp>
        <p:nvSpPr>
          <p:cNvPr id="7" name="Google Shape;238;p43">
            <a:extLst>
              <a:ext uri="{FF2B5EF4-FFF2-40B4-BE49-F238E27FC236}">
                <a16:creationId xmlns:a16="http://schemas.microsoft.com/office/drawing/2014/main" id="{5B7665C4-D666-C859-24D8-3FAD038B41C1}"/>
              </a:ext>
            </a:extLst>
          </p:cNvPr>
          <p:cNvSpPr txBox="1">
            <a:spLocks/>
          </p:cNvSpPr>
          <p:nvPr/>
        </p:nvSpPr>
        <p:spPr>
          <a:xfrm>
            <a:off x="6316592" y="670334"/>
            <a:ext cx="1781991" cy="1008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81148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>
          <a:extLst>
            <a:ext uri="{FF2B5EF4-FFF2-40B4-BE49-F238E27FC236}">
              <a16:creationId xmlns:a16="http://schemas.microsoft.com/office/drawing/2014/main" id="{40B8B7DB-C272-8333-393E-AC4DC51F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>
            <a:extLst>
              <a:ext uri="{FF2B5EF4-FFF2-40B4-BE49-F238E27FC236}">
                <a16:creationId xmlns:a16="http://schemas.microsoft.com/office/drawing/2014/main" id="{FA962D32-3F52-76B8-0E8C-3589E3538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925" y="374707"/>
            <a:ext cx="4982498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lv-LV" sz="3200" dirty="0">
                <a:latin typeface="Nunito"/>
              </a:rPr>
              <a:t>Sadalījuma stratēģija: pilna datu kopa</a:t>
            </a:r>
          </a:p>
        </p:txBody>
      </p:sp>
      <p:sp>
        <p:nvSpPr>
          <p:cNvPr id="5" name="Google Shape;265;p47">
            <a:extLst>
              <a:ext uri="{FF2B5EF4-FFF2-40B4-BE49-F238E27FC236}">
                <a16:creationId xmlns:a16="http://schemas.microsoft.com/office/drawing/2014/main" id="{90241BB2-0A17-D118-DBCE-50F0A4AE49BD}"/>
              </a:ext>
            </a:extLst>
          </p:cNvPr>
          <p:cNvSpPr txBox="1">
            <a:spLocks/>
          </p:cNvSpPr>
          <p:nvPr/>
        </p:nvSpPr>
        <p:spPr>
          <a:xfrm>
            <a:off x="200070" y="1196020"/>
            <a:ext cx="3830138" cy="38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buNone/>
            </a:pPr>
            <a:r>
              <a:rPr lang="lv-LV" sz="1400" b="1" dirty="0"/>
              <a:t>Pilnā datu kopa (80%/10%/10%)</a:t>
            </a:r>
          </a:p>
          <a:p>
            <a:pPr marL="285750" indent="-285750" algn="l"/>
            <a:r>
              <a:rPr lang="lv-LV" sz="1400" b="1"/>
              <a:t>Trenēšanai - 80%</a:t>
            </a:r>
            <a:endParaRPr lang="lv-LV"/>
          </a:p>
          <a:p>
            <a:pPr marL="285750" indent="-285750" algn="l"/>
            <a:r>
              <a:rPr lang="lv-LV" sz="1400" b="1" dirty="0"/>
              <a:t>Validācijai - 10%</a:t>
            </a:r>
          </a:p>
          <a:p>
            <a:pPr marL="285750" indent="-285750" algn="l"/>
            <a:r>
              <a:rPr lang="lv-LV" sz="1400" b="1" dirty="0"/>
              <a:t>Testēšanai - 10%</a:t>
            </a:r>
          </a:p>
          <a:p>
            <a:pPr marL="285750" indent="-285750" algn="l"/>
            <a:r>
              <a:rPr lang="lv-LV" sz="1400" dirty="0"/>
              <a:t>Mērķis: novērot modeļu spēju apstrādāt "reālu" sadalījumu</a:t>
            </a:r>
          </a:p>
          <a:p>
            <a:pPr marL="285750" indent="-285750" algn="l"/>
            <a:endParaRPr lang="lv-LV" sz="1400" dirty="0"/>
          </a:p>
          <a:p>
            <a:pPr marL="0" indent="0" algn="l">
              <a:buNone/>
            </a:pPr>
            <a:r>
              <a:rPr lang="lv-LV" sz="1400" b="1" dirty="0"/>
              <a:t>Novērojumi</a:t>
            </a:r>
          </a:p>
          <a:p>
            <a:pPr marL="285750" indent="-285750" algn="l"/>
            <a:r>
              <a:rPr lang="lv-LV" sz="1400" dirty="0"/>
              <a:t>Modeļi ilgi trenējas</a:t>
            </a:r>
          </a:p>
          <a:p>
            <a:pPr marL="285750" indent="-285750" algn="l"/>
            <a:r>
              <a:rPr lang="lv-LV" sz="1400" dirty="0"/>
              <a:t>Rezultāti nav tik labi</a:t>
            </a:r>
          </a:p>
          <a:p>
            <a:pPr marL="285750" indent="-285750" algn="l"/>
            <a:r>
              <a:rPr lang="lv-LV" sz="1400" dirty="0"/>
              <a:t>Dominējošās klases ietekmē modeļa spēju atpazīt retākos vērtējumus</a:t>
            </a:r>
          </a:p>
          <a:p>
            <a:pPr marL="285750" indent="-285750" algn="l"/>
            <a:r>
              <a:rPr lang="lv-LV" sz="1400" dirty="0"/>
              <a:t>Pēc sadalīšanas validācijai un testēšanai maz 2-3 zvaigžņu atsauksmes.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6ED65-CEB5-C19D-4BE7-BFEDDB7D3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684" y="1741723"/>
            <a:ext cx="5347353" cy="3239046"/>
          </a:xfrm>
          <a:prstGeom prst="rect">
            <a:avLst/>
          </a:prstGeom>
        </p:spPr>
      </p:pic>
      <p:pic>
        <p:nvPicPr>
          <p:cNvPr id="3" name="Picture 2" descr="A graph of loss and accuracy&#10;&#10;AI-generated content may be incorrect.">
            <a:extLst>
              <a:ext uri="{FF2B5EF4-FFF2-40B4-BE49-F238E27FC236}">
                <a16:creationId xmlns:a16="http://schemas.microsoft.com/office/drawing/2014/main" id="{7E3097FE-5135-9807-BE92-32EFB3FAC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882" y="583284"/>
            <a:ext cx="3851670" cy="2957660"/>
          </a:xfrm>
          <a:prstGeom prst="rect">
            <a:avLst/>
          </a:prstGeom>
        </p:spPr>
      </p:pic>
      <p:sp>
        <p:nvSpPr>
          <p:cNvPr id="9" name="Google Shape;231;p43">
            <a:extLst>
              <a:ext uri="{FF2B5EF4-FFF2-40B4-BE49-F238E27FC236}">
                <a16:creationId xmlns:a16="http://schemas.microsoft.com/office/drawing/2014/main" id="{6C44F8ED-6C30-2E85-AFE5-7F48B610F10D}"/>
              </a:ext>
            </a:extLst>
          </p:cNvPr>
          <p:cNvSpPr txBox="1">
            <a:spLocks/>
          </p:cNvSpPr>
          <p:nvPr/>
        </p:nvSpPr>
        <p:spPr>
          <a:xfrm>
            <a:off x="5390955" y="294861"/>
            <a:ext cx="2024135" cy="35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 sz="1200" err="1"/>
              <a:t>DistilBert</a:t>
            </a:r>
            <a:r>
              <a:rPr lang="lv-LV" sz="1200" dirty="0"/>
              <a:t> </a:t>
            </a:r>
            <a:r>
              <a:rPr lang="lv-LV" sz="1200" err="1"/>
              <a:t>loss</a:t>
            </a:r>
            <a:r>
              <a:rPr lang="lv-LV" sz="1200" dirty="0"/>
              <a:t>/</a:t>
            </a:r>
            <a:r>
              <a:rPr lang="lv-LV" sz="1200" err="1"/>
              <a:t>acc</a:t>
            </a:r>
            <a:r>
              <a:rPr lang="lv-LV" sz="1200" dirty="0"/>
              <a:t>/f1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8564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>
          <a:extLst>
            <a:ext uri="{FF2B5EF4-FFF2-40B4-BE49-F238E27FC236}">
              <a16:creationId xmlns:a16="http://schemas.microsoft.com/office/drawing/2014/main" id="{806AF7B3-AF6C-30E7-8A4A-835B6E8F4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>
            <a:extLst>
              <a:ext uri="{FF2B5EF4-FFF2-40B4-BE49-F238E27FC236}">
                <a16:creationId xmlns:a16="http://schemas.microsoft.com/office/drawing/2014/main" id="{FC977BAD-158E-0A35-028D-F714516406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925" y="374707"/>
            <a:ext cx="4982498" cy="7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lv-LV" sz="3200" dirty="0">
                <a:latin typeface="Nunito"/>
              </a:rPr>
              <a:t>Sadalījuma stratēģija: </a:t>
            </a:r>
            <a:r>
              <a:rPr lang="lv-LV" sz="3200" dirty="0" err="1">
                <a:latin typeface="Nunito"/>
              </a:rPr>
              <a:t>sampler</a:t>
            </a:r>
            <a:r>
              <a:rPr lang="lv-LV" sz="3200" dirty="0">
                <a:latin typeface="Nunito"/>
              </a:rPr>
              <a:t> pieeja</a:t>
            </a:r>
          </a:p>
        </p:txBody>
      </p:sp>
      <p:sp>
        <p:nvSpPr>
          <p:cNvPr id="5" name="Google Shape;265;p47">
            <a:extLst>
              <a:ext uri="{FF2B5EF4-FFF2-40B4-BE49-F238E27FC236}">
                <a16:creationId xmlns:a16="http://schemas.microsoft.com/office/drawing/2014/main" id="{6CC34A56-CDC6-C6D1-A4C6-7774364F4DBD}"/>
              </a:ext>
            </a:extLst>
          </p:cNvPr>
          <p:cNvSpPr txBox="1">
            <a:spLocks/>
          </p:cNvSpPr>
          <p:nvPr/>
        </p:nvSpPr>
        <p:spPr>
          <a:xfrm>
            <a:off x="200070" y="1196020"/>
            <a:ext cx="3830138" cy="38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6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●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○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iro"/>
              <a:buChar char="■"/>
              <a:defRPr sz="1400" b="0" i="0" u="none" strike="noStrike" cap="none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l">
              <a:buNone/>
            </a:pPr>
            <a:r>
              <a:rPr lang="lv-LV" sz="1400" b="1" dirty="0"/>
              <a:t>Pilnā datu kopa (80%/10%/10%)</a:t>
            </a:r>
          </a:p>
          <a:p>
            <a:pPr marL="285750" indent="-285750" algn="l"/>
            <a:r>
              <a:rPr lang="lv-LV" sz="1400" b="1" dirty="0"/>
              <a:t>Trenēšanai - 80%</a:t>
            </a:r>
            <a:endParaRPr lang="lv-LV" dirty="0"/>
          </a:p>
          <a:p>
            <a:pPr marL="285750" indent="-285750" algn="l"/>
            <a:r>
              <a:rPr lang="lv-LV" sz="1400" b="1" dirty="0"/>
              <a:t>Validācijai - 10%</a:t>
            </a:r>
          </a:p>
          <a:p>
            <a:pPr marL="285750" indent="-285750" algn="l"/>
            <a:r>
              <a:rPr lang="lv-LV" sz="1400" b="1" dirty="0"/>
              <a:t>Testēšanai - 10%</a:t>
            </a:r>
          </a:p>
          <a:p>
            <a:pPr marL="285750" indent="-285750" algn="l"/>
            <a:r>
              <a:rPr lang="lv-LV" sz="1400" dirty="0"/>
              <a:t>Izmantota visa datu kopa</a:t>
            </a:r>
          </a:p>
          <a:p>
            <a:pPr marL="285750" indent="-285750" algn="l"/>
            <a:r>
              <a:rPr lang="lv-LV" sz="1400" dirty="0"/>
              <a:t>Trenēšanas laikā pielietots balansēts izlases mehānisms</a:t>
            </a:r>
          </a:p>
          <a:p>
            <a:pPr marL="285750" indent="-285750" algn="l"/>
            <a:r>
              <a:rPr lang="lv-LV" sz="1400" dirty="0"/>
              <a:t>Katrā </a:t>
            </a:r>
            <a:r>
              <a:rPr lang="lv-LV" sz="1400" dirty="0" err="1"/>
              <a:t>epoch</a:t>
            </a:r>
            <a:r>
              <a:rPr lang="lv-LV" sz="1400" dirty="0"/>
              <a:t> tiek izveidots līdzsvarots 25 tūkst. </a:t>
            </a:r>
            <a:r>
              <a:rPr lang="lv-LV" sz="1400" dirty="0" err="1"/>
              <a:t>atsaukmsju</a:t>
            </a:r>
            <a:r>
              <a:rPr lang="lv-LV" sz="1400" dirty="0"/>
              <a:t> kopa</a:t>
            </a:r>
          </a:p>
          <a:p>
            <a:pPr marL="285750" indent="-285750" algn="l"/>
            <a:endParaRPr lang="lv-LV" sz="1400" dirty="0"/>
          </a:p>
          <a:p>
            <a:pPr marL="0" indent="0" algn="l">
              <a:buNone/>
            </a:pPr>
            <a:r>
              <a:rPr lang="lv-LV" sz="1400" b="1" dirty="0"/>
              <a:t>Novērojumi</a:t>
            </a:r>
          </a:p>
          <a:p>
            <a:pPr marL="285750" indent="-285750" algn="l"/>
            <a:r>
              <a:rPr lang="lv-LV" sz="1400" dirty="0"/>
              <a:t>Nedaudz īsāks treniņa laiks</a:t>
            </a:r>
          </a:p>
          <a:p>
            <a:pPr marL="285750" indent="-285750" algn="l"/>
            <a:r>
              <a:rPr lang="lv-LV" sz="1400" dirty="0"/>
              <a:t>Samazina dominējošās klases ietekmi</a:t>
            </a:r>
          </a:p>
          <a:p>
            <a:pPr marL="285750" indent="-285750" algn="l"/>
            <a:endParaRPr lang="lv-LV" sz="1400" dirty="0"/>
          </a:p>
        </p:txBody>
      </p:sp>
      <p:pic>
        <p:nvPicPr>
          <p:cNvPr id="7" name="Picture 6" descr="A graph of loss and accuracy&#10;&#10;AI-generated content may be incorrect.">
            <a:extLst>
              <a:ext uri="{FF2B5EF4-FFF2-40B4-BE49-F238E27FC236}">
                <a16:creationId xmlns:a16="http://schemas.microsoft.com/office/drawing/2014/main" id="{E0419957-3B19-A000-D23C-14BB1713C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858" y="2570424"/>
            <a:ext cx="3529749" cy="2577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0B95F-3C7A-68F2-ECB3-B0340BA21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959" y="1"/>
            <a:ext cx="3985155" cy="2957660"/>
          </a:xfrm>
          <a:prstGeom prst="rect">
            <a:avLst/>
          </a:prstGeom>
        </p:spPr>
      </p:pic>
      <p:sp>
        <p:nvSpPr>
          <p:cNvPr id="9" name="Google Shape;231;p43">
            <a:extLst>
              <a:ext uri="{FF2B5EF4-FFF2-40B4-BE49-F238E27FC236}">
                <a16:creationId xmlns:a16="http://schemas.microsoft.com/office/drawing/2014/main" id="{0AA8F491-968C-9ECE-1B4A-8C52C26D7498}"/>
              </a:ext>
            </a:extLst>
          </p:cNvPr>
          <p:cNvSpPr txBox="1">
            <a:spLocks/>
          </p:cNvSpPr>
          <p:nvPr/>
        </p:nvSpPr>
        <p:spPr>
          <a:xfrm>
            <a:off x="4611096" y="931846"/>
            <a:ext cx="2024135" cy="355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 sz="1200" dirty="0"/>
              <a:t>BERT</a:t>
            </a:r>
          </a:p>
        </p:txBody>
      </p:sp>
      <p:sp>
        <p:nvSpPr>
          <p:cNvPr id="11" name="Google Shape;231;p43">
            <a:extLst>
              <a:ext uri="{FF2B5EF4-FFF2-40B4-BE49-F238E27FC236}">
                <a16:creationId xmlns:a16="http://schemas.microsoft.com/office/drawing/2014/main" id="{BDC2D244-C37D-92E7-E385-09CD71EFF3DC}"/>
              </a:ext>
            </a:extLst>
          </p:cNvPr>
          <p:cNvSpPr txBox="1">
            <a:spLocks/>
          </p:cNvSpPr>
          <p:nvPr/>
        </p:nvSpPr>
        <p:spPr>
          <a:xfrm>
            <a:off x="3331174" y="4515627"/>
            <a:ext cx="619198" cy="343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lv-LV" sz="1200" dirty="0"/>
              <a:t>LSMT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760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South Korean Robotics &amp; AI History Lesson for College by Slidesgo</vt:lpstr>
      <vt:lpstr>Google maps atsauksmju sentimenta klasifikācija</vt:lpstr>
      <vt:lpstr>Darba mērķis</vt:lpstr>
      <vt:lpstr>Saistība ar valodu tehnoloģijām</vt:lpstr>
      <vt:lpstr>Esošie risinājumi</vt:lpstr>
      <vt:lpstr>BERT</vt:lpstr>
      <vt:lpstr>Datu kopa</vt:lpstr>
      <vt:lpstr>02</vt:lpstr>
      <vt:lpstr>Sadalījuma stratēģija: pilna datu kopa</vt:lpstr>
      <vt:lpstr>Sadalījuma stratēģija: sampler pieeja</vt:lpstr>
      <vt:lpstr>Sadalījuma stratēģija:  25/5/5 sadalījums</vt:lpstr>
      <vt:lpstr>Atsauksmes kuras modeļiem sagādāja grūtības </vt:lpstr>
      <vt:lpstr>Modeļu rezultāti: WeightedRandomSampler</vt:lpstr>
      <vt:lpstr>Modeļu rezultāti: Pilnā kopa (135283)</vt:lpstr>
      <vt:lpstr>Modeļu rezultāti: Līdzsvarota 35t. kopa </vt:lpstr>
      <vt:lpstr>Modeļu rezultāti: 3 klases</vt:lpstr>
      <vt:lpstr>Secinājumi</vt:lpstr>
      <vt:lpstr>Paldies par 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maps atsauksmju sentimenta klasifikācija</dc:title>
  <cp:revision>3109</cp:revision>
  <dcterms:modified xsi:type="dcterms:W3CDTF">2025-06-26T00:53:12Z</dcterms:modified>
</cp:coreProperties>
</file>