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>
        <p:scale>
          <a:sx n="68" d="100"/>
          <a:sy n="68" d="100"/>
        </p:scale>
        <p:origin x="895" y="13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2" name="Shape 14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ideal.png</a:t>
            </a:r>
            <a:r>
              <a:rPr lang="en-US" dirty="0"/>
              <a:t> - – export as 2000x1500 PNG and then crop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3" name="Shape 18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e2e.png – export as 2000x1500 PNG and then crop</a:t>
            </a:r>
          </a:p>
          <a:p>
            <a:r>
              <a:rPr lang="en-US" dirty="0"/>
              <a:t>(</a:t>
            </a:r>
            <a:r>
              <a:rPr dirty="0"/>
              <a:t>End to end or transparent NAT</a:t>
            </a:r>
            <a:r>
              <a:rPr lang="en-US" dirty="0"/>
              <a:t>)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2" name="Shape 2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Today: TCP with split with signs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27" name="Shape 3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Early-SYN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96" name="Shape 39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Thread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55" name="Shape 45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Early SYN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16" name="Shape 51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Connection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78" name="Shape 57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Turbo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39" name="Shape 6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Today: TCP with simple split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85800" y="1122362"/>
            <a:ext cx="77724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623887" y="1709739"/>
            <a:ext cx="7886701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3887" y="4589464"/>
            <a:ext cx="7886701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629841" y="365125"/>
            <a:ext cx="7886701" cy="1325564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9841" y="1681163"/>
            <a:ext cx="3868341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29149" y="1681163"/>
            <a:ext cx="3887393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887391" y="987425"/>
            <a:ext cx="4629151" cy="487362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29840" y="2057400"/>
            <a:ext cx="2949180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887391" y="987425"/>
            <a:ext cx="4629151" cy="487362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51368" y="6404293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 b="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traight Connector 13"/>
          <p:cNvSpPr/>
          <p:nvPr/>
        </p:nvSpPr>
        <p:spPr>
          <a:xfrm flipH="1">
            <a:off x="3155408" y="1421586"/>
            <a:ext cx="2812" cy="2441498"/>
          </a:xfrm>
          <a:prstGeom prst="line">
            <a:avLst/>
          </a:prstGeom>
          <a:noFill/>
          <a:ln w="28575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>
              <a:defRPr sz="1800" b="0"/>
            </a:pPr>
            <a:endParaRPr/>
          </a:p>
        </p:txBody>
      </p:sp>
      <p:sp>
        <p:nvSpPr>
          <p:cNvPr id="119" name="Straight Connector 14"/>
          <p:cNvSpPr/>
          <p:nvPr/>
        </p:nvSpPr>
        <p:spPr>
          <a:xfrm>
            <a:off x="3566341" y="1429483"/>
            <a:ext cx="10485" cy="2433602"/>
          </a:xfrm>
          <a:prstGeom prst="line">
            <a:avLst/>
          </a:prstGeom>
          <a:noFill/>
          <a:ln w="28575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>
              <a:defRPr sz="1800" b="0"/>
            </a:pPr>
            <a:endParaRPr/>
          </a:p>
        </p:txBody>
      </p:sp>
      <p:sp>
        <p:nvSpPr>
          <p:cNvPr id="120" name="Straight Connector 15"/>
          <p:cNvSpPr/>
          <p:nvPr/>
        </p:nvSpPr>
        <p:spPr>
          <a:xfrm flipH="1">
            <a:off x="4869738" y="1429483"/>
            <a:ext cx="15039" cy="2433602"/>
          </a:xfrm>
          <a:prstGeom prst="line">
            <a:avLst/>
          </a:prstGeom>
          <a:noFill/>
          <a:ln w="28575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>
              <a:defRPr sz="1800" b="0"/>
            </a:pPr>
            <a:endParaRPr/>
          </a:p>
        </p:txBody>
      </p:sp>
      <p:sp>
        <p:nvSpPr>
          <p:cNvPr id="121" name="Straight Connector 16"/>
          <p:cNvSpPr/>
          <p:nvPr/>
        </p:nvSpPr>
        <p:spPr>
          <a:xfrm flipH="1">
            <a:off x="5401387" y="1429483"/>
            <a:ext cx="1" cy="2433602"/>
          </a:xfrm>
          <a:prstGeom prst="line">
            <a:avLst/>
          </a:prstGeom>
          <a:noFill/>
          <a:ln w="28575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>
              <a:defRPr sz="1800" b="0"/>
            </a:pPr>
            <a:endParaRPr/>
          </a:p>
        </p:txBody>
      </p:sp>
      <p:sp>
        <p:nvSpPr>
          <p:cNvPr id="124" name="Straight Arrow Connector 87"/>
          <p:cNvSpPr/>
          <p:nvPr/>
        </p:nvSpPr>
        <p:spPr>
          <a:xfrm flipH="1">
            <a:off x="2791373" y="1486573"/>
            <a:ext cx="1" cy="1169468"/>
          </a:xfrm>
          <a:prstGeom prst="line">
            <a:avLst/>
          </a:prstGeom>
          <a:ln w="25400">
            <a:solidFill>
              <a:srgbClr val="000000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 sz="1800"/>
          </a:p>
        </p:txBody>
      </p:sp>
      <p:sp>
        <p:nvSpPr>
          <p:cNvPr id="125" name="TextBox 88"/>
          <p:cNvSpPr txBox="1"/>
          <p:nvPr/>
        </p:nvSpPr>
        <p:spPr>
          <a:xfrm rot="5400000">
            <a:off x="1833908" y="2154061"/>
            <a:ext cx="165142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200"/>
            </a:pPr>
            <a:r>
              <a:rPr sz="1800" dirty="0"/>
              <a:t>Download</a:t>
            </a:r>
            <a:r>
              <a:rPr lang="en-US" sz="1800" dirty="0"/>
              <a:t> </a:t>
            </a:r>
            <a:r>
              <a:rPr sz="1800" dirty="0"/>
              <a:t>Time</a:t>
            </a:r>
          </a:p>
        </p:txBody>
      </p:sp>
      <p:sp>
        <p:nvSpPr>
          <p:cNvPr id="127" name="Straight Arrow Connector 95"/>
          <p:cNvSpPr/>
          <p:nvPr/>
        </p:nvSpPr>
        <p:spPr>
          <a:xfrm flipH="1">
            <a:off x="3163301" y="1912516"/>
            <a:ext cx="2261725" cy="563919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 sz="1800"/>
          </a:p>
        </p:txBody>
      </p:sp>
      <p:sp>
        <p:nvSpPr>
          <p:cNvPr id="133" name="TextBox 109"/>
          <p:cNvSpPr txBox="1"/>
          <p:nvPr/>
        </p:nvSpPr>
        <p:spPr>
          <a:xfrm rot="20911979">
            <a:off x="5404163" y="1605389"/>
            <a:ext cx="90184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rPr sz="1800" dirty="0"/>
              <a:t>packet 1</a:t>
            </a:r>
          </a:p>
        </p:txBody>
      </p:sp>
      <p:sp>
        <p:nvSpPr>
          <p:cNvPr id="134" name="TextBox 111"/>
          <p:cNvSpPr txBox="1"/>
          <p:nvPr/>
        </p:nvSpPr>
        <p:spPr>
          <a:xfrm rot="20911979">
            <a:off x="5405320" y="1766135"/>
            <a:ext cx="90184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rPr sz="1800" dirty="0"/>
              <a:t>packet 2</a:t>
            </a:r>
          </a:p>
        </p:txBody>
      </p:sp>
      <p:sp>
        <p:nvSpPr>
          <p:cNvPr id="135" name="TextBox 112"/>
          <p:cNvSpPr txBox="1"/>
          <p:nvPr/>
        </p:nvSpPr>
        <p:spPr>
          <a:xfrm rot="20911979">
            <a:off x="5405461" y="1929045"/>
            <a:ext cx="90184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rPr sz="1800" dirty="0"/>
              <a:t>packet 3</a:t>
            </a:r>
          </a:p>
        </p:txBody>
      </p:sp>
      <p:sp>
        <p:nvSpPr>
          <p:cNvPr id="136" name="TextBox 115"/>
          <p:cNvSpPr txBox="1"/>
          <p:nvPr/>
        </p:nvSpPr>
        <p:spPr>
          <a:xfrm rot="5400000">
            <a:off x="2697642" y="1854495"/>
            <a:ext cx="55559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rPr sz="1800" dirty="0"/>
              <a:t>TTFB</a:t>
            </a:r>
          </a:p>
        </p:txBody>
      </p:sp>
      <p:sp>
        <p:nvSpPr>
          <p:cNvPr id="137" name="TextBox 38"/>
          <p:cNvSpPr txBox="1"/>
          <p:nvPr/>
        </p:nvSpPr>
        <p:spPr>
          <a:xfrm rot="584352">
            <a:off x="3933025" y="1588085"/>
            <a:ext cx="82330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rPr sz="1800" dirty="0"/>
              <a:t>request</a:t>
            </a:r>
          </a:p>
        </p:txBody>
      </p:sp>
      <p:sp>
        <p:nvSpPr>
          <p:cNvPr id="138" name="Straight Arrow Connector 39"/>
          <p:cNvSpPr/>
          <p:nvPr/>
        </p:nvSpPr>
        <p:spPr>
          <a:xfrm>
            <a:off x="3155409" y="1494087"/>
            <a:ext cx="2245979" cy="353824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 sz="1800"/>
          </a:p>
        </p:txBody>
      </p:sp>
      <p:sp>
        <p:nvSpPr>
          <p:cNvPr id="140" name="Straight Arrow Connector 87"/>
          <p:cNvSpPr/>
          <p:nvPr/>
        </p:nvSpPr>
        <p:spPr>
          <a:xfrm flipH="1">
            <a:off x="3089504" y="1513014"/>
            <a:ext cx="1" cy="96342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 sz="1800"/>
          </a:p>
        </p:txBody>
      </p:sp>
      <p:sp>
        <p:nvSpPr>
          <p:cNvPr id="33" name="Straight Arrow Connector 95">
            <a:extLst>
              <a:ext uri="{FF2B5EF4-FFF2-40B4-BE49-F238E27FC236}">
                <a16:creationId xmlns:a16="http://schemas.microsoft.com/office/drawing/2014/main" id="{6E5CE068-C420-1C42-ACFC-DD137A751094}"/>
              </a:ext>
            </a:extLst>
          </p:cNvPr>
          <p:cNvSpPr/>
          <p:nvPr/>
        </p:nvSpPr>
        <p:spPr>
          <a:xfrm flipH="1">
            <a:off x="3151317" y="2013546"/>
            <a:ext cx="2261725" cy="563919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 sz="1800"/>
          </a:p>
        </p:txBody>
      </p:sp>
      <p:sp>
        <p:nvSpPr>
          <p:cNvPr id="34" name="Straight Arrow Connector 95">
            <a:extLst>
              <a:ext uri="{FF2B5EF4-FFF2-40B4-BE49-F238E27FC236}">
                <a16:creationId xmlns:a16="http://schemas.microsoft.com/office/drawing/2014/main" id="{96692E81-641F-C54B-87ED-7862D6C47D97}"/>
              </a:ext>
            </a:extLst>
          </p:cNvPr>
          <p:cNvSpPr/>
          <p:nvPr/>
        </p:nvSpPr>
        <p:spPr>
          <a:xfrm flipH="1">
            <a:off x="3149607" y="2114576"/>
            <a:ext cx="2261725" cy="563919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 sz="18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1FFBDF8-0570-7D41-B5F3-08443248784B}"/>
              </a:ext>
            </a:extLst>
          </p:cNvPr>
          <p:cNvSpPr/>
          <p:nvPr/>
        </p:nvSpPr>
        <p:spPr>
          <a:xfrm>
            <a:off x="2476066" y="544528"/>
            <a:ext cx="3825031" cy="5013789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Shape">
            <a:extLst>
              <a:ext uri="{FF2B5EF4-FFF2-40B4-BE49-F238E27FC236}">
                <a16:creationId xmlns:a16="http://schemas.microsoft.com/office/drawing/2014/main" id="{16EAD634-73F6-E141-90C7-DF98452E2432}"/>
              </a:ext>
            </a:extLst>
          </p:cNvPr>
          <p:cNvSpPr/>
          <p:nvPr/>
        </p:nvSpPr>
        <p:spPr>
          <a:xfrm>
            <a:off x="3395010" y="749105"/>
            <a:ext cx="1654442" cy="681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89" h="21014" extrusionOk="0">
                <a:moveTo>
                  <a:pt x="7309" y="4945"/>
                </a:moveTo>
                <a:cubicBezTo>
                  <a:pt x="6668" y="3994"/>
                  <a:pt x="5957" y="3640"/>
                  <a:pt x="5256" y="3924"/>
                </a:cubicBezTo>
                <a:cubicBezTo>
                  <a:pt x="4077" y="4402"/>
                  <a:pt x="3033" y="6603"/>
                  <a:pt x="2424" y="9890"/>
                </a:cubicBezTo>
                <a:cubicBezTo>
                  <a:pt x="1461" y="7853"/>
                  <a:pt x="168" y="9756"/>
                  <a:pt x="16" y="13432"/>
                </a:cubicBezTo>
                <a:cubicBezTo>
                  <a:pt x="-182" y="18222"/>
                  <a:pt x="1527" y="21381"/>
                  <a:pt x="2711" y="18391"/>
                </a:cubicBezTo>
                <a:cubicBezTo>
                  <a:pt x="3227" y="19779"/>
                  <a:pt x="3899" y="20414"/>
                  <a:pt x="4566" y="20147"/>
                </a:cubicBezTo>
                <a:cubicBezTo>
                  <a:pt x="4922" y="20004"/>
                  <a:pt x="5263" y="19604"/>
                  <a:pt x="5564" y="18978"/>
                </a:cubicBezTo>
                <a:cubicBezTo>
                  <a:pt x="6035" y="20112"/>
                  <a:pt x="6595" y="20802"/>
                  <a:pt x="7181" y="20970"/>
                </a:cubicBezTo>
                <a:cubicBezTo>
                  <a:pt x="8034" y="21213"/>
                  <a:pt x="8881" y="20350"/>
                  <a:pt x="9536" y="18572"/>
                </a:cubicBezTo>
                <a:cubicBezTo>
                  <a:pt x="10136" y="19951"/>
                  <a:pt x="10842" y="20780"/>
                  <a:pt x="11577" y="20970"/>
                </a:cubicBezTo>
                <a:cubicBezTo>
                  <a:pt x="12601" y="21236"/>
                  <a:pt x="13619" y="20263"/>
                  <a:pt x="14432" y="18240"/>
                </a:cubicBezTo>
                <a:cubicBezTo>
                  <a:pt x="14798" y="19127"/>
                  <a:pt x="15228" y="19704"/>
                  <a:pt x="15682" y="19916"/>
                </a:cubicBezTo>
                <a:cubicBezTo>
                  <a:pt x="16838" y="20458"/>
                  <a:pt x="17971" y="18690"/>
                  <a:pt x="18564" y="15499"/>
                </a:cubicBezTo>
                <a:cubicBezTo>
                  <a:pt x="19596" y="17161"/>
                  <a:pt x="20835" y="15186"/>
                  <a:pt x="21051" y="11536"/>
                </a:cubicBezTo>
                <a:cubicBezTo>
                  <a:pt x="21418" y="5321"/>
                  <a:pt x="19072" y="1310"/>
                  <a:pt x="17679" y="5770"/>
                </a:cubicBezTo>
                <a:cubicBezTo>
                  <a:pt x="17229" y="4222"/>
                  <a:pt x="16673" y="3032"/>
                  <a:pt x="16056" y="2291"/>
                </a:cubicBezTo>
                <a:cubicBezTo>
                  <a:pt x="14840" y="831"/>
                  <a:pt x="13484" y="1193"/>
                  <a:pt x="12358" y="3277"/>
                </a:cubicBezTo>
                <a:cubicBezTo>
                  <a:pt x="11698" y="977"/>
                  <a:pt x="10746" y="-219"/>
                  <a:pt x="9776" y="33"/>
                </a:cubicBezTo>
                <a:cubicBezTo>
                  <a:pt x="8756" y="297"/>
                  <a:pt x="7838" y="2125"/>
                  <a:pt x="7309" y="4945"/>
                </a:cubicBezTo>
                <a:close/>
              </a:path>
            </a:pathLst>
          </a:custGeom>
          <a:solidFill>
            <a:srgbClr val="FFFFFF"/>
          </a:solidFill>
          <a:ln w="25400" cap="flat">
            <a:solidFill>
              <a:srgbClr val="4F81BD"/>
            </a:solidFill>
            <a:custDash>
              <a:ds d="600000" sp="600000"/>
            </a:custDash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1800" b="0">
                <a:solidFill>
                  <a:srgbClr val="3F6797"/>
                </a:solidFill>
              </a:defRPr>
            </a:pPr>
            <a:endParaRPr sz="1800"/>
          </a:p>
        </p:txBody>
      </p:sp>
      <p:sp>
        <p:nvSpPr>
          <p:cNvPr id="38" name="TextBox 17">
            <a:extLst>
              <a:ext uri="{FF2B5EF4-FFF2-40B4-BE49-F238E27FC236}">
                <a16:creationId xmlns:a16="http://schemas.microsoft.com/office/drawing/2014/main" id="{CFE1A79C-665C-1949-B465-AB8178077839}"/>
              </a:ext>
            </a:extLst>
          </p:cNvPr>
          <p:cNvSpPr txBox="1"/>
          <p:nvPr/>
        </p:nvSpPr>
        <p:spPr>
          <a:xfrm>
            <a:off x="2756066" y="1098516"/>
            <a:ext cx="619719" cy="369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/>
            </a:lvl1pPr>
          </a:lstStyle>
          <a:p>
            <a:r>
              <a:rPr sz="1800" dirty="0"/>
              <a:t>client</a:t>
            </a: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B430A746-646E-2B46-A501-2959E62F4510}"/>
              </a:ext>
            </a:extLst>
          </p:cNvPr>
          <p:cNvSpPr txBox="1"/>
          <p:nvPr/>
        </p:nvSpPr>
        <p:spPr>
          <a:xfrm>
            <a:off x="3415278" y="1038383"/>
            <a:ext cx="2862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/>
          <a:p>
            <a:pPr>
              <a:defRPr sz="1200"/>
            </a:pPr>
            <a:r>
              <a:rPr sz="1800" dirty="0" err="1"/>
              <a:t>R</a:t>
            </a:r>
            <a:r>
              <a:rPr sz="1800" baseline="-5999" dirty="0" err="1"/>
              <a:t>c</a:t>
            </a:r>
            <a:endParaRPr sz="1800" baseline="-5999" dirty="0"/>
          </a:p>
        </p:txBody>
      </p:sp>
      <p:sp>
        <p:nvSpPr>
          <p:cNvPr id="40" name="TextBox 19">
            <a:extLst>
              <a:ext uri="{FF2B5EF4-FFF2-40B4-BE49-F238E27FC236}">
                <a16:creationId xmlns:a16="http://schemas.microsoft.com/office/drawing/2014/main" id="{510A5F6C-C1CC-6C48-A526-27A7CB6E0CF3}"/>
              </a:ext>
            </a:extLst>
          </p:cNvPr>
          <p:cNvSpPr txBox="1"/>
          <p:nvPr/>
        </p:nvSpPr>
        <p:spPr>
          <a:xfrm>
            <a:off x="4680081" y="969529"/>
            <a:ext cx="28308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/>
          <a:p>
            <a:pPr>
              <a:defRPr sz="1200"/>
            </a:pPr>
            <a:r>
              <a:rPr sz="1800" dirty="0" err="1"/>
              <a:t>R</a:t>
            </a:r>
            <a:r>
              <a:rPr sz="1800" baseline="-5999" dirty="0" err="1"/>
              <a:t>s</a:t>
            </a:r>
            <a:endParaRPr sz="1800" baseline="-5999" dirty="0"/>
          </a:p>
        </p:txBody>
      </p:sp>
      <p:sp>
        <p:nvSpPr>
          <p:cNvPr id="41" name="TextBox 20">
            <a:extLst>
              <a:ext uri="{FF2B5EF4-FFF2-40B4-BE49-F238E27FC236}">
                <a16:creationId xmlns:a16="http://schemas.microsoft.com/office/drawing/2014/main" id="{7A9ECD25-09DD-DA4A-8078-F03D25BFEAFF}"/>
              </a:ext>
            </a:extLst>
          </p:cNvPr>
          <p:cNvSpPr txBox="1"/>
          <p:nvPr/>
        </p:nvSpPr>
        <p:spPr>
          <a:xfrm>
            <a:off x="5056682" y="1069648"/>
            <a:ext cx="68704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/>
            </a:lvl1pPr>
          </a:lstStyle>
          <a:p>
            <a:r>
              <a:rPr sz="1800" dirty="0"/>
              <a:t>server</a:t>
            </a:r>
          </a:p>
        </p:txBody>
      </p:sp>
      <p:sp>
        <p:nvSpPr>
          <p:cNvPr id="42" name="TextBox 20">
            <a:extLst>
              <a:ext uri="{FF2B5EF4-FFF2-40B4-BE49-F238E27FC236}">
                <a16:creationId xmlns:a16="http://schemas.microsoft.com/office/drawing/2014/main" id="{3134C9EA-5796-814A-BA02-C5B5C2AE42AB}"/>
              </a:ext>
            </a:extLst>
          </p:cNvPr>
          <p:cNvSpPr txBox="1"/>
          <p:nvPr/>
        </p:nvSpPr>
        <p:spPr>
          <a:xfrm>
            <a:off x="3921627" y="5648501"/>
            <a:ext cx="97398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/>
            </a:lvl1pPr>
          </a:lstStyle>
          <a:p>
            <a:r>
              <a:rPr lang="en-US" sz="1800" dirty="0" err="1">
                <a:solidFill>
                  <a:srgbClr val="FF0000"/>
                </a:solidFill>
              </a:rPr>
              <a:t>ideal.png</a:t>
            </a:r>
            <a:endParaRPr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4D728D20-32CC-471F-A182-DF8F5542C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968" y="174043"/>
            <a:ext cx="5422231" cy="643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03366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112"/>
          <p:cNvSpPr txBox="1"/>
          <p:nvPr/>
        </p:nvSpPr>
        <p:spPr>
          <a:xfrm rot="20709004">
            <a:off x="4699650" y="3860232"/>
            <a:ext cx="90184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rPr sz="1800" dirty="0"/>
              <a:t>packet 3</a:t>
            </a:r>
          </a:p>
        </p:txBody>
      </p:sp>
      <p:sp>
        <p:nvSpPr>
          <p:cNvPr id="145" name="Straight Connector 13"/>
          <p:cNvSpPr/>
          <p:nvPr/>
        </p:nvSpPr>
        <p:spPr>
          <a:xfrm flipH="1">
            <a:off x="2732860" y="1319026"/>
            <a:ext cx="1" cy="376794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 sz="1800" b="0"/>
            </a:pPr>
            <a:endParaRPr sz="1800"/>
          </a:p>
        </p:txBody>
      </p:sp>
      <p:sp>
        <p:nvSpPr>
          <p:cNvPr id="147" name="Straight Connector 15"/>
          <p:cNvSpPr/>
          <p:nvPr/>
        </p:nvSpPr>
        <p:spPr>
          <a:xfrm flipH="1">
            <a:off x="4347112" y="1325865"/>
            <a:ext cx="1" cy="376794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 sz="1800" b="0"/>
            </a:pPr>
            <a:endParaRPr sz="1800"/>
          </a:p>
        </p:txBody>
      </p:sp>
      <p:sp>
        <p:nvSpPr>
          <p:cNvPr id="148" name="Straight Connector 16"/>
          <p:cNvSpPr/>
          <p:nvPr/>
        </p:nvSpPr>
        <p:spPr>
          <a:xfrm flipH="1">
            <a:off x="4698419" y="1325865"/>
            <a:ext cx="1" cy="376794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 sz="1800" b="0"/>
            </a:pPr>
            <a:endParaRPr sz="1800"/>
          </a:p>
        </p:txBody>
      </p:sp>
      <p:sp>
        <p:nvSpPr>
          <p:cNvPr id="149" name="Shape"/>
          <p:cNvSpPr/>
          <p:nvPr/>
        </p:nvSpPr>
        <p:spPr>
          <a:xfrm>
            <a:off x="2922403" y="656639"/>
            <a:ext cx="1654442" cy="681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89" h="21014" extrusionOk="0">
                <a:moveTo>
                  <a:pt x="7309" y="4945"/>
                </a:moveTo>
                <a:cubicBezTo>
                  <a:pt x="6668" y="3994"/>
                  <a:pt x="5957" y="3640"/>
                  <a:pt x="5256" y="3924"/>
                </a:cubicBezTo>
                <a:cubicBezTo>
                  <a:pt x="4077" y="4402"/>
                  <a:pt x="3033" y="6603"/>
                  <a:pt x="2424" y="9890"/>
                </a:cubicBezTo>
                <a:cubicBezTo>
                  <a:pt x="1461" y="7853"/>
                  <a:pt x="168" y="9756"/>
                  <a:pt x="16" y="13432"/>
                </a:cubicBezTo>
                <a:cubicBezTo>
                  <a:pt x="-182" y="18222"/>
                  <a:pt x="1527" y="21381"/>
                  <a:pt x="2711" y="18391"/>
                </a:cubicBezTo>
                <a:cubicBezTo>
                  <a:pt x="3227" y="19779"/>
                  <a:pt x="3899" y="20414"/>
                  <a:pt x="4566" y="20147"/>
                </a:cubicBezTo>
                <a:cubicBezTo>
                  <a:pt x="4922" y="20004"/>
                  <a:pt x="5263" y="19604"/>
                  <a:pt x="5564" y="18978"/>
                </a:cubicBezTo>
                <a:cubicBezTo>
                  <a:pt x="6035" y="20112"/>
                  <a:pt x="6595" y="20802"/>
                  <a:pt x="7181" y="20970"/>
                </a:cubicBezTo>
                <a:cubicBezTo>
                  <a:pt x="8034" y="21213"/>
                  <a:pt x="8881" y="20350"/>
                  <a:pt x="9536" y="18572"/>
                </a:cubicBezTo>
                <a:cubicBezTo>
                  <a:pt x="10136" y="19951"/>
                  <a:pt x="10842" y="20780"/>
                  <a:pt x="11577" y="20970"/>
                </a:cubicBezTo>
                <a:cubicBezTo>
                  <a:pt x="12601" y="21236"/>
                  <a:pt x="13619" y="20263"/>
                  <a:pt x="14432" y="18240"/>
                </a:cubicBezTo>
                <a:cubicBezTo>
                  <a:pt x="14798" y="19127"/>
                  <a:pt x="15228" y="19704"/>
                  <a:pt x="15682" y="19916"/>
                </a:cubicBezTo>
                <a:cubicBezTo>
                  <a:pt x="16838" y="20458"/>
                  <a:pt x="17971" y="18690"/>
                  <a:pt x="18564" y="15499"/>
                </a:cubicBezTo>
                <a:cubicBezTo>
                  <a:pt x="19596" y="17161"/>
                  <a:pt x="20835" y="15186"/>
                  <a:pt x="21051" y="11536"/>
                </a:cubicBezTo>
                <a:cubicBezTo>
                  <a:pt x="21418" y="5321"/>
                  <a:pt x="19072" y="1310"/>
                  <a:pt x="17679" y="5770"/>
                </a:cubicBezTo>
                <a:cubicBezTo>
                  <a:pt x="17229" y="4222"/>
                  <a:pt x="16673" y="3032"/>
                  <a:pt x="16056" y="2291"/>
                </a:cubicBezTo>
                <a:cubicBezTo>
                  <a:pt x="14840" y="831"/>
                  <a:pt x="13484" y="1193"/>
                  <a:pt x="12358" y="3277"/>
                </a:cubicBezTo>
                <a:cubicBezTo>
                  <a:pt x="11698" y="977"/>
                  <a:pt x="10746" y="-219"/>
                  <a:pt x="9776" y="33"/>
                </a:cubicBezTo>
                <a:cubicBezTo>
                  <a:pt x="8756" y="297"/>
                  <a:pt x="7838" y="2125"/>
                  <a:pt x="7309" y="4945"/>
                </a:cubicBezTo>
                <a:close/>
              </a:path>
            </a:pathLst>
          </a:custGeom>
          <a:solidFill>
            <a:srgbClr val="FFFFFF"/>
          </a:solidFill>
          <a:ln w="25400" cap="flat">
            <a:solidFill>
              <a:srgbClr val="4F81BD"/>
            </a:solidFill>
            <a:custDash>
              <a:ds d="600000" sp="600000"/>
            </a:custDash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1800" b="0">
                <a:solidFill>
                  <a:srgbClr val="3F6797"/>
                </a:solidFill>
              </a:defRPr>
            </a:pPr>
            <a:endParaRPr sz="1800"/>
          </a:p>
        </p:txBody>
      </p:sp>
      <p:sp>
        <p:nvSpPr>
          <p:cNvPr id="150" name="TextBox 17"/>
          <p:cNvSpPr txBox="1"/>
          <p:nvPr/>
        </p:nvSpPr>
        <p:spPr>
          <a:xfrm>
            <a:off x="2283459" y="1006050"/>
            <a:ext cx="619719" cy="369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/>
            </a:lvl1pPr>
          </a:lstStyle>
          <a:p>
            <a:r>
              <a:rPr sz="1800" dirty="0"/>
              <a:t>client</a:t>
            </a:r>
          </a:p>
        </p:txBody>
      </p:sp>
      <p:sp>
        <p:nvSpPr>
          <p:cNvPr id="151" name="TextBox 18"/>
          <p:cNvSpPr txBox="1"/>
          <p:nvPr/>
        </p:nvSpPr>
        <p:spPr>
          <a:xfrm>
            <a:off x="2942671" y="945917"/>
            <a:ext cx="2862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/>
          <a:p>
            <a:pPr>
              <a:defRPr sz="1200"/>
            </a:pPr>
            <a:r>
              <a:rPr sz="1800" dirty="0" err="1"/>
              <a:t>R</a:t>
            </a:r>
            <a:r>
              <a:rPr sz="1800" baseline="-5999" dirty="0" err="1"/>
              <a:t>c</a:t>
            </a:r>
            <a:endParaRPr sz="1800" baseline="-5999" dirty="0"/>
          </a:p>
        </p:txBody>
      </p:sp>
      <p:sp>
        <p:nvSpPr>
          <p:cNvPr id="152" name="TextBox 19"/>
          <p:cNvSpPr txBox="1"/>
          <p:nvPr/>
        </p:nvSpPr>
        <p:spPr>
          <a:xfrm>
            <a:off x="4207474" y="877063"/>
            <a:ext cx="28308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/>
          <a:p>
            <a:pPr>
              <a:defRPr sz="1200"/>
            </a:pPr>
            <a:r>
              <a:rPr sz="1800" dirty="0" err="1"/>
              <a:t>R</a:t>
            </a:r>
            <a:r>
              <a:rPr sz="1800" baseline="-5999" dirty="0" err="1"/>
              <a:t>s</a:t>
            </a:r>
            <a:endParaRPr sz="1800" baseline="-5999" dirty="0"/>
          </a:p>
        </p:txBody>
      </p:sp>
      <p:sp>
        <p:nvSpPr>
          <p:cNvPr id="153" name="TextBox 20"/>
          <p:cNvSpPr txBox="1"/>
          <p:nvPr/>
        </p:nvSpPr>
        <p:spPr>
          <a:xfrm>
            <a:off x="4584075" y="977182"/>
            <a:ext cx="68704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/>
            </a:lvl1pPr>
          </a:lstStyle>
          <a:p>
            <a:r>
              <a:rPr sz="1800" dirty="0"/>
              <a:t>server</a:t>
            </a:r>
          </a:p>
        </p:txBody>
      </p:sp>
      <p:grpSp>
        <p:nvGrpSpPr>
          <p:cNvPr id="158" name="Group 31"/>
          <p:cNvGrpSpPr/>
          <p:nvPr/>
        </p:nvGrpSpPr>
        <p:grpSpPr>
          <a:xfrm>
            <a:off x="2732860" y="1373331"/>
            <a:ext cx="1960328" cy="1618999"/>
            <a:chOff x="0" y="0"/>
            <a:chExt cx="2882742" cy="1869669"/>
          </a:xfrm>
        </p:grpSpPr>
        <p:sp>
          <p:nvSpPr>
            <p:cNvPr id="155" name="Straight Connector 22"/>
            <p:cNvSpPr/>
            <p:nvPr/>
          </p:nvSpPr>
          <p:spPr>
            <a:xfrm>
              <a:off x="1" y="-1"/>
              <a:ext cx="2882742" cy="577708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/>
              </a:pPr>
              <a:endParaRPr sz="1800"/>
            </a:p>
          </p:txBody>
        </p:sp>
        <p:sp>
          <p:nvSpPr>
            <p:cNvPr id="156" name="Straight Connector 24"/>
            <p:cNvSpPr/>
            <p:nvPr/>
          </p:nvSpPr>
          <p:spPr>
            <a:xfrm flipH="1">
              <a:off x="0" y="573548"/>
              <a:ext cx="2882743" cy="612332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/>
              </a:pPr>
              <a:endParaRPr sz="1800"/>
            </a:p>
          </p:txBody>
        </p:sp>
        <p:sp>
          <p:nvSpPr>
            <p:cNvPr id="157" name="Straight Connector 26"/>
            <p:cNvSpPr/>
            <p:nvPr/>
          </p:nvSpPr>
          <p:spPr>
            <a:xfrm>
              <a:off x="15352" y="1185880"/>
              <a:ext cx="2867390" cy="68379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/>
              </a:pPr>
              <a:endParaRPr sz="1800"/>
            </a:p>
          </p:txBody>
        </p:sp>
      </p:grpSp>
      <p:sp>
        <p:nvSpPr>
          <p:cNvPr id="159" name="TextBox 70"/>
          <p:cNvSpPr txBox="1"/>
          <p:nvPr/>
        </p:nvSpPr>
        <p:spPr>
          <a:xfrm rot="846510">
            <a:off x="3518177" y="3537577"/>
            <a:ext cx="48025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rPr sz="1800" dirty="0"/>
              <a:t>ACK</a:t>
            </a:r>
          </a:p>
        </p:txBody>
      </p:sp>
      <p:sp>
        <p:nvSpPr>
          <p:cNvPr id="161" name="Straight Arrow Connector 90"/>
          <p:cNvSpPr/>
          <p:nvPr/>
        </p:nvSpPr>
        <p:spPr>
          <a:xfrm flipH="1">
            <a:off x="2713634" y="3016640"/>
            <a:ext cx="1987196" cy="531791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 sz="1800"/>
          </a:p>
        </p:txBody>
      </p:sp>
      <p:sp>
        <p:nvSpPr>
          <p:cNvPr id="162" name="Straight Arrow Connector 91"/>
          <p:cNvSpPr/>
          <p:nvPr/>
        </p:nvSpPr>
        <p:spPr>
          <a:xfrm flipH="1">
            <a:off x="2722798" y="4094179"/>
            <a:ext cx="1978922" cy="586221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 sz="1800"/>
          </a:p>
        </p:txBody>
      </p:sp>
      <p:sp>
        <p:nvSpPr>
          <p:cNvPr id="163" name="Straight Arrow Connector 92"/>
          <p:cNvSpPr/>
          <p:nvPr/>
        </p:nvSpPr>
        <p:spPr>
          <a:xfrm flipH="1">
            <a:off x="2732859" y="4150419"/>
            <a:ext cx="1972670" cy="591309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 sz="1800"/>
          </a:p>
        </p:txBody>
      </p:sp>
      <p:sp>
        <p:nvSpPr>
          <p:cNvPr id="164" name="Straight Arrow Connector 96"/>
          <p:cNvSpPr/>
          <p:nvPr/>
        </p:nvSpPr>
        <p:spPr>
          <a:xfrm>
            <a:off x="2733733" y="3558829"/>
            <a:ext cx="1969788" cy="519581"/>
          </a:xfrm>
          <a:prstGeom prst="line">
            <a:avLst/>
          </a:prstGeom>
          <a:ln w="6350">
            <a:solidFill>
              <a:schemeClr val="accent1"/>
            </a:solidFill>
            <a:prstDash val="dash"/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 sz="1800"/>
          </a:p>
        </p:txBody>
      </p:sp>
      <p:sp>
        <p:nvSpPr>
          <p:cNvPr id="165" name="TextBox 109"/>
          <p:cNvSpPr txBox="1"/>
          <p:nvPr/>
        </p:nvSpPr>
        <p:spPr>
          <a:xfrm rot="20664738">
            <a:off x="4691797" y="2792410"/>
            <a:ext cx="90184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rPr sz="1800" dirty="0"/>
              <a:t>packet 1</a:t>
            </a:r>
          </a:p>
        </p:txBody>
      </p:sp>
      <p:sp>
        <p:nvSpPr>
          <p:cNvPr id="166" name="TextBox 111"/>
          <p:cNvSpPr txBox="1"/>
          <p:nvPr/>
        </p:nvSpPr>
        <p:spPr>
          <a:xfrm rot="20669739">
            <a:off x="4698480" y="3692756"/>
            <a:ext cx="90184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rPr sz="1800" dirty="0"/>
              <a:t>packet 2</a:t>
            </a:r>
          </a:p>
        </p:txBody>
      </p:sp>
      <p:sp>
        <p:nvSpPr>
          <p:cNvPr id="168" name="TextBox 50"/>
          <p:cNvSpPr txBox="1"/>
          <p:nvPr/>
        </p:nvSpPr>
        <p:spPr>
          <a:xfrm rot="786613">
            <a:off x="3526377" y="1352140"/>
            <a:ext cx="47384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rPr sz="1800" dirty="0"/>
              <a:t>SYN</a:t>
            </a:r>
          </a:p>
        </p:txBody>
      </p:sp>
      <p:sp>
        <p:nvSpPr>
          <p:cNvPr id="169" name="TextBox 51"/>
          <p:cNvSpPr txBox="1"/>
          <p:nvPr/>
        </p:nvSpPr>
        <p:spPr>
          <a:xfrm rot="20642089">
            <a:off x="3271642" y="1828213"/>
            <a:ext cx="93230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rPr sz="1800" dirty="0"/>
              <a:t>SYN-ACK</a:t>
            </a:r>
          </a:p>
        </p:txBody>
      </p:sp>
      <p:sp>
        <p:nvSpPr>
          <p:cNvPr id="170" name="TextBox 52"/>
          <p:cNvSpPr txBox="1"/>
          <p:nvPr/>
        </p:nvSpPr>
        <p:spPr>
          <a:xfrm rot="1053439">
            <a:off x="3536315" y="2411654"/>
            <a:ext cx="48025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rPr sz="1800" dirty="0"/>
              <a:t>ACK</a:t>
            </a:r>
          </a:p>
        </p:txBody>
      </p:sp>
      <p:sp>
        <p:nvSpPr>
          <p:cNvPr id="171" name="Straight Arrow Connector 62"/>
          <p:cNvSpPr/>
          <p:nvPr/>
        </p:nvSpPr>
        <p:spPr>
          <a:xfrm>
            <a:off x="2733733" y="4669783"/>
            <a:ext cx="1969788" cy="519581"/>
          </a:xfrm>
          <a:prstGeom prst="line">
            <a:avLst/>
          </a:prstGeom>
          <a:ln w="6350">
            <a:solidFill>
              <a:schemeClr val="accent1"/>
            </a:solidFill>
            <a:prstDash val="dash"/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 sz="1800"/>
          </a:p>
        </p:txBody>
      </p:sp>
      <p:sp>
        <p:nvSpPr>
          <p:cNvPr id="172" name="Straight Arrow Connector 63"/>
          <p:cNvSpPr/>
          <p:nvPr/>
        </p:nvSpPr>
        <p:spPr>
          <a:xfrm>
            <a:off x="2729877" y="4730513"/>
            <a:ext cx="1969788" cy="519581"/>
          </a:xfrm>
          <a:prstGeom prst="line">
            <a:avLst/>
          </a:prstGeom>
          <a:ln w="6350">
            <a:solidFill>
              <a:schemeClr val="accent1"/>
            </a:solidFill>
            <a:prstDash val="dash"/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 sz="1800"/>
          </a:p>
        </p:txBody>
      </p:sp>
      <p:sp>
        <p:nvSpPr>
          <p:cNvPr id="173" name="TextBox 33"/>
          <p:cNvSpPr txBox="1"/>
          <p:nvPr/>
        </p:nvSpPr>
        <p:spPr>
          <a:xfrm rot="950514">
            <a:off x="3547838" y="2683405"/>
            <a:ext cx="493082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rPr sz="1800" dirty="0"/>
              <a:t>REQ</a:t>
            </a:r>
          </a:p>
        </p:txBody>
      </p:sp>
      <p:sp>
        <p:nvSpPr>
          <p:cNvPr id="174" name="Straight Arrow Connector 34"/>
          <p:cNvSpPr/>
          <p:nvPr/>
        </p:nvSpPr>
        <p:spPr>
          <a:xfrm>
            <a:off x="2733733" y="2422208"/>
            <a:ext cx="1962331" cy="601647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 sz="1800"/>
          </a:p>
        </p:txBody>
      </p:sp>
      <p:grpSp>
        <p:nvGrpSpPr>
          <p:cNvPr id="179" name="Group 41"/>
          <p:cNvGrpSpPr/>
          <p:nvPr/>
        </p:nvGrpSpPr>
        <p:grpSpPr>
          <a:xfrm>
            <a:off x="2732859" y="1319026"/>
            <a:ext cx="1965561" cy="3774784"/>
            <a:chOff x="-1" y="0"/>
            <a:chExt cx="2890437" cy="4359237"/>
          </a:xfrm>
        </p:grpSpPr>
        <p:sp>
          <p:nvSpPr>
            <p:cNvPr id="175" name="Straight Connector 42"/>
            <p:cNvSpPr/>
            <p:nvPr/>
          </p:nvSpPr>
          <p:spPr>
            <a:xfrm flipH="1">
              <a:off x="-1" y="0"/>
              <a:ext cx="1" cy="4351339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/>
              </a:pPr>
              <a:endParaRPr sz="1800"/>
            </a:p>
          </p:txBody>
        </p:sp>
        <p:sp>
          <p:nvSpPr>
            <p:cNvPr id="176" name="Straight Connector 43"/>
            <p:cNvSpPr/>
            <p:nvPr/>
          </p:nvSpPr>
          <p:spPr>
            <a:xfrm flipH="1">
              <a:off x="513879" y="7897"/>
              <a:ext cx="1" cy="4351340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/>
              </a:pPr>
              <a:endParaRPr sz="1800"/>
            </a:p>
          </p:txBody>
        </p:sp>
        <p:sp>
          <p:nvSpPr>
            <p:cNvPr id="177" name="Straight Connector 44"/>
            <p:cNvSpPr/>
            <p:nvPr/>
          </p:nvSpPr>
          <p:spPr>
            <a:xfrm flipH="1">
              <a:off x="2373824" y="7897"/>
              <a:ext cx="1" cy="4351339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/>
              </a:pPr>
              <a:endParaRPr sz="1800"/>
            </a:p>
          </p:txBody>
        </p:sp>
        <p:sp>
          <p:nvSpPr>
            <p:cNvPr id="178" name="Straight Connector 45"/>
            <p:cNvSpPr/>
            <p:nvPr/>
          </p:nvSpPr>
          <p:spPr>
            <a:xfrm flipH="1">
              <a:off x="2890435" y="7897"/>
              <a:ext cx="1" cy="4351339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/>
              </a:pPr>
              <a:endParaRPr sz="1800"/>
            </a:p>
          </p:txBody>
        </p:sp>
      </p:grpSp>
      <p:sp>
        <p:nvSpPr>
          <p:cNvPr id="41" name="Straight Arrow Connector 87">
            <a:extLst>
              <a:ext uri="{FF2B5EF4-FFF2-40B4-BE49-F238E27FC236}">
                <a16:creationId xmlns:a16="http://schemas.microsoft.com/office/drawing/2014/main" id="{71FE271C-93AA-2D42-A01C-3F50E123630C}"/>
              </a:ext>
            </a:extLst>
          </p:cNvPr>
          <p:cNvSpPr/>
          <p:nvPr/>
        </p:nvSpPr>
        <p:spPr>
          <a:xfrm>
            <a:off x="2277813" y="1378248"/>
            <a:ext cx="20505" cy="3363479"/>
          </a:xfrm>
          <a:prstGeom prst="line">
            <a:avLst/>
          </a:prstGeom>
          <a:ln w="25400">
            <a:solidFill>
              <a:srgbClr val="000000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 sz="1800"/>
          </a:p>
        </p:txBody>
      </p:sp>
      <p:sp>
        <p:nvSpPr>
          <p:cNvPr id="42" name="TextBox 88">
            <a:extLst>
              <a:ext uri="{FF2B5EF4-FFF2-40B4-BE49-F238E27FC236}">
                <a16:creationId xmlns:a16="http://schemas.microsoft.com/office/drawing/2014/main" id="{FF9FF4A7-02BE-F84E-99D2-BD32C8C373A2}"/>
              </a:ext>
            </a:extLst>
          </p:cNvPr>
          <p:cNvSpPr txBox="1"/>
          <p:nvPr/>
        </p:nvSpPr>
        <p:spPr>
          <a:xfrm rot="5400000">
            <a:off x="1320348" y="2045737"/>
            <a:ext cx="165142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200"/>
            </a:pPr>
            <a:r>
              <a:rPr sz="1800" dirty="0"/>
              <a:t>Download</a:t>
            </a:r>
            <a:r>
              <a:rPr lang="en-US" sz="1800" dirty="0"/>
              <a:t> </a:t>
            </a:r>
            <a:r>
              <a:rPr sz="1800" dirty="0"/>
              <a:t>Time</a:t>
            </a:r>
          </a:p>
        </p:txBody>
      </p:sp>
      <p:sp>
        <p:nvSpPr>
          <p:cNvPr id="43" name="TextBox 115">
            <a:extLst>
              <a:ext uri="{FF2B5EF4-FFF2-40B4-BE49-F238E27FC236}">
                <a16:creationId xmlns:a16="http://schemas.microsoft.com/office/drawing/2014/main" id="{9584A801-C286-2147-98CD-646AE99E3E73}"/>
              </a:ext>
            </a:extLst>
          </p:cNvPr>
          <p:cNvSpPr txBox="1"/>
          <p:nvPr/>
        </p:nvSpPr>
        <p:spPr>
          <a:xfrm rot="5400000">
            <a:off x="2235452" y="1746171"/>
            <a:ext cx="55559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rPr sz="1800" dirty="0"/>
              <a:t>TTFB</a:t>
            </a:r>
          </a:p>
        </p:txBody>
      </p:sp>
      <p:sp>
        <p:nvSpPr>
          <p:cNvPr id="44" name="Straight Arrow Connector 87">
            <a:extLst>
              <a:ext uri="{FF2B5EF4-FFF2-40B4-BE49-F238E27FC236}">
                <a16:creationId xmlns:a16="http://schemas.microsoft.com/office/drawing/2014/main" id="{D42A6E6E-2A8E-994B-A686-F53E99A7C609}"/>
              </a:ext>
            </a:extLst>
          </p:cNvPr>
          <p:cNvSpPr/>
          <p:nvPr/>
        </p:nvSpPr>
        <p:spPr>
          <a:xfrm>
            <a:off x="2627314" y="1404689"/>
            <a:ext cx="5633" cy="214374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 sz="18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3E6720-3823-DB4A-A2AD-73C657755A8A}"/>
              </a:ext>
            </a:extLst>
          </p:cNvPr>
          <p:cNvSpPr/>
          <p:nvPr/>
        </p:nvSpPr>
        <p:spPr>
          <a:xfrm>
            <a:off x="1869896" y="452062"/>
            <a:ext cx="3825031" cy="5013789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8" name="TextBox 20">
            <a:extLst>
              <a:ext uri="{FF2B5EF4-FFF2-40B4-BE49-F238E27FC236}">
                <a16:creationId xmlns:a16="http://schemas.microsoft.com/office/drawing/2014/main" id="{87D174F9-6753-664D-A2E1-8D8308668803}"/>
              </a:ext>
            </a:extLst>
          </p:cNvPr>
          <p:cNvSpPr txBox="1"/>
          <p:nvPr/>
        </p:nvSpPr>
        <p:spPr>
          <a:xfrm>
            <a:off x="3228966" y="5528752"/>
            <a:ext cx="85696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/>
            </a:lvl1pPr>
          </a:lstStyle>
          <a:p>
            <a:r>
              <a:rPr lang="en-US" sz="1800" dirty="0">
                <a:solidFill>
                  <a:srgbClr val="FF0000"/>
                </a:solidFill>
              </a:rPr>
              <a:t>e2e.png</a:t>
            </a:r>
            <a:endParaRPr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traight Arrow Connector 87"/>
          <p:cNvSpPr/>
          <p:nvPr/>
        </p:nvSpPr>
        <p:spPr>
          <a:xfrm flipH="1">
            <a:off x="661933" y="1394106"/>
            <a:ext cx="1" cy="3147876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grpSp>
        <p:nvGrpSpPr>
          <p:cNvPr id="191" name="Group"/>
          <p:cNvGrpSpPr/>
          <p:nvPr/>
        </p:nvGrpSpPr>
        <p:grpSpPr>
          <a:xfrm>
            <a:off x="370602" y="564172"/>
            <a:ext cx="3681844" cy="787445"/>
            <a:chOff x="0" y="0"/>
            <a:chExt cx="3681842" cy="787444"/>
          </a:xfrm>
        </p:grpSpPr>
        <p:sp>
          <p:nvSpPr>
            <p:cNvPr id="186" name="Shape"/>
            <p:cNvSpPr/>
            <p:nvPr/>
          </p:nvSpPr>
          <p:spPr>
            <a:xfrm>
              <a:off x="570714" y="0"/>
              <a:ext cx="2544962" cy="787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9" h="21014" extrusionOk="0">
                  <a:moveTo>
                    <a:pt x="7309" y="4945"/>
                  </a:moveTo>
                  <a:cubicBezTo>
                    <a:pt x="6668" y="3994"/>
                    <a:pt x="5957" y="3640"/>
                    <a:pt x="5256" y="3924"/>
                  </a:cubicBezTo>
                  <a:cubicBezTo>
                    <a:pt x="4077" y="4402"/>
                    <a:pt x="3033" y="6603"/>
                    <a:pt x="2424" y="9890"/>
                  </a:cubicBezTo>
                  <a:cubicBezTo>
                    <a:pt x="1461" y="7853"/>
                    <a:pt x="168" y="9756"/>
                    <a:pt x="16" y="13432"/>
                  </a:cubicBezTo>
                  <a:cubicBezTo>
                    <a:pt x="-182" y="18222"/>
                    <a:pt x="1527" y="21381"/>
                    <a:pt x="2711" y="18391"/>
                  </a:cubicBezTo>
                  <a:cubicBezTo>
                    <a:pt x="3227" y="19779"/>
                    <a:pt x="3899" y="20414"/>
                    <a:pt x="4566" y="20147"/>
                  </a:cubicBezTo>
                  <a:cubicBezTo>
                    <a:pt x="4922" y="20004"/>
                    <a:pt x="5263" y="19604"/>
                    <a:pt x="5564" y="18978"/>
                  </a:cubicBezTo>
                  <a:cubicBezTo>
                    <a:pt x="6035" y="20112"/>
                    <a:pt x="6595" y="20802"/>
                    <a:pt x="7181" y="20970"/>
                  </a:cubicBezTo>
                  <a:cubicBezTo>
                    <a:pt x="8034" y="21213"/>
                    <a:pt x="8881" y="20350"/>
                    <a:pt x="9536" y="18572"/>
                  </a:cubicBezTo>
                  <a:cubicBezTo>
                    <a:pt x="10136" y="19951"/>
                    <a:pt x="10842" y="20780"/>
                    <a:pt x="11577" y="20970"/>
                  </a:cubicBezTo>
                  <a:cubicBezTo>
                    <a:pt x="12601" y="21236"/>
                    <a:pt x="13619" y="20263"/>
                    <a:pt x="14432" y="18240"/>
                  </a:cubicBezTo>
                  <a:cubicBezTo>
                    <a:pt x="14798" y="19127"/>
                    <a:pt x="15228" y="19704"/>
                    <a:pt x="15682" y="19916"/>
                  </a:cubicBezTo>
                  <a:cubicBezTo>
                    <a:pt x="16838" y="20458"/>
                    <a:pt x="17971" y="18690"/>
                    <a:pt x="18564" y="15499"/>
                  </a:cubicBezTo>
                  <a:cubicBezTo>
                    <a:pt x="19596" y="17161"/>
                    <a:pt x="20835" y="15186"/>
                    <a:pt x="21051" y="11536"/>
                  </a:cubicBezTo>
                  <a:cubicBezTo>
                    <a:pt x="21418" y="5321"/>
                    <a:pt x="19072" y="1310"/>
                    <a:pt x="17679" y="5770"/>
                  </a:cubicBezTo>
                  <a:cubicBezTo>
                    <a:pt x="17229" y="4222"/>
                    <a:pt x="16673" y="3032"/>
                    <a:pt x="16056" y="2291"/>
                  </a:cubicBezTo>
                  <a:cubicBezTo>
                    <a:pt x="14840" y="831"/>
                    <a:pt x="13484" y="1193"/>
                    <a:pt x="12358" y="3277"/>
                  </a:cubicBezTo>
                  <a:cubicBezTo>
                    <a:pt x="11698" y="977"/>
                    <a:pt x="10746" y="-219"/>
                    <a:pt x="9776" y="33"/>
                  </a:cubicBezTo>
                  <a:cubicBezTo>
                    <a:pt x="8756" y="297"/>
                    <a:pt x="7838" y="2125"/>
                    <a:pt x="7309" y="4945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F81BD"/>
              </a:solidFill>
              <a:custDash>
                <a:ds d="600000" sp="600000"/>
              </a:custDash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 b="0">
                  <a:solidFill>
                    <a:srgbClr val="3F6797"/>
                  </a:solidFill>
                </a:defRPr>
              </a:pPr>
              <a:endParaRPr/>
            </a:p>
          </p:txBody>
        </p:sp>
        <p:sp>
          <p:nvSpPr>
            <p:cNvPr id="187" name="TextBox 17"/>
            <p:cNvSpPr txBox="1"/>
            <p:nvPr/>
          </p:nvSpPr>
          <p:spPr>
            <a:xfrm>
              <a:off x="0" y="403510"/>
              <a:ext cx="510516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/>
              </a:lvl1pPr>
            </a:lstStyle>
            <a:p>
              <a:r>
                <a:t>client</a:t>
              </a:r>
            </a:p>
          </p:txBody>
        </p:sp>
        <p:sp>
          <p:nvSpPr>
            <p:cNvPr id="188" name="TextBox 18"/>
            <p:cNvSpPr txBox="1"/>
            <p:nvPr/>
          </p:nvSpPr>
          <p:spPr>
            <a:xfrm>
              <a:off x="606798" y="393391"/>
              <a:ext cx="249223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t>R</a:t>
              </a:r>
              <a:r>
                <a:rPr baseline="-5999"/>
                <a:t>c</a:t>
              </a:r>
            </a:p>
          </p:txBody>
        </p:sp>
        <p:sp>
          <p:nvSpPr>
            <p:cNvPr id="189" name="TextBox 19"/>
            <p:cNvSpPr txBox="1"/>
            <p:nvPr/>
          </p:nvSpPr>
          <p:spPr>
            <a:xfrm>
              <a:off x="2572500" y="373200"/>
              <a:ext cx="240988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t>R</a:t>
              </a:r>
              <a:r>
                <a:rPr baseline="-5999"/>
                <a:t>s</a:t>
              </a:r>
            </a:p>
          </p:txBody>
        </p:sp>
        <p:sp>
          <p:nvSpPr>
            <p:cNvPr id="190" name="TextBox 20"/>
            <p:cNvSpPr txBox="1"/>
            <p:nvPr/>
          </p:nvSpPr>
          <p:spPr>
            <a:xfrm>
              <a:off x="3126307" y="370173"/>
              <a:ext cx="555536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/>
              </a:lvl1pPr>
            </a:lstStyle>
            <a:p>
              <a:r>
                <a:t>server</a:t>
              </a:r>
            </a:p>
          </p:txBody>
        </p:sp>
      </p:grpSp>
      <p:sp>
        <p:nvSpPr>
          <p:cNvPr id="192" name="TextBox 112"/>
          <p:cNvSpPr txBox="1"/>
          <p:nvPr/>
        </p:nvSpPr>
        <p:spPr>
          <a:xfrm>
            <a:off x="3690760" y="4234115"/>
            <a:ext cx="71880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packet 3</a:t>
            </a:r>
          </a:p>
        </p:txBody>
      </p:sp>
      <p:sp>
        <p:nvSpPr>
          <p:cNvPr id="193" name="Straight Connector 13"/>
          <p:cNvSpPr/>
          <p:nvPr/>
        </p:nvSpPr>
        <p:spPr>
          <a:xfrm flipH="1">
            <a:off x="774623" y="1329118"/>
            <a:ext cx="1" cy="4351339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194" name="Straight Connector 14"/>
          <p:cNvSpPr/>
          <p:nvPr/>
        </p:nvSpPr>
        <p:spPr>
          <a:xfrm flipH="1">
            <a:off x="1182746" y="1337015"/>
            <a:ext cx="1" cy="4351339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195" name="Straight Connector 15"/>
          <p:cNvSpPr/>
          <p:nvPr/>
        </p:nvSpPr>
        <p:spPr>
          <a:xfrm flipH="1">
            <a:off x="3148447" y="1337015"/>
            <a:ext cx="1" cy="4351339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196" name="Straight Connector 16"/>
          <p:cNvSpPr/>
          <p:nvPr/>
        </p:nvSpPr>
        <p:spPr>
          <a:xfrm flipH="1">
            <a:off x="3665058" y="1337015"/>
            <a:ext cx="1" cy="4351339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grpSp>
        <p:nvGrpSpPr>
          <p:cNvPr id="200" name="Group 31"/>
          <p:cNvGrpSpPr/>
          <p:nvPr/>
        </p:nvGrpSpPr>
        <p:grpSpPr>
          <a:xfrm>
            <a:off x="774623" y="1391830"/>
            <a:ext cx="408124" cy="319393"/>
            <a:chOff x="0" y="0"/>
            <a:chExt cx="408123" cy="319391"/>
          </a:xfrm>
        </p:grpSpPr>
        <p:sp>
          <p:nvSpPr>
            <p:cNvPr id="197" name="Straight Connector 22"/>
            <p:cNvSpPr/>
            <p:nvPr/>
          </p:nvSpPr>
          <p:spPr>
            <a:xfrm>
              <a:off x="0" y="-1"/>
              <a:ext cx="408123" cy="98689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/>
              </a:pPr>
              <a:endParaRPr/>
            </a:p>
          </p:txBody>
        </p:sp>
        <p:sp>
          <p:nvSpPr>
            <p:cNvPr id="198" name="Straight Connector 24"/>
            <p:cNvSpPr/>
            <p:nvPr/>
          </p:nvSpPr>
          <p:spPr>
            <a:xfrm flipH="1">
              <a:off x="0" y="97978"/>
              <a:ext cx="408124" cy="104604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/>
              </a:pPr>
              <a:endParaRPr/>
            </a:p>
          </p:txBody>
        </p:sp>
        <p:sp>
          <p:nvSpPr>
            <p:cNvPr id="199" name="Straight Connector 26"/>
            <p:cNvSpPr/>
            <p:nvPr/>
          </p:nvSpPr>
          <p:spPr>
            <a:xfrm>
              <a:off x="2173" y="202581"/>
              <a:ext cx="405950" cy="116811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/>
              </a:pPr>
              <a:endParaRPr/>
            </a:p>
          </p:txBody>
        </p:sp>
      </p:grpSp>
      <p:grpSp>
        <p:nvGrpSpPr>
          <p:cNvPr id="204" name="Group 28"/>
          <p:cNvGrpSpPr/>
          <p:nvPr/>
        </p:nvGrpSpPr>
        <p:grpSpPr>
          <a:xfrm>
            <a:off x="1184029" y="2059173"/>
            <a:ext cx="1964420" cy="1199324"/>
            <a:chOff x="0" y="0"/>
            <a:chExt cx="1964419" cy="1199322"/>
          </a:xfrm>
        </p:grpSpPr>
        <p:sp>
          <p:nvSpPr>
            <p:cNvPr id="201" name="Straight Connector 29"/>
            <p:cNvSpPr/>
            <p:nvPr/>
          </p:nvSpPr>
          <p:spPr>
            <a:xfrm>
              <a:off x="0" y="-1"/>
              <a:ext cx="1964419" cy="370578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/>
              </a:pPr>
              <a:endParaRPr/>
            </a:p>
          </p:txBody>
        </p:sp>
        <p:sp>
          <p:nvSpPr>
            <p:cNvPr id="202" name="Straight Connector 30"/>
            <p:cNvSpPr/>
            <p:nvPr/>
          </p:nvSpPr>
          <p:spPr>
            <a:xfrm flipH="1">
              <a:off x="0" y="367909"/>
              <a:ext cx="1964420" cy="392788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/>
              </a:pPr>
              <a:endParaRPr/>
            </a:p>
          </p:txBody>
        </p:sp>
        <p:sp>
          <p:nvSpPr>
            <p:cNvPr id="203" name="Straight Connector 35"/>
            <p:cNvSpPr/>
            <p:nvPr/>
          </p:nvSpPr>
          <p:spPr>
            <a:xfrm>
              <a:off x="10461" y="760697"/>
              <a:ext cx="1953957" cy="438626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/>
              </a:pPr>
              <a:endParaRPr/>
            </a:p>
          </p:txBody>
        </p:sp>
      </p:grpSp>
      <p:grpSp>
        <p:nvGrpSpPr>
          <p:cNvPr id="208" name="Group 36"/>
          <p:cNvGrpSpPr/>
          <p:nvPr/>
        </p:nvGrpSpPr>
        <p:grpSpPr>
          <a:xfrm>
            <a:off x="3148447" y="3618818"/>
            <a:ext cx="532004" cy="326317"/>
            <a:chOff x="0" y="0"/>
            <a:chExt cx="532002" cy="326315"/>
          </a:xfrm>
        </p:grpSpPr>
        <p:sp>
          <p:nvSpPr>
            <p:cNvPr id="205" name="Straight Connector 37"/>
            <p:cNvSpPr/>
            <p:nvPr/>
          </p:nvSpPr>
          <p:spPr>
            <a:xfrm>
              <a:off x="0" y="-1"/>
              <a:ext cx="532003" cy="100829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/>
              </a:pPr>
              <a:endParaRPr/>
            </a:p>
          </p:txBody>
        </p:sp>
        <p:sp>
          <p:nvSpPr>
            <p:cNvPr id="206" name="Straight Connector 38"/>
            <p:cNvSpPr/>
            <p:nvPr/>
          </p:nvSpPr>
          <p:spPr>
            <a:xfrm flipH="1">
              <a:off x="-1" y="100102"/>
              <a:ext cx="532004" cy="106872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/>
              </a:pPr>
              <a:endParaRPr/>
            </a:p>
          </p:txBody>
        </p:sp>
        <p:sp>
          <p:nvSpPr>
            <p:cNvPr id="207" name="Straight Connector 39"/>
            <p:cNvSpPr/>
            <p:nvPr/>
          </p:nvSpPr>
          <p:spPr>
            <a:xfrm>
              <a:off x="2833" y="206973"/>
              <a:ext cx="529170" cy="119343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/>
              </a:pPr>
              <a:endParaRPr/>
            </a:p>
          </p:txBody>
        </p:sp>
      </p:grpSp>
      <p:sp>
        <p:nvSpPr>
          <p:cNvPr id="209" name="TextBox 2"/>
          <p:cNvSpPr txBox="1"/>
          <p:nvPr/>
        </p:nvSpPr>
        <p:spPr>
          <a:xfrm>
            <a:off x="1140906" y="1781951"/>
            <a:ext cx="39532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fork</a:t>
            </a:r>
          </a:p>
        </p:txBody>
      </p:sp>
      <p:sp>
        <p:nvSpPr>
          <p:cNvPr id="210" name="TextBox 40"/>
          <p:cNvSpPr txBox="1"/>
          <p:nvPr/>
        </p:nvSpPr>
        <p:spPr>
          <a:xfrm>
            <a:off x="3203918" y="3325689"/>
            <a:ext cx="39532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fork</a:t>
            </a:r>
          </a:p>
        </p:txBody>
      </p:sp>
      <p:sp>
        <p:nvSpPr>
          <p:cNvPr id="211" name="Straight Arrow Connector 68"/>
          <p:cNvSpPr/>
          <p:nvPr/>
        </p:nvSpPr>
        <p:spPr>
          <a:xfrm>
            <a:off x="3156143" y="4100187"/>
            <a:ext cx="516612" cy="152357"/>
          </a:xfrm>
          <a:prstGeom prst="line">
            <a:avLst/>
          </a:prstGeom>
          <a:ln w="6350">
            <a:solidFill>
              <a:schemeClr val="accent1"/>
            </a:solidFill>
            <a:prstDash val="dash"/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212" name="TextBox 70"/>
          <p:cNvSpPr txBox="1"/>
          <p:nvPr/>
        </p:nvSpPr>
        <p:spPr>
          <a:xfrm>
            <a:off x="3313730" y="3973325"/>
            <a:ext cx="387957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ACK</a:t>
            </a:r>
          </a:p>
        </p:txBody>
      </p:sp>
      <p:sp>
        <p:nvSpPr>
          <p:cNvPr id="213" name="Straight Arrow Connector 87"/>
          <p:cNvSpPr/>
          <p:nvPr/>
        </p:nvSpPr>
        <p:spPr>
          <a:xfrm flipH="1">
            <a:off x="263940" y="1394106"/>
            <a:ext cx="1" cy="4105950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214" name="TextBox 88"/>
          <p:cNvSpPr txBox="1"/>
          <p:nvPr/>
        </p:nvSpPr>
        <p:spPr>
          <a:xfrm>
            <a:off x="-554720" y="3401339"/>
            <a:ext cx="89040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200"/>
            </a:pPr>
            <a:r>
              <a:t>Download </a:t>
            </a:r>
          </a:p>
          <a:p>
            <a:pPr algn="ctr">
              <a:defRPr sz="1200"/>
            </a:pPr>
            <a:r>
              <a:t>Time</a:t>
            </a:r>
          </a:p>
        </p:txBody>
      </p:sp>
      <p:sp>
        <p:nvSpPr>
          <p:cNvPr id="215" name="Straight Arrow Connector 90"/>
          <p:cNvSpPr/>
          <p:nvPr/>
        </p:nvSpPr>
        <p:spPr>
          <a:xfrm flipH="1">
            <a:off x="3124700" y="3967384"/>
            <a:ext cx="543902" cy="106907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216" name="Straight Arrow Connector 91"/>
          <p:cNvSpPr/>
          <p:nvPr/>
        </p:nvSpPr>
        <p:spPr>
          <a:xfrm flipH="1">
            <a:off x="3126010" y="4273506"/>
            <a:ext cx="543902" cy="106907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217" name="Straight Arrow Connector 92"/>
          <p:cNvSpPr/>
          <p:nvPr/>
        </p:nvSpPr>
        <p:spPr>
          <a:xfrm flipH="1">
            <a:off x="3134580" y="4338455"/>
            <a:ext cx="543902" cy="106907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218" name="Straight Arrow Connector 93"/>
          <p:cNvSpPr/>
          <p:nvPr/>
        </p:nvSpPr>
        <p:spPr>
          <a:xfrm>
            <a:off x="3171780" y="4380406"/>
            <a:ext cx="516612" cy="152357"/>
          </a:xfrm>
          <a:prstGeom prst="line">
            <a:avLst/>
          </a:prstGeom>
          <a:ln w="6350">
            <a:solidFill>
              <a:schemeClr val="accent1"/>
            </a:solidFill>
            <a:prstDash val="dash"/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219" name="Straight Arrow Connector 94"/>
          <p:cNvSpPr/>
          <p:nvPr/>
        </p:nvSpPr>
        <p:spPr>
          <a:xfrm>
            <a:off x="3163839" y="4465803"/>
            <a:ext cx="516612" cy="152357"/>
          </a:xfrm>
          <a:prstGeom prst="line">
            <a:avLst/>
          </a:prstGeom>
          <a:ln w="6350">
            <a:solidFill>
              <a:schemeClr val="accent1"/>
            </a:solidFill>
            <a:prstDash val="dash"/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220" name="Straight Arrow Connector 95"/>
          <p:cNvSpPr/>
          <p:nvPr/>
        </p:nvSpPr>
        <p:spPr>
          <a:xfrm flipH="1">
            <a:off x="1175052" y="4079348"/>
            <a:ext cx="1969550" cy="386456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221" name="Straight Arrow Connector 96"/>
          <p:cNvSpPr/>
          <p:nvPr/>
        </p:nvSpPr>
        <p:spPr>
          <a:xfrm>
            <a:off x="1182744" y="4492077"/>
            <a:ext cx="1964422" cy="357320"/>
          </a:xfrm>
          <a:prstGeom prst="line">
            <a:avLst/>
          </a:prstGeom>
          <a:ln w="6350">
            <a:solidFill>
              <a:schemeClr val="accent1"/>
            </a:solidFill>
            <a:prstDash val="dash"/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222" name="Straight Arrow Connector 97"/>
          <p:cNvSpPr/>
          <p:nvPr/>
        </p:nvSpPr>
        <p:spPr>
          <a:xfrm flipH="1">
            <a:off x="1175052" y="4863964"/>
            <a:ext cx="1967660" cy="393033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223" name="Straight Arrow Connector 98"/>
          <p:cNvSpPr/>
          <p:nvPr/>
        </p:nvSpPr>
        <p:spPr>
          <a:xfrm flipH="1">
            <a:off x="1175051" y="4928912"/>
            <a:ext cx="1976231" cy="404855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224" name="Straight Arrow Connector 99"/>
          <p:cNvSpPr/>
          <p:nvPr/>
        </p:nvSpPr>
        <p:spPr>
          <a:xfrm>
            <a:off x="1175052" y="5258033"/>
            <a:ext cx="1964421" cy="357320"/>
          </a:xfrm>
          <a:prstGeom prst="line">
            <a:avLst/>
          </a:prstGeom>
          <a:ln w="6350">
            <a:solidFill>
              <a:schemeClr val="accent1"/>
            </a:solidFill>
            <a:prstDash val="dash"/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225" name="Straight Arrow Connector 100"/>
          <p:cNvSpPr/>
          <p:nvPr/>
        </p:nvSpPr>
        <p:spPr>
          <a:xfrm>
            <a:off x="1185444" y="5332894"/>
            <a:ext cx="1964421" cy="357320"/>
          </a:xfrm>
          <a:prstGeom prst="line">
            <a:avLst/>
          </a:prstGeom>
          <a:ln w="6350">
            <a:solidFill>
              <a:schemeClr val="accent1"/>
            </a:solidFill>
            <a:prstDash val="dash"/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226" name="Straight Arrow Connector 101"/>
          <p:cNvSpPr/>
          <p:nvPr/>
        </p:nvSpPr>
        <p:spPr>
          <a:xfrm flipH="1">
            <a:off x="774623" y="4475973"/>
            <a:ext cx="429478" cy="86065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227" name="Straight Arrow Connector 104"/>
          <p:cNvSpPr/>
          <p:nvPr/>
        </p:nvSpPr>
        <p:spPr>
          <a:xfrm flipH="1">
            <a:off x="750852" y="5253378"/>
            <a:ext cx="429477" cy="86065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228" name="Straight Arrow Connector 105"/>
          <p:cNvSpPr/>
          <p:nvPr/>
        </p:nvSpPr>
        <p:spPr>
          <a:xfrm flipH="1">
            <a:off x="759828" y="5329274"/>
            <a:ext cx="429477" cy="86065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229" name="Straight Arrow Connector 106"/>
          <p:cNvSpPr/>
          <p:nvPr/>
        </p:nvSpPr>
        <p:spPr>
          <a:xfrm>
            <a:off x="793423" y="4563074"/>
            <a:ext cx="387907" cy="94956"/>
          </a:xfrm>
          <a:prstGeom prst="line">
            <a:avLst/>
          </a:prstGeom>
          <a:ln w="6350">
            <a:solidFill>
              <a:schemeClr val="accent1"/>
            </a:solidFill>
            <a:prstDash val="dash"/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230" name="Straight Arrow Connector 107"/>
          <p:cNvSpPr/>
          <p:nvPr/>
        </p:nvSpPr>
        <p:spPr>
          <a:xfrm>
            <a:off x="797601" y="5325965"/>
            <a:ext cx="387906" cy="94956"/>
          </a:xfrm>
          <a:prstGeom prst="line">
            <a:avLst/>
          </a:prstGeom>
          <a:ln w="6350">
            <a:solidFill>
              <a:schemeClr val="accent1"/>
            </a:solidFill>
            <a:prstDash val="dash"/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231" name="Straight Arrow Connector 108"/>
          <p:cNvSpPr/>
          <p:nvPr/>
        </p:nvSpPr>
        <p:spPr>
          <a:xfrm>
            <a:off x="807496" y="5418988"/>
            <a:ext cx="387906" cy="94956"/>
          </a:xfrm>
          <a:prstGeom prst="line">
            <a:avLst/>
          </a:prstGeom>
          <a:ln w="6350">
            <a:solidFill>
              <a:schemeClr val="accent1"/>
            </a:solidFill>
            <a:prstDash val="dash"/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232" name="TextBox 109"/>
          <p:cNvSpPr txBox="1"/>
          <p:nvPr/>
        </p:nvSpPr>
        <p:spPr>
          <a:xfrm>
            <a:off x="3693420" y="3827082"/>
            <a:ext cx="71880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packet 1</a:t>
            </a:r>
          </a:p>
        </p:txBody>
      </p:sp>
      <p:sp>
        <p:nvSpPr>
          <p:cNvPr id="233" name="TextBox 111"/>
          <p:cNvSpPr txBox="1"/>
          <p:nvPr/>
        </p:nvSpPr>
        <p:spPr>
          <a:xfrm>
            <a:off x="3686661" y="4103490"/>
            <a:ext cx="71880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packet 2</a:t>
            </a:r>
          </a:p>
        </p:txBody>
      </p:sp>
      <p:sp>
        <p:nvSpPr>
          <p:cNvPr id="234" name="TextBox 115"/>
          <p:cNvSpPr txBox="1"/>
          <p:nvPr/>
        </p:nvSpPr>
        <p:spPr>
          <a:xfrm>
            <a:off x="235080" y="2681372"/>
            <a:ext cx="470259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TTFB</a:t>
            </a:r>
          </a:p>
        </p:txBody>
      </p:sp>
      <p:sp>
        <p:nvSpPr>
          <p:cNvPr id="235" name="TextBox 50"/>
          <p:cNvSpPr txBox="1"/>
          <p:nvPr/>
        </p:nvSpPr>
        <p:spPr>
          <a:xfrm>
            <a:off x="825057" y="1235584"/>
            <a:ext cx="354483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SYN</a:t>
            </a:r>
          </a:p>
        </p:txBody>
      </p:sp>
      <p:sp>
        <p:nvSpPr>
          <p:cNvPr id="236" name="TextBox 51"/>
          <p:cNvSpPr txBox="1"/>
          <p:nvPr/>
        </p:nvSpPr>
        <p:spPr>
          <a:xfrm>
            <a:off x="749547" y="1369480"/>
            <a:ext cx="665942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SYN-ACK</a:t>
            </a:r>
          </a:p>
        </p:txBody>
      </p:sp>
      <p:sp>
        <p:nvSpPr>
          <p:cNvPr id="237" name="TextBox 52"/>
          <p:cNvSpPr txBox="1"/>
          <p:nvPr/>
        </p:nvSpPr>
        <p:spPr>
          <a:xfrm>
            <a:off x="879135" y="1488455"/>
            <a:ext cx="364305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ACK</a:t>
            </a:r>
          </a:p>
        </p:txBody>
      </p:sp>
      <p:sp>
        <p:nvSpPr>
          <p:cNvPr id="238" name="TextBox 55"/>
          <p:cNvSpPr txBox="1"/>
          <p:nvPr/>
        </p:nvSpPr>
        <p:spPr>
          <a:xfrm>
            <a:off x="1581645" y="1730026"/>
            <a:ext cx="264280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t>❷</a:t>
            </a:r>
          </a:p>
        </p:txBody>
      </p:sp>
      <p:sp>
        <p:nvSpPr>
          <p:cNvPr id="239" name="Right Brace 5"/>
          <p:cNvSpPr/>
          <p:nvPr/>
        </p:nvSpPr>
        <p:spPr>
          <a:xfrm>
            <a:off x="1516923" y="1487183"/>
            <a:ext cx="66347" cy="234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44"/>
                  <a:pt x="10800" y="1886"/>
                </a:cubicBezTo>
                <a:lnTo>
                  <a:pt x="10800" y="8641"/>
                </a:lnTo>
                <a:cubicBezTo>
                  <a:pt x="10800" y="9683"/>
                  <a:pt x="15635" y="10527"/>
                  <a:pt x="21600" y="10527"/>
                </a:cubicBezTo>
                <a:cubicBezTo>
                  <a:pt x="15635" y="10527"/>
                  <a:pt x="10800" y="11371"/>
                  <a:pt x="10800" y="12412"/>
                </a:cubicBezTo>
                <a:lnTo>
                  <a:pt x="10800" y="19714"/>
                </a:lnTo>
                <a:cubicBezTo>
                  <a:pt x="10800" y="20756"/>
                  <a:pt x="5965" y="21600"/>
                  <a:pt x="0" y="21600"/>
                </a:cubicBezTo>
              </a:path>
            </a:pathLst>
          </a:custGeom>
          <a:ln w="635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240" name="Right Brace 59"/>
          <p:cNvSpPr/>
          <p:nvPr/>
        </p:nvSpPr>
        <p:spPr>
          <a:xfrm>
            <a:off x="1523364" y="1722632"/>
            <a:ext cx="67283" cy="3468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579"/>
                  <a:pt x="10800" y="1293"/>
                </a:cubicBezTo>
                <a:lnTo>
                  <a:pt x="10800" y="9233"/>
                </a:lnTo>
                <a:cubicBezTo>
                  <a:pt x="10800" y="9948"/>
                  <a:pt x="15635" y="10527"/>
                  <a:pt x="21600" y="10527"/>
                </a:cubicBezTo>
                <a:cubicBezTo>
                  <a:pt x="15635" y="10527"/>
                  <a:pt x="10800" y="11106"/>
                  <a:pt x="10800" y="11820"/>
                </a:cubicBezTo>
                <a:lnTo>
                  <a:pt x="10800" y="20307"/>
                </a:lnTo>
                <a:cubicBezTo>
                  <a:pt x="10800" y="21021"/>
                  <a:pt x="5965" y="21600"/>
                  <a:pt x="0" y="21600"/>
                </a:cubicBezTo>
              </a:path>
            </a:pathLst>
          </a:custGeom>
          <a:ln w="635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241" name="TextBox 61"/>
          <p:cNvSpPr txBox="1"/>
          <p:nvPr/>
        </p:nvSpPr>
        <p:spPr>
          <a:xfrm>
            <a:off x="3642538" y="3299761"/>
            <a:ext cx="264280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t>❷</a:t>
            </a:r>
          </a:p>
        </p:txBody>
      </p:sp>
      <p:sp>
        <p:nvSpPr>
          <p:cNvPr id="242" name="Right Brace 62"/>
          <p:cNvSpPr/>
          <p:nvPr/>
        </p:nvSpPr>
        <p:spPr>
          <a:xfrm>
            <a:off x="3576274" y="3273632"/>
            <a:ext cx="67283" cy="3468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579"/>
                  <a:pt x="10800" y="1293"/>
                </a:cubicBezTo>
                <a:lnTo>
                  <a:pt x="10800" y="9233"/>
                </a:lnTo>
                <a:cubicBezTo>
                  <a:pt x="10800" y="9948"/>
                  <a:pt x="15635" y="10527"/>
                  <a:pt x="21600" y="10527"/>
                </a:cubicBezTo>
                <a:cubicBezTo>
                  <a:pt x="15635" y="10527"/>
                  <a:pt x="10800" y="11106"/>
                  <a:pt x="10800" y="11820"/>
                </a:cubicBezTo>
                <a:lnTo>
                  <a:pt x="10800" y="20307"/>
                </a:lnTo>
                <a:cubicBezTo>
                  <a:pt x="10800" y="21021"/>
                  <a:pt x="5965" y="21600"/>
                  <a:pt x="0" y="21600"/>
                </a:cubicBezTo>
              </a:path>
            </a:pathLst>
          </a:custGeom>
          <a:ln w="635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243" name="Right Brace 64"/>
          <p:cNvSpPr/>
          <p:nvPr/>
        </p:nvSpPr>
        <p:spPr>
          <a:xfrm>
            <a:off x="3681725" y="3716152"/>
            <a:ext cx="53389" cy="2307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691"/>
                  <a:pt x="10800" y="1543"/>
                </a:cubicBezTo>
                <a:lnTo>
                  <a:pt x="10800" y="8984"/>
                </a:lnTo>
                <a:cubicBezTo>
                  <a:pt x="10800" y="9836"/>
                  <a:pt x="15635" y="10527"/>
                  <a:pt x="21600" y="10527"/>
                </a:cubicBezTo>
                <a:cubicBezTo>
                  <a:pt x="15635" y="10527"/>
                  <a:pt x="10800" y="11218"/>
                  <a:pt x="10800" y="12070"/>
                </a:cubicBezTo>
                <a:lnTo>
                  <a:pt x="10800" y="20057"/>
                </a:lnTo>
                <a:cubicBezTo>
                  <a:pt x="10800" y="20909"/>
                  <a:pt x="5965" y="21600"/>
                  <a:pt x="0" y="21600"/>
                </a:cubicBezTo>
              </a:path>
            </a:pathLst>
          </a:custGeom>
          <a:ln w="635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244" name="TextBox 66"/>
          <p:cNvSpPr txBox="1"/>
          <p:nvPr/>
        </p:nvSpPr>
        <p:spPr>
          <a:xfrm>
            <a:off x="3232630" y="4503591"/>
            <a:ext cx="264280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t>❹</a:t>
            </a:r>
          </a:p>
        </p:txBody>
      </p:sp>
      <p:sp>
        <p:nvSpPr>
          <p:cNvPr id="245" name="Right Brace 67"/>
          <p:cNvSpPr/>
          <p:nvPr/>
        </p:nvSpPr>
        <p:spPr>
          <a:xfrm>
            <a:off x="3172770" y="4477462"/>
            <a:ext cx="67283" cy="3468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579"/>
                  <a:pt x="10800" y="1293"/>
                </a:cubicBezTo>
                <a:lnTo>
                  <a:pt x="10800" y="9233"/>
                </a:lnTo>
                <a:cubicBezTo>
                  <a:pt x="10800" y="9948"/>
                  <a:pt x="15635" y="10527"/>
                  <a:pt x="21600" y="10527"/>
                </a:cubicBezTo>
                <a:cubicBezTo>
                  <a:pt x="15635" y="10527"/>
                  <a:pt x="10800" y="11106"/>
                  <a:pt x="10800" y="11820"/>
                </a:cubicBezTo>
                <a:lnTo>
                  <a:pt x="10800" y="20307"/>
                </a:lnTo>
                <a:cubicBezTo>
                  <a:pt x="10800" y="21021"/>
                  <a:pt x="5965" y="21600"/>
                  <a:pt x="0" y="21600"/>
                </a:cubicBezTo>
              </a:path>
            </a:pathLst>
          </a:custGeom>
          <a:ln w="635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246" name="Right Brace 69"/>
          <p:cNvSpPr/>
          <p:nvPr/>
        </p:nvSpPr>
        <p:spPr>
          <a:xfrm>
            <a:off x="3679134" y="3981259"/>
            <a:ext cx="60919" cy="2640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689"/>
                  <a:pt x="10800" y="1539"/>
                </a:cubicBezTo>
                <a:lnTo>
                  <a:pt x="10800" y="8988"/>
                </a:lnTo>
                <a:cubicBezTo>
                  <a:pt x="10800" y="9838"/>
                  <a:pt x="15635" y="10527"/>
                  <a:pt x="21600" y="10527"/>
                </a:cubicBezTo>
                <a:cubicBezTo>
                  <a:pt x="15635" y="10527"/>
                  <a:pt x="10800" y="11216"/>
                  <a:pt x="10800" y="12066"/>
                </a:cubicBezTo>
                <a:lnTo>
                  <a:pt x="10800" y="20061"/>
                </a:lnTo>
                <a:cubicBezTo>
                  <a:pt x="10800" y="20911"/>
                  <a:pt x="5965" y="21600"/>
                  <a:pt x="0" y="21600"/>
                </a:cubicBezTo>
              </a:path>
            </a:pathLst>
          </a:custGeom>
          <a:ln w="635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247" name="TextBox 72"/>
          <p:cNvSpPr txBox="1"/>
          <p:nvPr/>
        </p:nvSpPr>
        <p:spPr>
          <a:xfrm>
            <a:off x="750465" y="1619082"/>
            <a:ext cx="391975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REQ</a:t>
            </a:r>
          </a:p>
        </p:txBody>
      </p:sp>
      <p:sp>
        <p:nvSpPr>
          <p:cNvPr id="248" name="Straight Arrow Connector 73"/>
          <p:cNvSpPr/>
          <p:nvPr/>
        </p:nvSpPr>
        <p:spPr>
          <a:xfrm>
            <a:off x="767324" y="1617791"/>
            <a:ext cx="432107" cy="126468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249" name="Straight Arrow Connector 74"/>
          <p:cNvSpPr/>
          <p:nvPr/>
        </p:nvSpPr>
        <p:spPr>
          <a:xfrm>
            <a:off x="1185506" y="2852942"/>
            <a:ext cx="1964689" cy="456229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250" name="Straight Arrow Connector 75"/>
          <p:cNvSpPr/>
          <p:nvPr/>
        </p:nvSpPr>
        <p:spPr>
          <a:xfrm>
            <a:off x="3154126" y="3837605"/>
            <a:ext cx="521840" cy="102579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grpSp>
        <p:nvGrpSpPr>
          <p:cNvPr id="255" name="Group 77"/>
          <p:cNvGrpSpPr/>
          <p:nvPr/>
        </p:nvGrpSpPr>
        <p:grpSpPr>
          <a:xfrm>
            <a:off x="774623" y="1329118"/>
            <a:ext cx="2890437" cy="4359236"/>
            <a:chOff x="0" y="0"/>
            <a:chExt cx="2890435" cy="4359234"/>
          </a:xfrm>
        </p:grpSpPr>
        <p:sp>
          <p:nvSpPr>
            <p:cNvPr id="251" name="Straight Connector 78"/>
            <p:cNvSpPr/>
            <p:nvPr/>
          </p:nvSpPr>
          <p:spPr>
            <a:xfrm flipH="1">
              <a:off x="-1" y="0"/>
              <a:ext cx="1" cy="4351339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/>
              </a:pPr>
              <a:endParaRPr/>
            </a:p>
          </p:txBody>
        </p:sp>
        <p:sp>
          <p:nvSpPr>
            <p:cNvPr id="252" name="Straight Connector 79"/>
            <p:cNvSpPr/>
            <p:nvPr/>
          </p:nvSpPr>
          <p:spPr>
            <a:xfrm flipH="1">
              <a:off x="408121" y="7897"/>
              <a:ext cx="1" cy="4351339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/>
              </a:pPr>
              <a:endParaRPr/>
            </a:p>
          </p:txBody>
        </p:sp>
        <p:sp>
          <p:nvSpPr>
            <p:cNvPr id="253" name="Straight Connector 80"/>
            <p:cNvSpPr/>
            <p:nvPr/>
          </p:nvSpPr>
          <p:spPr>
            <a:xfrm flipH="1">
              <a:off x="2373824" y="7897"/>
              <a:ext cx="1" cy="4351339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/>
              </a:pPr>
              <a:endParaRPr/>
            </a:p>
          </p:txBody>
        </p:sp>
        <p:sp>
          <p:nvSpPr>
            <p:cNvPr id="254" name="Straight Connector 81"/>
            <p:cNvSpPr/>
            <p:nvPr/>
          </p:nvSpPr>
          <p:spPr>
            <a:xfrm flipH="1">
              <a:off x="2890435" y="7897"/>
              <a:ext cx="1" cy="4351339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/>
              </a:pPr>
              <a:endParaRPr/>
            </a:p>
          </p:txBody>
        </p:sp>
      </p:grpSp>
      <p:sp>
        <p:nvSpPr>
          <p:cNvPr id="256" name="Δc (❶)"/>
          <p:cNvSpPr txBox="1"/>
          <p:nvPr/>
        </p:nvSpPr>
        <p:spPr>
          <a:xfrm>
            <a:off x="1610231" y="1431304"/>
            <a:ext cx="671127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/>
            </a:pPr>
            <a:r>
              <a:t>Δ</a:t>
            </a:r>
            <a:r>
              <a:rPr baseline="-5999"/>
              <a:t>c </a:t>
            </a:r>
            <a:r>
              <a:rPr sz="1600"/>
              <a:t>(❶)</a:t>
            </a:r>
          </a:p>
        </p:txBody>
      </p:sp>
      <p:sp>
        <p:nvSpPr>
          <p:cNvPr id="257" name="TextBox 57"/>
          <p:cNvSpPr txBox="1"/>
          <p:nvPr/>
        </p:nvSpPr>
        <p:spPr>
          <a:xfrm>
            <a:off x="1300467" y="2264669"/>
            <a:ext cx="63486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/>
            </a:pPr>
            <a:r>
              <a:t>❸ (❶)</a:t>
            </a:r>
          </a:p>
        </p:txBody>
      </p:sp>
      <p:sp>
        <p:nvSpPr>
          <p:cNvPr id="258" name="Right Brace 60"/>
          <p:cNvSpPr/>
          <p:nvPr/>
        </p:nvSpPr>
        <p:spPr>
          <a:xfrm>
            <a:off x="1225279" y="2104023"/>
            <a:ext cx="66347" cy="6821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247"/>
                  <a:pt x="10800" y="553"/>
                </a:cubicBezTo>
                <a:lnTo>
                  <a:pt x="10800" y="9974"/>
                </a:lnTo>
                <a:cubicBezTo>
                  <a:pt x="10800" y="10279"/>
                  <a:pt x="15635" y="10527"/>
                  <a:pt x="21600" y="10527"/>
                </a:cubicBezTo>
                <a:cubicBezTo>
                  <a:pt x="15635" y="10527"/>
                  <a:pt x="10800" y="10774"/>
                  <a:pt x="10800" y="11079"/>
                </a:cubicBezTo>
                <a:lnTo>
                  <a:pt x="10800" y="21047"/>
                </a:lnTo>
                <a:cubicBezTo>
                  <a:pt x="10800" y="21353"/>
                  <a:pt x="5965" y="21600"/>
                  <a:pt x="0" y="21600"/>
                </a:cubicBezTo>
              </a:path>
            </a:pathLst>
          </a:custGeom>
          <a:ln w="635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259" name="❶"/>
          <p:cNvSpPr txBox="1"/>
          <p:nvPr/>
        </p:nvSpPr>
        <p:spPr>
          <a:xfrm>
            <a:off x="3693027" y="3684192"/>
            <a:ext cx="264280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600"/>
            </a:lvl1pPr>
          </a:lstStyle>
          <a:p>
            <a:r>
              <a:t>❶</a:t>
            </a:r>
          </a:p>
        </p:txBody>
      </p:sp>
      <p:sp>
        <p:nvSpPr>
          <p:cNvPr id="260" name="Δs"/>
          <p:cNvSpPr txBox="1"/>
          <p:nvPr/>
        </p:nvSpPr>
        <p:spPr>
          <a:xfrm>
            <a:off x="3730876" y="3928875"/>
            <a:ext cx="303497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/>
            </a:pPr>
            <a:r>
              <a:t>Δ</a:t>
            </a:r>
            <a:r>
              <a:rPr baseline="-5999"/>
              <a:t>s</a:t>
            </a:r>
          </a:p>
        </p:txBody>
      </p:sp>
      <p:sp>
        <p:nvSpPr>
          <p:cNvPr id="78" name="TextBox 112">
            <a:extLst>
              <a:ext uri="{FF2B5EF4-FFF2-40B4-BE49-F238E27FC236}">
                <a16:creationId xmlns:a16="http://schemas.microsoft.com/office/drawing/2014/main" id="{9DBEE8A7-B874-344E-A34E-A31380130045}"/>
              </a:ext>
            </a:extLst>
          </p:cNvPr>
          <p:cNvSpPr txBox="1"/>
          <p:nvPr/>
        </p:nvSpPr>
        <p:spPr>
          <a:xfrm rot="20709004">
            <a:off x="7781711" y="4345631"/>
            <a:ext cx="90184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rPr sz="1800" dirty="0"/>
              <a:t>packet 3</a:t>
            </a:r>
          </a:p>
        </p:txBody>
      </p:sp>
      <p:sp>
        <p:nvSpPr>
          <p:cNvPr id="80" name="Straight Connector 15">
            <a:extLst>
              <a:ext uri="{FF2B5EF4-FFF2-40B4-BE49-F238E27FC236}">
                <a16:creationId xmlns:a16="http://schemas.microsoft.com/office/drawing/2014/main" id="{F5654190-4B95-7641-B8CA-7279EB317830}"/>
              </a:ext>
            </a:extLst>
          </p:cNvPr>
          <p:cNvSpPr/>
          <p:nvPr/>
        </p:nvSpPr>
        <p:spPr>
          <a:xfrm flipH="1">
            <a:off x="7266017" y="1360070"/>
            <a:ext cx="1" cy="376794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 sz="1800" b="0"/>
            </a:pPr>
            <a:endParaRPr sz="1800"/>
          </a:p>
        </p:txBody>
      </p:sp>
      <p:sp>
        <p:nvSpPr>
          <p:cNvPr id="82" name="Shape">
            <a:extLst>
              <a:ext uri="{FF2B5EF4-FFF2-40B4-BE49-F238E27FC236}">
                <a16:creationId xmlns:a16="http://schemas.microsoft.com/office/drawing/2014/main" id="{AE9AFE4A-E221-8748-B3F9-9B243D721A98}"/>
              </a:ext>
            </a:extLst>
          </p:cNvPr>
          <p:cNvSpPr/>
          <p:nvPr/>
        </p:nvSpPr>
        <p:spPr>
          <a:xfrm>
            <a:off x="5841308" y="598378"/>
            <a:ext cx="1654442" cy="681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89" h="21014" extrusionOk="0">
                <a:moveTo>
                  <a:pt x="7309" y="4945"/>
                </a:moveTo>
                <a:cubicBezTo>
                  <a:pt x="6668" y="3994"/>
                  <a:pt x="5957" y="3640"/>
                  <a:pt x="5256" y="3924"/>
                </a:cubicBezTo>
                <a:cubicBezTo>
                  <a:pt x="4077" y="4402"/>
                  <a:pt x="3033" y="6603"/>
                  <a:pt x="2424" y="9890"/>
                </a:cubicBezTo>
                <a:cubicBezTo>
                  <a:pt x="1461" y="7853"/>
                  <a:pt x="168" y="9756"/>
                  <a:pt x="16" y="13432"/>
                </a:cubicBezTo>
                <a:cubicBezTo>
                  <a:pt x="-182" y="18222"/>
                  <a:pt x="1527" y="21381"/>
                  <a:pt x="2711" y="18391"/>
                </a:cubicBezTo>
                <a:cubicBezTo>
                  <a:pt x="3227" y="19779"/>
                  <a:pt x="3899" y="20414"/>
                  <a:pt x="4566" y="20147"/>
                </a:cubicBezTo>
                <a:cubicBezTo>
                  <a:pt x="4922" y="20004"/>
                  <a:pt x="5263" y="19604"/>
                  <a:pt x="5564" y="18978"/>
                </a:cubicBezTo>
                <a:cubicBezTo>
                  <a:pt x="6035" y="20112"/>
                  <a:pt x="6595" y="20802"/>
                  <a:pt x="7181" y="20970"/>
                </a:cubicBezTo>
                <a:cubicBezTo>
                  <a:pt x="8034" y="21213"/>
                  <a:pt x="8881" y="20350"/>
                  <a:pt x="9536" y="18572"/>
                </a:cubicBezTo>
                <a:cubicBezTo>
                  <a:pt x="10136" y="19951"/>
                  <a:pt x="10842" y="20780"/>
                  <a:pt x="11577" y="20970"/>
                </a:cubicBezTo>
                <a:cubicBezTo>
                  <a:pt x="12601" y="21236"/>
                  <a:pt x="13619" y="20263"/>
                  <a:pt x="14432" y="18240"/>
                </a:cubicBezTo>
                <a:cubicBezTo>
                  <a:pt x="14798" y="19127"/>
                  <a:pt x="15228" y="19704"/>
                  <a:pt x="15682" y="19916"/>
                </a:cubicBezTo>
                <a:cubicBezTo>
                  <a:pt x="16838" y="20458"/>
                  <a:pt x="17971" y="18690"/>
                  <a:pt x="18564" y="15499"/>
                </a:cubicBezTo>
                <a:cubicBezTo>
                  <a:pt x="19596" y="17161"/>
                  <a:pt x="20835" y="15186"/>
                  <a:pt x="21051" y="11536"/>
                </a:cubicBezTo>
                <a:cubicBezTo>
                  <a:pt x="21418" y="5321"/>
                  <a:pt x="19072" y="1310"/>
                  <a:pt x="17679" y="5770"/>
                </a:cubicBezTo>
                <a:cubicBezTo>
                  <a:pt x="17229" y="4222"/>
                  <a:pt x="16673" y="3032"/>
                  <a:pt x="16056" y="2291"/>
                </a:cubicBezTo>
                <a:cubicBezTo>
                  <a:pt x="14840" y="831"/>
                  <a:pt x="13484" y="1193"/>
                  <a:pt x="12358" y="3277"/>
                </a:cubicBezTo>
                <a:cubicBezTo>
                  <a:pt x="11698" y="977"/>
                  <a:pt x="10746" y="-219"/>
                  <a:pt x="9776" y="33"/>
                </a:cubicBezTo>
                <a:cubicBezTo>
                  <a:pt x="8756" y="297"/>
                  <a:pt x="7838" y="2125"/>
                  <a:pt x="7309" y="4945"/>
                </a:cubicBezTo>
                <a:close/>
              </a:path>
            </a:pathLst>
          </a:custGeom>
          <a:solidFill>
            <a:srgbClr val="FFFFFF"/>
          </a:solidFill>
          <a:ln w="25400" cap="flat">
            <a:solidFill>
              <a:srgbClr val="4F81BD"/>
            </a:solidFill>
            <a:custDash>
              <a:ds d="600000" sp="600000"/>
            </a:custDash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1800" b="0">
                <a:solidFill>
                  <a:srgbClr val="3F6797"/>
                </a:solidFill>
              </a:defRPr>
            </a:pPr>
            <a:endParaRPr sz="1800"/>
          </a:p>
        </p:txBody>
      </p:sp>
      <p:sp>
        <p:nvSpPr>
          <p:cNvPr id="83" name="TextBox 17">
            <a:extLst>
              <a:ext uri="{FF2B5EF4-FFF2-40B4-BE49-F238E27FC236}">
                <a16:creationId xmlns:a16="http://schemas.microsoft.com/office/drawing/2014/main" id="{84DC24BA-D8F5-E240-B3F5-ADAEC13395A1}"/>
              </a:ext>
            </a:extLst>
          </p:cNvPr>
          <p:cNvSpPr txBox="1"/>
          <p:nvPr/>
        </p:nvSpPr>
        <p:spPr>
          <a:xfrm>
            <a:off x="5134643" y="937372"/>
            <a:ext cx="619719" cy="369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/>
            </a:lvl1pPr>
          </a:lstStyle>
          <a:p>
            <a:r>
              <a:rPr sz="1800" dirty="0"/>
              <a:t>client</a:t>
            </a:r>
          </a:p>
        </p:txBody>
      </p:sp>
      <p:sp>
        <p:nvSpPr>
          <p:cNvPr id="84" name="TextBox 18">
            <a:extLst>
              <a:ext uri="{FF2B5EF4-FFF2-40B4-BE49-F238E27FC236}">
                <a16:creationId xmlns:a16="http://schemas.microsoft.com/office/drawing/2014/main" id="{8813C862-4084-7D4B-A17A-69CCD2FB384A}"/>
              </a:ext>
            </a:extLst>
          </p:cNvPr>
          <p:cNvSpPr txBox="1"/>
          <p:nvPr/>
        </p:nvSpPr>
        <p:spPr>
          <a:xfrm>
            <a:off x="5861576" y="897930"/>
            <a:ext cx="2862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/>
          <a:p>
            <a:pPr>
              <a:defRPr sz="1200"/>
            </a:pPr>
            <a:r>
              <a:rPr sz="1800" dirty="0" err="1"/>
              <a:t>R</a:t>
            </a:r>
            <a:r>
              <a:rPr sz="1800" baseline="-5999" dirty="0" err="1"/>
              <a:t>c</a:t>
            </a:r>
            <a:endParaRPr sz="1800" baseline="-5999" dirty="0"/>
          </a:p>
        </p:txBody>
      </p:sp>
      <p:sp>
        <p:nvSpPr>
          <p:cNvPr id="85" name="TextBox 19">
            <a:extLst>
              <a:ext uri="{FF2B5EF4-FFF2-40B4-BE49-F238E27FC236}">
                <a16:creationId xmlns:a16="http://schemas.microsoft.com/office/drawing/2014/main" id="{F41FB4B2-B3E0-644D-8E6A-8062E84CEC39}"/>
              </a:ext>
            </a:extLst>
          </p:cNvPr>
          <p:cNvSpPr txBox="1"/>
          <p:nvPr/>
        </p:nvSpPr>
        <p:spPr>
          <a:xfrm>
            <a:off x="7126379" y="829076"/>
            <a:ext cx="28308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/>
          <a:p>
            <a:pPr>
              <a:defRPr sz="1200"/>
            </a:pPr>
            <a:r>
              <a:rPr sz="1800" dirty="0" err="1"/>
              <a:t>R</a:t>
            </a:r>
            <a:r>
              <a:rPr sz="1800" baseline="-5999" dirty="0" err="1"/>
              <a:t>s</a:t>
            </a:r>
            <a:endParaRPr sz="1800" baseline="-5999" dirty="0"/>
          </a:p>
        </p:txBody>
      </p:sp>
      <p:sp>
        <p:nvSpPr>
          <p:cNvPr id="86" name="TextBox 20">
            <a:extLst>
              <a:ext uri="{FF2B5EF4-FFF2-40B4-BE49-F238E27FC236}">
                <a16:creationId xmlns:a16="http://schemas.microsoft.com/office/drawing/2014/main" id="{5D3C460D-3AF4-3944-ADED-68392E498B6B}"/>
              </a:ext>
            </a:extLst>
          </p:cNvPr>
          <p:cNvSpPr txBox="1"/>
          <p:nvPr/>
        </p:nvSpPr>
        <p:spPr>
          <a:xfrm>
            <a:off x="7502980" y="1011387"/>
            <a:ext cx="68704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/>
            </a:lvl1pPr>
          </a:lstStyle>
          <a:p>
            <a:r>
              <a:rPr sz="1800" dirty="0"/>
              <a:t>server</a:t>
            </a:r>
          </a:p>
        </p:txBody>
      </p:sp>
      <p:sp>
        <p:nvSpPr>
          <p:cNvPr id="88" name="Straight Connector 22">
            <a:extLst>
              <a:ext uri="{FF2B5EF4-FFF2-40B4-BE49-F238E27FC236}">
                <a16:creationId xmlns:a16="http://schemas.microsoft.com/office/drawing/2014/main" id="{CE4F6F65-A958-3045-A55B-01EEAEA1E088}"/>
              </a:ext>
            </a:extLst>
          </p:cNvPr>
          <p:cNvSpPr/>
          <p:nvPr/>
        </p:nvSpPr>
        <p:spPr>
          <a:xfrm>
            <a:off x="5631218" y="1551371"/>
            <a:ext cx="349448" cy="79648"/>
          </a:xfrm>
          <a:prstGeom prst="line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>
              <a:defRPr sz="1800" b="0"/>
            </a:pPr>
            <a:endParaRPr sz="1800"/>
          </a:p>
        </p:txBody>
      </p:sp>
      <p:sp>
        <p:nvSpPr>
          <p:cNvPr id="89" name="Straight Connector 24">
            <a:extLst>
              <a:ext uri="{FF2B5EF4-FFF2-40B4-BE49-F238E27FC236}">
                <a16:creationId xmlns:a16="http://schemas.microsoft.com/office/drawing/2014/main" id="{D651CE68-746F-7E43-9D9C-224736556CA3}"/>
              </a:ext>
            </a:extLst>
          </p:cNvPr>
          <p:cNvSpPr/>
          <p:nvPr/>
        </p:nvSpPr>
        <p:spPr>
          <a:xfrm flipH="1">
            <a:off x="5631217" y="1661965"/>
            <a:ext cx="365658" cy="104636"/>
          </a:xfrm>
          <a:prstGeom prst="line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>
              <a:defRPr sz="1800" b="0"/>
            </a:pPr>
            <a:endParaRPr sz="1800"/>
          </a:p>
        </p:txBody>
      </p:sp>
      <p:sp>
        <p:nvSpPr>
          <p:cNvPr id="90" name="Straight Connector 26">
            <a:extLst>
              <a:ext uri="{FF2B5EF4-FFF2-40B4-BE49-F238E27FC236}">
                <a16:creationId xmlns:a16="http://schemas.microsoft.com/office/drawing/2014/main" id="{66E6617B-413D-3542-AC58-B25B6107F2E7}"/>
              </a:ext>
            </a:extLst>
          </p:cNvPr>
          <p:cNvSpPr/>
          <p:nvPr/>
        </p:nvSpPr>
        <p:spPr>
          <a:xfrm>
            <a:off x="5641658" y="1797430"/>
            <a:ext cx="372898" cy="119318"/>
          </a:xfrm>
          <a:prstGeom prst="line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>
              <a:defRPr sz="1800" b="0"/>
            </a:pPr>
            <a:endParaRPr sz="1800"/>
          </a:p>
        </p:txBody>
      </p:sp>
      <p:sp>
        <p:nvSpPr>
          <p:cNvPr id="96" name="TextBox 109">
            <a:extLst>
              <a:ext uri="{FF2B5EF4-FFF2-40B4-BE49-F238E27FC236}">
                <a16:creationId xmlns:a16="http://schemas.microsoft.com/office/drawing/2014/main" id="{4B4510E7-7C70-3746-89E5-9A687092FF77}"/>
              </a:ext>
            </a:extLst>
          </p:cNvPr>
          <p:cNvSpPr txBox="1"/>
          <p:nvPr/>
        </p:nvSpPr>
        <p:spPr>
          <a:xfrm rot="20664738">
            <a:off x="7787201" y="3833049"/>
            <a:ext cx="90184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rPr sz="1800" dirty="0"/>
              <a:t>packet 1</a:t>
            </a:r>
          </a:p>
        </p:txBody>
      </p:sp>
      <p:sp>
        <p:nvSpPr>
          <p:cNvPr id="97" name="TextBox 111">
            <a:extLst>
              <a:ext uri="{FF2B5EF4-FFF2-40B4-BE49-F238E27FC236}">
                <a16:creationId xmlns:a16="http://schemas.microsoft.com/office/drawing/2014/main" id="{7FDFB1CA-8AFE-6C4F-AA32-4968D7E2A957}"/>
              </a:ext>
            </a:extLst>
          </p:cNvPr>
          <p:cNvSpPr txBox="1"/>
          <p:nvPr/>
        </p:nvSpPr>
        <p:spPr>
          <a:xfrm rot="20669739">
            <a:off x="7771908" y="4178363"/>
            <a:ext cx="90184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rPr sz="1800" dirty="0"/>
              <a:t>packet 2</a:t>
            </a:r>
          </a:p>
        </p:txBody>
      </p:sp>
      <p:sp>
        <p:nvSpPr>
          <p:cNvPr id="98" name="TextBox 50">
            <a:extLst>
              <a:ext uri="{FF2B5EF4-FFF2-40B4-BE49-F238E27FC236}">
                <a16:creationId xmlns:a16="http://schemas.microsoft.com/office/drawing/2014/main" id="{25474885-CD47-9F47-AD2A-182BCA5A9C90}"/>
              </a:ext>
            </a:extLst>
          </p:cNvPr>
          <p:cNvSpPr txBox="1"/>
          <p:nvPr/>
        </p:nvSpPr>
        <p:spPr>
          <a:xfrm rot="786613">
            <a:off x="5592304" y="1159881"/>
            <a:ext cx="47384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rPr sz="1800" dirty="0"/>
              <a:t>SYN</a:t>
            </a:r>
          </a:p>
        </p:txBody>
      </p:sp>
      <p:sp>
        <p:nvSpPr>
          <p:cNvPr id="99" name="TextBox 51">
            <a:extLst>
              <a:ext uri="{FF2B5EF4-FFF2-40B4-BE49-F238E27FC236}">
                <a16:creationId xmlns:a16="http://schemas.microsoft.com/office/drawing/2014/main" id="{C07145DF-1402-8041-988D-22A43B2B7A17}"/>
              </a:ext>
            </a:extLst>
          </p:cNvPr>
          <p:cNvSpPr txBox="1"/>
          <p:nvPr/>
        </p:nvSpPr>
        <p:spPr>
          <a:xfrm rot="20642089">
            <a:off x="5974973" y="1305014"/>
            <a:ext cx="93230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rPr sz="1800" dirty="0"/>
              <a:t>SYN-ACK</a:t>
            </a:r>
          </a:p>
        </p:txBody>
      </p:sp>
      <p:sp>
        <p:nvSpPr>
          <p:cNvPr id="100" name="TextBox 52">
            <a:extLst>
              <a:ext uri="{FF2B5EF4-FFF2-40B4-BE49-F238E27FC236}">
                <a16:creationId xmlns:a16="http://schemas.microsoft.com/office/drawing/2014/main" id="{C00D1ABD-7999-2745-B8E1-8184560D9932}"/>
              </a:ext>
            </a:extLst>
          </p:cNvPr>
          <p:cNvSpPr txBox="1"/>
          <p:nvPr/>
        </p:nvSpPr>
        <p:spPr>
          <a:xfrm rot="1053439">
            <a:off x="5871009" y="1655135"/>
            <a:ext cx="48025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rPr sz="1800" dirty="0"/>
              <a:t>ACK</a:t>
            </a:r>
          </a:p>
        </p:txBody>
      </p:sp>
      <p:sp>
        <p:nvSpPr>
          <p:cNvPr id="103" name="TextBox 33">
            <a:extLst>
              <a:ext uri="{FF2B5EF4-FFF2-40B4-BE49-F238E27FC236}">
                <a16:creationId xmlns:a16="http://schemas.microsoft.com/office/drawing/2014/main" id="{11CB0DF7-15CC-6843-B3A9-A6B80DEFB169}"/>
              </a:ext>
            </a:extLst>
          </p:cNvPr>
          <p:cNvSpPr txBox="1"/>
          <p:nvPr/>
        </p:nvSpPr>
        <p:spPr>
          <a:xfrm rot="950514">
            <a:off x="5677606" y="1885705"/>
            <a:ext cx="493082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rPr sz="1800" dirty="0"/>
              <a:t>REQ</a:t>
            </a:r>
          </a:p>
        </p:txBody>
      </p:sp>
      <p:sp>
        <p:nvSpPr>
          <p:cNvPr id="104" name="Straight Arrow Connector 34">
            <a:extLst>
              <a:ext uri="{FF2B5EF4-FFF2-40B4-BE49-F238E27FC236}">
                <a16:creationId xmlns:a16="http://schemas.microsoft.com/office/drawing/2014/main" id="{698FF773-2E80-D748-A4BB-515CA33F621F}"/>
              </a:ext>
            </a:extLst>
          </p:cNvPr>
          <p:cNvSpPr/>
          <p:nvPr/>
        </p:nvSpPr>
        <p:spPr>
          <a:xfrm>
            <a:off x="5632091" y="1850241"/>
            <a:ext cx="399726" cy="133861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 sz="1800"/>
          </a:p>
        </p:txBody>
      </p:sp>
      <p:sp>
        <p:nvSpPr>
          <p:cNvPr id="106" name="Straight Connector 42">
            <a:extLst>
              <a:ext uri="{FF2B5EF4-FFF2-40B4-BE49-F238E27FC236}">
                <a16:creationId xmlns:a16="http://schemas.microsoft.com/office/drawing/2014/main" id="{65C25D57-4E52-8645-B7AE-A8992A755E4D}"/>
              </a:ext>
            </a:extLst>
          </p:cNvPr>
          <p:cNvSpPr/>
          <p:nvPr/>
        </p:nvSpPr>
        <p:spPr>
          <a:xfrm flipH="1">
            <a:off x="5600394" y="1353231"/>
            <a:ext cx="1" cy="3767945"/>
          </a:xfrm>
          <a:prstGeom prst="line">
            <a:avLst/>
          </a:prstGeom>
          <a:noFill/>
          <a:ln w="28575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>
              <a:defRPr sz="1800" b="0"/>
            </a:pPr>
            <a:endParaRPr sz="1800"/>
          </a:p>
        </p:txBody>
      </p:sp>
      <p:sp>
        <p:nvSpPr>
          <p:cNvPr id="107" name="Straight Connector 43">
            <a:extLst>
              <a:ext uri="{FF2B5EF4-FFF2-40B4-BE49-F238E27FC236}">
                <a16:creationId xmlns:a16="http://schemas.microsoft.com/office/drawing/2014/main" id="{665FBC2A-F919-4147-9FFF-4519EDEB77CA}"/>
              </a:ext>
            </a:extLst>
          </p:cNvPr>
          <p:cNvSpPr/>
          <p:nvPr/>
        </p:nvSpPr>
        <p:spPr>
          <a:xfrm flipH="1">
            <a:off x="6001214" y="1360069"/>
            <a:ext cx="1" cy="3767946"/>
          </a:xfrm>
          <a:prstGeom prst="line">
            <a:avLst/>
          </a:prstGeom>
          <a:noFill/>
          <a:ln w="28575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>
              <a:defRPr sz="1800" b="0"/>
            </a:pPr>
            <a:endParaRPr sz="1800"/>
          </a:p>
        </p:txBody>
      </p:sp>
      <p:sp>
        <p:nvSpPr>
          <p:cNvPr id="108" name="Straight Connector 44">
            <a:extLst>
              <a:ext uri="{FF2B5EF4-FFF2-40B4-BE49-F238E27FC236}">
                <a16:creationId xmlns:a16="http://schemas.microsoft.com/office/drawing/2014/main" id="{1CB8D93C-75C0-6E41-8038-E3E4A68A6F3B}"/>
              </a:ext>
            </a:extLst>
          </p:cNvPr>
          <p:cNvSpPr/>
          <p:nvPr/>
        </p:nvSpPr>
        <p:spPr>
          <a:xfrm flipH="1">
            <a:off x="7266017" y="1360069"/>
            <a:ext cx="1" cy="3767945"/>
          </a:xfrm>
          <a:prstGeom prst="line">
            <a:avLst/>
          </a:prstGeom>
          <a:noFill/>
          <a:ln w="28575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>
              <a:defRPr sz="1800" b="0"/>
            </a:pPr>
            <a:endParaRPr sz="1800"/>
          </a:p>
        </p:txBody>
      </p:sp>
      <p:sp>
        <p:nvSpPr>
          <p:cNvPr id="109" name="Straight Connector 45">
            <a:extLst>
              <a:ext uri="{FF2B5EF4-FFF2-40B4-BE49-F238E27FC236}">
                <a16:creationId xmlns:a16="http://schemas.microsoft.com/office/drawing/2014/main" id="{F944165D-35A5-F143-AF4F-1E974951DC3A}"/>
              </a:ext>
            </a:extLst>
          </p:cNvPr>
          <p:cNvSpPr/>
          <p:nvPr/>
        </p:nvSpPr>
        <p:spPr>
          <a:xfrm flipH="1">
            <a:off x="7802256" y="1360069"/>
            <a:ext cx="1" cy="3767945"/>
          </a:xfrm>
          <a:prstGeom prst="line">
            <a:avLst/>
          </a:prstGeom>
          <a:noFill/>
          <a:ln w="28575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>
              <a:defRPr sz="1800" b="0"/>
            </a:pPr>
            <a:endParaRPr sz="1800"/>
          </a:p>
        </p:txBody>
      </p:sp>
      <p:sp>
        <p:nvSpPr>
          <p:cNvPr id="110" name="Straight Arrow Connector 87">
            <a:extLst>
              <a:ext uri="{FF2B5EF4-FFF2-40B4-BE49-F238E27FC236}">
                <a16:creationId xmlns:a16="http://schemas.microsoft.com/office/drawing/2014/main" id="{751FFD24-196E-9347-AD95-FE86BB41A675}"/>
              </a:ext>
            </a:extLst>
          </p:cNvPr>
          <p:cNvSpPr/>
          <p:nvPr/>
        </p:nvSpPr>
        <p:spPr>
          <a:xfrm>
            <a:off x="5196718" y="1546015"/>
            <a:ext cx="20505" cy="3363479"/>
          </a:xfrm>
          <a:prstGeom prst="line">
            <a:avLst/>
          </a:prstGeom>
          <a:ln w="25400">
            <a:solidFill>
              <a:srgbClr val="000000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 sz="1800"/>
          </a:p>
        </p:txBody>
      </p:sp>
      <p:sp>
        <p:nvSpPr>
          <p:cNvPr id="111" name="TextBox 88">
            <a:extLst>
              <a:ext uri="{FF2B5EF4-FFF2-40B4-BE49-F238E27FC236}">
                <a16:creationId xmlns:a16="http://schemas.microsoft.com/office/drawing/2014/main" id="{F83147AB-B09A-D242-9928-14DAF150B415}"/>
              </a:ext>
            </a:extLst>
          </p:cNvPr>
          <p:cNvSpPr txBox="1"/>
          <p:nvPr/>
        </p:nvSpPr>
        <p:spPr>
          <a:xfrm rot="5400000">
            <a:off x="4239253" y="2172408"/>
            <a:ext cx="165142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200"/>
            </a:pPr>
            <a:r>
              <a:rPr sz="1800" dirty="0"/>
              <a:t>Download</a:t>
            </a:r>
            <a:r>
              <a:rPr lang="en-US" sz="1800" dirty="0"/>
              <a:t> </a:t>
            </a:r>
            <a:r>
              <a:rPr sz="1800" dirty="0"/>
              <a:t>Time</a:t>
            </a:r>
          </a:p>
        </p:txBody>
      </p:sp>
      <p:sp>
        <p:nvSpPr>
          <p:cNvPr id="112" name="TextBox 115">
            <a:extLst>
              <a:ext uri="{FF2B5EF4-FFF2-40B4-BE49-F238E27FC236}">
                <a16:creationId xmlns:a16="http://schemas.microsoft.com/office/drawing/2014/main" id="{66EE9025-00F1-394D-BFD6-05E140049ED3}"/>
              </a:ext>
            </a:extLst>
          </p:cNvPr>
          <p:cNvSpPr txBox="1"/>
          <p:nvPr/>
        </p:nvSpPr>
        <p:spPr>
          <a:xfrm rot="5400000">
            <a:off x="5154357" y="1780376"/>
            <a:ext cx="55559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rPr sz="1800" dirty="0"/>
              <a:t>TTFB</a:t>
            </a:r>
          </a:p>
        </p:txBody>
      </p:sp>
      <p:sp>
        <p:nvSpPr>
          <p:cNvPr id="113" name="Straight Arrow Connector 87">
            <a:extLst>
              <a:ext uri="{FF2B5EF4-FFF2-40B4-BE49-F238E27FC236}">
                <a16:creationId xmlns:a16="http://schemas.microsoft.com/office/drawing/2014/main" id="{F4E24D3E-A2B8-2E4A-8E0E-3DD93024C408}"/>
              </a:ext>
            </a:extLst>
          </p:cNvPr>
          <p:cNvSpPr/>
          <p:nvPr/>
        </p:nvSpPr>
        <p:spPr>
          <a:xfrm>
            <a:off x="5535945" y="1541634"/>
            <a:ext cx="5633" cy="214374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 sz="180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38296EF-1791-6546-9AFA-DBD9477DE28E}"/>
              </a:ext>
            </a:extLst>
          </p:cNvPr>
          <p:cNvSpPr/>
          <p:nvPr/>
        </p:nvSpPr>
        <p:spPr>
          <a:xfrm>
            <a:off x="4870993" y="486267"/>
            <a:ext cx="3825031" cy="5013789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5" name="TextBox 2">
            <a:extLst>
              <a:ext uri="{FF2B5EF4-FFF2-40B4-BE49-F238E27FC236}">
                <a16:creationId xmlns:a16="http://schemas.microsoft.com/office/drawing/2014/main" id="{46380EF7-D843-1741-A668-09C3FFAF8C1C}"/>
              </a:ext>
            </a:extLst>
          </p:cNvPr>
          <p:cNvSpPr txBox="1"/>
          <p:nvPr/>
        </p:nvSpPr>
        <p:spPr>
          <a:xfrm>
            <a:off x="6173423" y="1955615"/>
            <a:ext cx="440183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rPr sz="1600" dirty="0"/>
              <a:t>fork</a:t>
            </a:r>
          </a:p>
        </p:txBody>
      </p:sp>
      <p:sp>
        <p:nvSpPr>
          <p:cNvPr id="116" name="TextBox 55">
            <a:extLst>
              <a:ext uri="{FF2B5EF4-FFF2-40B4-BE49-F238E27FC236}">
                <a16:creationId xmlns:a16="http://schemas.microsoft.com/office/drawing/2014/main" id="{72B6D21E-AB80-2B47-AA4C-3929DBD010EF}"/>
              </a:ext>
            </a:extLst>
          </p:cNvPr>
          <p:cNvSpPr txBox="1"/>
          <p:nvPr/>
        </p:nvSpPr>
        <p:spPr>
          <a:xfrm>
            <a:off x="6634996" y="1985442"/>
            <a:ext cx="264280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t>❷</a:t>
            </a:r>
          </a:p>
        </p:txBody>
      </p:sp>
      <p:sp>
        <p:nvSpPr>
          <p:cNvPr id="117" name="Right Brace 5">
            <a:extLst>
              <a:ext uri="{FF2B5EF4-FFF2-40B4-BE49-F238E27FC236}">
                <a16:creationId xmlns:a16="http://schemas.microsoft.com/office/drawing/2014/main" id="{60BE8D37-13B1-A749-B03D-FD13B16054E1}"/>
              </a:ext>
            </a:extLst>
          </p:cNvPr>
          <p:cNvSpPr/>
          <p:nvPr/>
        </p:nvSpPr>
        <p:spPr>
          <a:xfrm>
            <a:off x="6552154" y="1640199"/>
            <a:ext cx="84467" cy="3370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44"/>
                  <a:pt x="10800" y="1886"/>
                </a:cubicBezTo>
                <a:lnTo>
                  <a:pt x="10800" y="8641"/>
                </a:lnTo>
                <a:cubicBezTo>
                  <a:pt x="10800" y="9683"/>
                  <a:pt x="15635" y="10527"/>
                  <a:pt x="21600" y="10527"/>
                </a:cubicBezTo>
                <a:cubicBezTo>
                  <a:pt x="15635" y="10527"/>
                  <a:pt x="10800" y="11371"/>
                  <a:pt x="10800" y="12412"/>
                </a:cubicBezTo>
                <a:lnTo>
                  <a:pt x="10800" y="19714"/>
                </a:lnTo>
                <a:cubicBezTo>
                  <a:pt x="10800" y="20756"/>
                  <a:pt x="5965" y="21600"/>
                  <a:pt x="0" y="21600"/>
                </a:cubicBezTo>
              </a:path>
            </a:pathLst>
          </a:custGeom>
          <a:ln w="635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118" name="Right Brace 59">
            <a:extLst>
              <a:ext uri="{FF2B5EF4-FFF2-40B4-BE49-F238E27FC236}">
                <a16:creationId xmlns:a16="http://schemas.microsoft.com/office/drawing/2014/main" id="{77002D31-210D-474E-916D-B313508791CB}"/>
              </a:ext>
            </a:extLst>
          </p:cNvPr>
          <p:cNvSpPr/>
          <p:nvPr/>
        </p:nvSpPr>
        <p:spPr>
          <a:xfrm>
            <a:off x="6576715" y="1978048"/>
            <a:ext cx="67283" cy="3468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579"/>
                  <a:pt x="10800" y="1293"/>
                </a:cubicBezTo>
                <a:lnTo>
                  <a:pt x="10800" y="9233"/>
                </a:lnTo>
                <a:cubicBezTo>
                  <a:pt x="10800" y="9948"/>
                  <a:pt x="15635" y="10527"/>
                  <a:pt x="21600" y="10527"/>
                </a:cubicBezTo>
                <a:cubicBezTo>
                  <a:pt x="15635" y="10527"/>
                  <a:pt x="10800" y="11106"/>
                  <a:pt x="10800" y="11820"/>
                </a:cubicBezTo>
                <a:lnTo>
                  <a:pt x="10800" y="20307"/>
                </a:lnTo>
                <a:cubicBezTo>
                  <a:pt x="10800" y="21021"/>
                  <a:pt x="5965" y="21600"/>
                  <a:pt x="0" y="21600"/>
                </a:cubicBezTo>
              </a:path>
            </a:pathLst>
          </a:custGeom>
          <a:ln w="635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119" name="Δc (❶)">
            <a:extLst>
              <a:ext uri="{FF2B5EF4-FFF2-40B4-BE49-F238E27FC236}">
                <a16:creationId xmlns:a16="http://schemas.microsoft.com/office/drawing/2014/main" id="{F7B0E5EF-C8EE-3842-9C6E-FC0103A6BC5F}"/>
              </a:ext>
            </a:extLst>
          </p:cNvPr>
          <p:cNvSpPr txBox="1"/>
          <p:nvPr/>
        </p:nvSpPr>
        <p:spPr>
          <a:xfrm>
            <a:off x="6612212" y="1635350"/>
            <a:ext cx="671127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/>
            </a:pPr>
            <a:r>
              <a:rPr dirty="0" err="1"/>
              <a:t>Δ</a:t>
            </a:r>
            <a:r>
              <a:rPr baseline="-5999" dirty="0" err="1"/>
              <a:t>c</a:t>
            </a:r>
            <a:r>
              <a:rPr baseline="-5999" dirty="0"/>
              <a:t> </a:t>
            </a:r>
            <a:r>
              <a:rPr sz="1600" dirty="0"/>
              <a:t>(❶)</a:t>
            </a:r>
          </a:p>
        </p:txBody>
      </p:sp>
      <p:sp>
        <p:nvSpPr>
          <p:cNvPr id="121" name="Straight Connector 22">
            <a:extLst>
              <a:ext uri="{FF2B5EF4-FFF2-40B4-BE49-F238E27FC236}">
                <a16:creationId xmlns:a16="http://schemas.microsoft.com/office/drawing/2014/main" id="{7B28E5B8-88F9-3D49-B1DD-BFC61F14E4E3}"/>
              </a:ext>
            </a:extLst>
          </p:cNvPr>
          <p:cNvSpPr/>
          <p:nvPr/>
        </p:nvSpPr>
        <p:spPr>
          <a:xfrm>
            <a:off x="5988575" y="2308655"/>
            <a:ext cx="1297171" cy="320800"/>
          </a:xfrm>
          <a:prstGeom prst="line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>
              <a:defRPr sz="1800" b="0"/>
            </a:pPr>
            <a:endParaRPr sz="1800"/>
          </a:p>
        </p:txBody>
      </p:sp>
      <p:sp>
        <p:nvSpPr>
          <p:cNvPr id="122" name="Straight Connector 24">
            <a:extLst>
              <a:ext uri="{FF2B5EF4-FFF2-40B4-BE49-F238E27FC236}">
                <a16:creationId xmlns:a16="http://schemas.microsoft.com/office/drawing/2014/main" id="{DA8CA245-6474-A14A-8A61-28DAF00600D5}"/>
              </a:ext>
            </a:extLst>
          </p:cNvPr>
          <p:cNvSpPr/>
          <p:nvPr/>
        </p:nvSpPr>
        <p:spPr>
          <a:xfrm flipH="1">
            <a:off x="5988574" y="2640199"/>
            <a:ext cx="1297172" cy="346026"/>
          </a:xfrm>
          <a:prstGeom prst="line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>
              <a:defRPr sz="1800" b="0"/>
            </a:pPr>
            <a:endParaRPr sz="1800"/>
          </a:p>
        </p:txBody>
      </p:sp>
      <p:sp>
        <p:nvSpPr>
          <p:cNvPr id="123" name="Straight Connector 26">
            <a:extLst>
              <a:ext uri="{FF2B5EF4-FFF2-40B4-BE49-F238E27FC236}">
                <a16:creationId xmlns:a16="http://schemas.microsoft.com/office/drawing/2014/main" id="{01A9E7F7-9205-3A4D-9769-D63194E952B9}"/>
              </a:ext>
            </a:extLst>
          </p:cNvPr>
          <p:cNvSpPr/>
          <p:nvPr/>
        </p:nvSpPr>
        <p:spPr>
          <a:xfrm>
            <a:off x="6020210" y="2988434"/>
            <a:ext cx="1245807" cy="354252"/>
          </a:xfrm>
          <a:prstGeom prst="line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>
              <a:defRPr sz="1800" b="0"/>
            </a:pPr>
            <a:endParaRPr sz="1800"/>
          </a:p>
        </p:txBody>
      </p:sp>
      <p:sp>
        <p:nvSpPr>
          <p:cNvPr id="124" name="TextBox 50">
            <a:extLst>
              <a:ext uri="{FF2B5EF4-FFF2-40B4-BE49-F238E27FC236}">
                <a16:creationId xmlns:a16="http://schemas.microsoft.com/office/drawing/2014/main" id="{054E855A-EDA1-6745-8C9D-F314E94E491E}"/>
              </a:ext>
            </a:extLst>
          </p:cNvPr>
          <p:cNvSpPr txBox="1"/>
          <p:nvPr/>
        </p:nvSpPr>
        <p:spPr>
          <a:xfrm rot="786613">
            <a:off x="6782091" y="2287465"/>
            <a:ext cx="47384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rPr sz="1800" dirty="0"/>
              <a:t>SYN</a:t>
            </a:r>
          </a:p>
        </p:txBody>
      </p:sp>
      <p:sp>
        <p:nvSpPr>
          <p:cNvPr id="125" name="TextBox 51">
            <a:extLst>
              <a:ext uri="{FF2B5EF4-FFF2-40B4-BE49-F238E27FC236}">
                <a16:creationId xmlns:a16="http://schemas.microsoft.com/office/drawing/2014/main" id="{C7CBC62B-C6FD-4644-9A50-68A4D91CD6DF}"/>
              </a:ext>
            </a:extLst>
          </p:cNvPr>
          <p:cNvSpPr txBox="1"/>
          <p:nvPr/>
        </p:nvSpPr>
        <p:spPr>
          <a:xfrm rot="20642089">
            <a:off x="6320631" y="2671507"/>
            <a:ext cx="93230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rPr sz="1800" dirty="0"/>
              <a:t>SYN-ACK</a:t>
            </a:r>
          </a:p>
        </p:txBody>
      </p:sp>
      <p:sp>
        <p:nvSpPr>
          <p:cNvPr id="126" name="TextBox 52">
            <a:extLst>
              <a:ext uri="{FF2B5EF4-FFF2-40B4-BE49-F238E27FC236}">
                <a16:creationId xmlns:a16="http://schemas.microsoft.com/office/drawing/2014/main" id="{0165FD00-024F-2A4D-98D3-122C914285EB}"/>
              </a:ext>
            </a:extLst>
          </p:cNvPr>
          <p:cNvSpPr txBox="1"/>
          <p:nvPr/>
        </p:nvSpPr>
        <p:spPr>
          <a:xfrm rot="1053439">
            <a:off x="6606668" y="2935889"/>
            <a:ext cx="48025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rPr sz="1800" dirty="0"/>
              <a:t>ACK</a:t>
            </a:r>
          </a:p>
        </p:txBody>
      </p:sp>
      <p:sp>
        <p:nvSpPr>
          <p:cNvPr id="127" name="TextBox 33">
            <a:extLst>
              <a:ext uri="{FF2B5EF4-FFF2-40B4-BE49-F238E27FC236}">
                <a16:creationId xmlns:a16="http://schemas.microsoft.com/office/drawing/2014/main" id="{1F30541F-AECC-094A-9929-A8574E13DCAB}"/>
              </a:ext>
            </a:extLst>
          </p:cNvPr>
          <p:cNvSpPr txBox="1"/>
          <p:nvPr/>
        </p:nvSpPr>
        <p:spPr>
          <a:xfrm rot="950514">
            <a:off x="6547015" y="3227024"/>
            <a:ext cx="493082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rPr sz="1800" dirty="0"/>
              <a:t>REQ</a:t>
            </a:r>
          </a:p>
        </p:txBody>
      </p:sp>
      <p:sp>
        <p:nvSpPr>
          <p:cNvPr id="128" name="Straight Arrow Connector 34">
            <a:extLst>
              <a:ext uri="{FF2B5EF4-FFF2-40B4-BE49-F238E27FC236}">
                <a16:creationId xmlns:a16="http://schemas.microsoft.com/office/drawing/2014/main" id="{0F8AD51C-B576-5E41-87EF-4734531B67D7}"/>
              </a:ext>
            </a:extLst>
          </p:cNvPr>
          <p:cNvSpPr/>
          <p:nvPr/>
        </p:nvSpPr>
        <p:spPr>
          <a:xfrm>
            <a:off x="6020694" y="3060504"/>
            <a:ext cx="1245324" cy="347111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 sz="1800"/>
          </a:p>
        </p:txBody>
      </p:sp>
      <p:grpSp>
        <p:nvGrpSpPr>
          <p:cNvPr id="129" name="Group 36">
            <a:extLst>
              <a:ext uri="{FF2B5EF4-FFF2-40B4-BE49-F238E27FC236}">
                <a16:creationId xmlns:a16="http://schemas.microsoft.com/office/drawing/2014/main" id="{50A1B440-76B9-4C4C-94F9-580A1FE51431}"/>
              </a:ext>
            </a:extLst>
          </p:cNvPr>
          <p:cNvGrpSpPr/>
          <p:nvPr/>
        </p:nvGrpSpPr>
        <p:grpSpPr>
          <a:xfrm>
            <a:off x="7287976" y="3751919"/>
            <a:ext cx="532004" cy="326317"/>
            <a:chOff x="0" y="0"/>
            <a:chExt cx="532002" cy="326315"/>
          </a:xfrm>
        </p:grpSpPr>
        <p:sp>
          <p:nvSpPr>
            <p:cNvPr id="130" name="Straight Connector 37">
              <a:extLst>
                <a:ext uri="{FF2B5EF4-FFF2-40B4-BE49-F238E27FC236}">
                  <a16:creationId xmlns:a16="http://schemas.microsoft.com/office/drawing/2014/main" id="{2DBE7CF0-EA89-C645-91D5-4DED81A5DE3D}"/>
                </a:ext>
              </a:extLst>
            </p:cNvPr>
            <p:cNvSpPr/>
            <p:nvPr/>
          </p:nvSpPr>
          <p:spPr>
            <a:xfrm>
              <a:off x="0" y="-1"/>
              <a:ext cx="532003" cy="100829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/>
              </a:pPr>
              <a:endParaRPr/>
            </a:p>
          </p:txBody>
        </p:sp>
        <p:sp>
          <p:nvSpPr>
            <p:cNvPr id="131" name="Straight Connector 38">
              <a:extLst>
                <a:ext uri="{FF2B5EF4-FFF2-40B4-BE49-F238E27FC236}">
                  <a16:creationId xmlns:a16="http://schemas.microsoft.com/office/drawing/2014/main" id="{EB7E6F64-BB2F-BB4F-B707-DDBB9FB4A7D1}"/>
                </a:ext>
              </a:extLst>
            </p:cNvPr>
            <p:cNvSpPr/>
            <p:nvPr/>
          </p:nvSpPr>
          <p:spPr>
            <a:xfrm flipH="1">
              <a:off x="-1" y="100102"/>
              <a:ext cx="532004" cy="106872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/>
              </a:pPr>
              <a:endParaRPr/>
            </a:p>
          </p:txBody>
        </p:sp>
        <p:sp>
          <p:nvSpPr>
            <p:cNvPr id="132" name="Straight Connector 39">
              <a:extLst>
                <a:ext uri="{FF2B5EF4-FFF2-40B4-BE49-F238E27FC236}">
                  <a16:creationId xmlns:a16="http://schemas.microsoft.com/office/drawing/2014/main" id="{F107B4BE-F43B-9F40-936F-CF99BB819BDD}"/>
                </a:ext>
              </a:extLst>
            </p:cNvPr>
            <p:cNvSpPr/>
            <p:nvPr/>
          </p:nvSpPr>
          <p:spPr>
            <a:xfrm>
              <a:off x="2833" y="206973"/>
              <a:ext cx="529170" cy="119343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/>
              </a:pPr>
              <a:endParaRPr/>
            </a:p>
          </p:txBody>
        </p:sp>
      </p:grpSp>
      <p:sp>
        <p:nvSpPr>
          <p:cNvPr id="133" name="TextBox 40">
            <a:extLst>
              <a:ext uri="{FF2B5EF4-FFF2-40B4-BE49-F238E27FC236}">
                <a16:creationId xmlns:a16="http://schemas.microsoft.com/office/drawing/2014/main" id="{98E24501-6FFD-A845-B7AF-829ED7B41109}"/>
              </a:ext>
            </a:extLst>
          </p:cNvPr>
          <p:cNvSpPr txBox="1"/>
          <p:nvPr/>
        </p:nvSpPr>
        <p:spPr>
          <a:xfrm>
            <a:off x="7343447" y="3458790"/>
            <a:ext cx="440183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rPr sz="1600" dirty="0"/>
              <a:t>fork</a:t>
            </a:r>
          </a:p>
        </p:txBody>
      </p:sp>
      <p:sp>
        <p:nvSpPr>
          <p:cNvPr id="134" name="Straight Arrow Connector 68">
            <a:extLst>
              <a:ext uri="{FF2B5EF4-FFF2-40B4-BE49-F238E27FC236}">
                <a16:creationId xmlns:a16="http://schemas.microsoft.com/office/drawing/2014/main" id="{DED12094-74FB-1543-874A-0250288CCBA2}"/>
              </a:ext>
            </a:extLst>
          </p:cNvPr>
          <p:cNvSpPr/>
          <p:nvPr/>
        </p:nvSpPr>
        <p:spPr>
          <a:xfrm>
            <a:off x="7295672" y="4233288"/>
            <a:ext cx="516612" cy="152357"/>
          </a:xfrm>
          <a:prstGeom prst="line">
            <a:avLst/>
          </a:prstGeom>
          <a:ln w="6350">
            <a:solidFill>
              <a:schemeClr val="accent1"/>
            </a:solidFill>
            <a:prstDash val="dash"/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135" name="TextBox 70">
            <a:extLst>
              <a:ext uri="{FF2B5EF4-FFF2-40B4-BE49-F238E27FC236}">
                <a16:creationId xmlns:a16="http://schemas.microsoft.com/office/drawing/2014/main" id="{EECF31D5-6EAA-1D41-88AA-7CFA8DAC65F0}"/>
              </a:ext>
            </a:extLst>
          </p:cNvPr>
          <p:cNvSpPr txBox="1"/>
          <p:nvPr/>
        </p:nvSpPr>
        <p:spPr>
          <a:xfrm>
            <a:off x="7453259" y="4106426"/>
            <a:ext cx="387957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ACK</a:t>
            </a:r>
          </a:p>
        </p:txBody>
      </p:sp>
      <p:sp>
        <p:nvSpPr>
          <p:cNvPr id="136" name="Straight Arrow Connector 90">
            <a:extLst>
              <a:ext uri="{FF2B5EF4-FFF2-40B4-BE49-F238E27FC236}">
                <a16:creationId xmlns:a16="http://schemas.microsoft.com/office/drawing/2014/main" id="{EE462334-AF36-AE48-95F9-AE373242D740}"/>
              </a:ext>
            </a:extLst>
          </p:cNvPr>
          <p:cNvSpPr/>
          <p:nvPr/>
        </p:nvSpPr>
        <p:spPr>
          <a:xfrm flipH="1">
            <a:off x="7264229" y="4100485"/>
            <a:ext cx="543902" cy="106907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137" name="Straight Arrow Connector 91">
            <a:extLst>
              <a:ext uri="{FF2B5EF4-FFF2-40B4-BE49-F238E27FC236}">
                <a16:creationId xmlns:a16="http://schemas.microsoft.com/office/drawing/2014/main" id="{A3ABE808-56BC-A746-8DB3-C91262F2781A}"/>
              </a:ext>
            </a:extLst>
          </p:cNvPr>
          <p:cNvSpPr/>
          <p:nvPr/>
        </p:nvSpPr>
        <p:spPr>
          <a:xfrm flipH="1">
            <a:off x="7265539" y="4406607"/>
            <a:ext cx="543902" cy="106907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138" name="Straight Arrow Connector 92">
            <a:extLst>
              <a:ext uri="{FF2B5EF4-FFF2-40B4-BE49-F238E27FC236}">
                <a16:creationId xmlns:a16="http://schemas.microsoft.com/office/drawing/2014/main" id="{63762A9B-CB6E-2046-8062-47504ABDD0B7}"/>
              </a:ext>
            </a:extLst>
          </p:cNvPr>
          <p:cNvSpPr/>
          <p:nvPr/>
        </p:nvSpPr>
        <p:spPr>
          <a:xfrm flipH="1">
            <a:off x="7274109" y="4471556"/>
            <a:ext cx="543902" cy="106907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139" name="Straight Arrow Connector 93">
            <a:extLst>
              <a:ext uri="{FF2B5EF4-FFF2-40B4-BE49-F238E27FC236}">
                <a16:creationId xmlns:a16="http://schemas.microsoft.com/office/drawing/2014/main" id="{19CC7FB5-1367-F848-9F93-E679FA1ABE0D}"/>
              </a:ext>
            </a:extLst>
          </p:cNvPr>
          <p:cNvSpPr/>
          <p:nvPr/>
        </p:nvSpPr>
        <p:spPr>
          <a:xfrm>
            <a:off x="7311309" y="4513507"/>
            <a:ext cx="516612" cy="152357"/>
          </a:xfrm>
          <a:prstGeom prst="line">
            <a:avLst/>
          </a:prstGeom>
          <a:ln w="6350">
            <a:solidFill>
              <a:schemeClr val="accent1"/>
            </a:solidFill>
            <a:prstDash val="dash"/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140" name="Straight Arrow Connector 94">
            <a:extLst>
              <a:ext uri="{FF2B5EF4-FFF2-40B4-BE49-F238E27FC236}">
                <a16:creationId xmlns:a16="http://schemas.microsoft.com/office/drawing/2014/main" id="{3595A8C6-7195-4640-99E6-E0AE3AF3666B}"/>
              </a:ext>
            </a:extLst>
          </p:cNvPr>
          <p:cNvSpPr/>
          <p:nvPr/>
        </p:nvSpPr>
        <p:spPr>
          <a:xfrm>
            <a:off x="7303368" y="4598904"/>
            <a:ext cx="516612" cy="152357"/>
          </a:xfrm>
          <a:prstGeom prst="line">
            <a:avLst/>
          </a:prstGeom>
          <a:ln w="6350">
            <a:solidFill>
              <a:schemeClr val="accent1"/>
            </a:solidFill>
            <a:prstDash val="dash"/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141" name="TextBox 61">
            <a:extLst>
              <a:ext uri="{FF2B5EF4-FFF2-40B4-BE49-F238E27FC236}">
                <a16:creationId xmlns:a16="http://schemas.microsoft.com/office/drawing/2014/main" id="{43F1240E-8FE2-3047-9F87-EE29EEC41ED1}"/>
              </a:ext>
            </a:extLst>
          </p:cNvPr>
          <p:cNvSpPr txBox="1"/>
          <p:nvPr/>
        </p:nvSpPr>
        <p:spPr>
          <a:xfrm>
            <a:off x="7782067" y="3432862"/>
            <a:ext cx="264280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t>❷</a:t>
            </a:r>
          </a:p>
        </p:txBody>
      </p:sp>
      <p:sp>
        <p:nvSpPr>
          <p:cNvPr id="142" name="Right Brace 62">
            <a:extLst>
              <a:ext uri="{FF2B5EF4-FFF2-40B4-BE49-F238E27FC236}">
                <a16:creationId xmlns:a16="http://schemas.microsoft.com/office/drawing/2014/main" id="{A8BCECE3-5BBE-3A4F-9AF0-04C57104545E}"/>
              </a:ext>
            </a:extLst>
          </p:cNvPr>
          <p:cNvSpPr/>
          <p:nvPr/>
        </p:nvSpPr>
        <p:spPr>
          <a:xfrm>
            <a:off x="7715803" y="3406733"/>
            <a:ext cx="67283" cy="3468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579"/>
                  <a:pt x="10800" y="1293"/>
                </a:cubicBezTo>
                <a:lnTo>
                  <a:pt x="10800" y="9233"/>
                </a:lnTo>
                <a:cubicBezTo>
                  <a:pt x="10800" y="9948"/>
                  <a:pt x="15635" y="10527"/>
                  <a:pt x="21600" y="10527"/>
                </a:cubicBezTo>
                <a:cubicBezTo>
                  <a:pt x="15635" y="10527"/>
                  <a:pt x="10800" y="11106"/>
                  <a:pt x="10800" y="11820"/>
                </a:cubicBezTo>
                <a:lnTo>
                  <a:pt x="10800" y="20307"/>
                </a:lnTo>
                <a:cubicBezTo>
                  <a:pt x="10800" y="21021"/>
                  <a:pt x="5965" y="21600"/>
                  <a:pt x="0" y="21600"/>
                </a:cubicBezTo>
              </a:path>
            </a:pathLst>
          </a:custGeom>
          <a:ln w="635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143" name="Right Brace 64">
            <a:extLst>
              <a:ext uri="{FF2B5EF4-FFF2-40B4-BE49-F238E27FC236}">
                <a16:creationId xmlns:a16="http://schemas.microsoft.com/office/drawing/2014/main" id="{F58A90EA-1363-8149-B07F-DDAEE0328438}"/>
              </a:ext>
            </a:extLst>
          </p:cNvPr>
          <p:cNvSpPr/>
          <p:nvPr/>
        </p:nvSpPr>
        <p:spPr>
          <a:xfrm>
            <a:off x="7821254" y="3849253"/>
            <a:ext cx="53389" cy="2307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691"/>
                  <a:pt x="10800" y="1543"/>
                </a:cubicBezTo>
                <a:lnTo>
                  <a:pt x="10800" y="8984"/>
                </a:lnTo>
                <a:cubicBezTo>
                  <a:pt x="10800" y="9836"/>
                  <a:pt x="15635" y="10527"/>
                  <a:pt x="21600" y="10527"/>
                </a:cubicBezTo>
                <a:cubicBezTo>
                  <a:pt x="15635" y="10527"/>
                  <a:pt x="10800" y="11218"/>
                  <a:pt x="10800" y="12070"/>
                </a:cubicBezTo>
                <a:lnTo>
                  <a:pt x="10800" y="20057"/>
                </a:lnTo>
                <a:cubicBezTo>
                  <a:pt x="10800" y="20909"/>
                  <a:pt x="5965" y="21600"/>
                  <a:pt x="0" y="21600"/>
                </a:cubicBezTo>
              </a:path>
            </a:pathLst>
          </a:custGeom>
          <a:ln w="635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144" name="TextBox 66">
            <a:extLst>
              <a:ext uri="{FF2B5EF4-FFF2-40B4-BE49-F238E27FC236}">
                <a16:creationId xmlns:a16="http://schemas.microsoft.com/office/drawing/2014/main" id="{C1DA0BB5-E812-8E47-B055-4F9EF97BBDF9}"/>
              </a:ext>
            </a:extLst>
          </p:cNvPr>
          <p:cNvSpPr txBox="1"/>
          <p:nvPr/>
        </p:nvSpPr>
        <p:spPr>
          <a:xfrm>
            <a:off x="7372159" y="4636692"/>
            <a:ext cx="264280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t>❹</a:t>
            </a:r>
          </a:p>
        </p:txBody>
      </p:sp>
      <p:sp>
        <p:nvSpPr>
          <p:cNvPr id="145" name="Right Brace 67">
            <a:extLst>
              <a:ext uri="{FF2B5EF4-FFF2-40B4-BE49-F238E27FC236}">
                <a16:creationId xmlns:a16="http://schemas.microsoft.com/office/drawing/2014/main" id="{BE34F0C6-06C0-9F47-8D49-D4BA11149A8A}"/>
              </a:ext>
            </a:extLst>
          </p:cNvPr>
          <p:cNvSpPr/>
          <p:nvPr/>
        </p:nvSpPr>
        <p:spPr>
          <a:xfrm>
            <a:off x="7312299" y="4610563"/>
            <a:ext cx="67283" cy="3468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579"/>
                  <a:pt x="10800" y="1293"/>
                </a:cubicBezTo>
                <a:lnTo>
                  <a:pt x="10800" y="9233"/>
                </a:lnTo>
                <a:cubicBezTo>
                  <a:pt x="10800" y="9948"/>
                  <a:pt x="15635" y="10527"/>
                  <a:pt x="21600" y="10527"/>
                </a:cubicBezTo>
                <a:cubicBezTo>
                  <a:pt x="15635" y="10527"/>
                  <a:pt x="10800" y="11106"/>
                  <a:pt x="10800" y="11820"/>
                </a:cubicBezTo>
                <a:lnTo>
                  <a:pt x="10800" y="20307"/>
                </a:lnTo>
                <a:cubicBezTo>
                  <a:pt x="10800" y="21021"/>
                  <a:pt x="5965" y="21600"/>
                  <a:pt x="0" y="21600"/>
                </a:cubicBezTo>
              </a:path>
            </a:pathLst>
          </a:custGeom>
          <a:ln w="635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146" name="Right Brace 69">
            <a:extLst>
              <a:ext uri="{FF2B5EF4-FFF2-40B4-BE49-F238E27FC236}">
                <a16:creationId xmlns:a16="http://schemas.microsoft.com/office/drawing/2014/main" id="{D76107B6-9BA5-5E47-A2B2-72559357A0CA}"/>
              </a:ext>
            </a:extLst>
          </p:cNvPr>
          <p:cNvSpPr/>
          <p:nvPr/>
        </p:nvSpPr>
        <p:spPr>
          <a:xfrm>
            <a:off x="7818663" y="4114360"/>
            <a:ext cx="60919" cy="2640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689"/>
                  <a:pt x="10800" y="1539"/>
                </a:cubicBezTo>
                <a:lnTo>
                  <a:pt x="10800" y="8988"/>
                </a:lnTo>
                <a:cubicBezTo>
                  <a:pt x="10800" y="9838"/>
                  <a:pt x="15635" y="10527"/>
                  <a:pt x="21600" y="10527"/>
                </a:cubicBezTo>
                <a:cubicBezTo>
                  <a:pt x="15635" y="10527"/>
                  <a:pt x="10800" y="11216"/>
                  <a:pt x="10800" y="12066"/>
                </a:cubicBezTo>
                <a:lnTo>
                  <a:pt x="10800" y="20061"/>
                </a:lnTo>
                <a:cubicBezTo>
                  <a:pt x="10800" y="20911"/>
                  <a:pt x="5965" y="21600"/>
                  <a:pt x="0" y="21600"/>
                </a:cubicBezTo>
              </a:path>
            </a:pathLst>
          </a:custGeom>
          <a:ln w="635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147" name="Straight Arrow Connector 75">
            <a:extLst>
              <a:ext uri="{FF2B5EF4-FFF2-40B4-BE49-F238E27FC236}">
                <a16:creationId xmlns:a16="http://schemas.microsoft.com/office/drawing/2014/main" id="{30E3D622-133F-FF48-B5A4-FFFA8088701A}"/>
              </a:ext>
            </a:extLst>
          </p:cNvPr>
          <p:cNvSpPr/>
          <p:nvPr/>
        </p:nvSpPr>
        <p:spPr>
          <a:xfrm>
            <a:off x="7293655" y="3970706"/>
            <a:ext cx="521840" cy="102579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148" name="❶">
            <a:extLst>
              <a:ext uri="{FF2B5EF4-FFF2-40B4-BE49-F238E27FC236}">
                <a16:creationId xmlns:a16="http://schemas.microsoft.com/office/drawing/2014/main" id="{9187AFF4-F60C-6145-AA31-9E9D102F38F3}"/>
              </a:ext>
            </a:extLst>
          </p:cNvPr>
          <p:cNvSpPr txBox="1"/>
          <p:nvPr/>
        </p:nvSpPr>
        <p:spPr>
          <a:xfrm>
            <a:off x="7914979" y="3736439"/>
            <a:ext cx="264280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600"/>
            </a:lvl1pPr>
          </a:lstStyle>
          <a:p>
            <a:r>
              <a:rPr dirty="0"/>
              <a:t>❶</a:t>
            </a:r>
          </a:p>
        </p:txBody>
      </p:sp>
      <p:sp>
        <p:nvSpPr>
          <p:cNvPr id="149" name="Δs">
            <a:extLst>
              <a:ext uri="{FF2B5EF4-FFF2-40B4-BE49-F238E27FC236}">
                <a16:creationId xmlns:a16="http://schemas.microsoft.com/office/drawing/2014/main" id="{982EDBE1-D3AA-6D4E-A62D-DBDAD95842F9}"/>
              </a:ext>
            </a:extLst>
          </p:cNvPr>
          <p:cNvSpPr txBox="1"/>
          <p:nvPr/>
        </p:nvSpPr>
        <p:spPr>
          <a:xfrm>
            <a:off x="7870405" y="4061976"/>
            <a:ext cx="303497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/>
            </a:pPr>
            <a:r>
              <a:t>Δ</a:t>
            </a:r>
            <a:r>
              <a:rPr baseline="-5999"/>
              <a:t>s</a:t>
            </a:r>
          </a:p>
        </p:txBody>
      </p:sp>
      <p:sp>
        <p:nvSpPr>
          <p:cNvPr id="150" name="TextBox 57">
            <a:extLst>
              <a:ext uri="{FF2B5EF4-FFF2-40B4-BE49-F238E27FC236}">
                <a16:creationId xmlns:a16="http://schemas.microsoft.com/office/drawing/2014/main" id="{49AF47BB-FF4E-5241-BCC0-F5F2A45A4C8A}"/>
              </a:ext>
            </a:extLst>
          </p:cNvPr>
          <p:cNvSpPr txBox="1"/>
          <p:nvPr/>
        </p:nvSpPr>
        <p:spPr>
          <a:xfrm>
            <a:off x="6085342" y="2459104"/>
            <a:ext cx="63486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/>
            </a:pPr>
            <a:r>
              <a:t>❸ (❶)</a:t>
            </a:r>
          </a:p>
        </p:txBody>
      </p:sp>
      <p:sp>
        <p:nvSpPr>
          <p:cNvPr id="151" name="Right Brace 60">
            <a:extLst>
              <a:ext uri="{FF2B5EF4-FFF2-40B4-BE49-F238E27FC236}">
                <a16:creationId xmlns:a16="http://schemas.microsoft.com/office/drawing/2014/main" id="{B86937AF-B1EA-C046-8A60-044AA11502BD}"/>
              </a:ext>
            </a:extLst>
          </p:cNvPr>
          <p:cNvSpPr/>
          <p:nvPr/>
        </p:nvSpPr>
        <p:spPr>
          <a:xfrm>
            <a:off x="6010154" y="2298458"/>
            <a:ext cx="66347" cy="6821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247"/>
                  <a:pt x="10800" y="553"/>
                </a:cubicBezTo>
                <a:lnTo>
                  <a:pt x="10800" y="9974"/>
                </a:lnTo>
                <a:cubicBezTo>
                  <a:pt x="10800" y="10279"/>
                  <a:pt x="15635" y="10527"/>
                  <a:pt x="21600" y="10527"/>
                </a:cubicBezTo>
                <a:cubicBezTo>
                  <a:pt x="15635" y="10527"/>
                  <a:pt x="10800" y="10774"/>
                  <a:pt x="10800" y="11079"/>
                </a:cubicBezTo>
                <a:lnTo>
                  <a:pt x="10800" y="21047"/>
                </a:lnTo>
                <a:cubicBezTo>
                  <a:pt x="10800" y="21353"/>
                  <a:pt x="5965" y="21600"/>
                  <a:pt x="0" y="21600"/>
                </a:cubicBezTo>
              </a:path>
            </a:pathLst>
          </a:custGeom>
          <a:ln w="635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152" name="Straight Arrow Connector 95">
            <a:extLst>
              <a:ext uri="{FF2B5EF4-FFF2-40B4-BE49-F238E27FC236}">
                <a16:creationId xmlns:a16="http://schemas.microsoft.com/office/drawing/2014/main" id="{2094066A-ADCF-FA48-9108-E99911218F2E}"/>
              </a:ext>
            </a:extLst>
          </p:cNvPr>
          <p:cNvSpPr/>
          <p:nvPr/>
        </p:nvSpPr>
        <p:spPr>
          <a:xfrm flipH="1">
            <a:off x="6001212" y="4199882"/>
            <a:ext cx="1283323" cy="265631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153" name="Straight Arrow Connector 96">
            <a:extLst>
              <a:ext uri="{FF2B5EF4-FFF2-40B4-BE49-F238E27FC236}">
                <a16:creationId xmlns:a16="http://schemas.microsoft.com/office/drawing/2014/main" id="{1CCD19E9-BB5C-6D44-8713-4F99598F69EF}"/>
              </a:ext>
            </a:extLst>
          </p:cNvPr>
          <p:cNvSpPr/>
          <p:nvPr/>
        </p:nvSpPr>
        <p:spPr>
          <a:xfrm>
            <a:off x="6028012" y="4500103"/>
            <a:ext cx="1243100" cy="193434"/>
          </a:xfrm>
          <a:prstGeom prst="line">
            <a:avLst/>
          </a:prstGeom>
          <a:ln w="6350">
            <a:solidFill>
              <a:schemeClr val="accent1"/>
            </a:solidFill>
            <a:prstDash val="dash"/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154" name="Straight Arrow Connector 97">
            <a:extLst>
              <a:ext uri="{FF2B5EF4-FFF2-40B4-BE49-F238E27FC236}">
                <a16:creationId xmlns:a16="http://schemas.microsoft.com/office/drawing/2014/main" id="{CB90A275-85F4-1846-A7D8-1A4C5697BC12}"/>
              </a:ext>
            </a:extLst>
          </p:cNvPr>
          <p:cNvSpPr/>
          <p:nvPr/>
        </p:nvSpPr>
        <p:spPr>
          <a:xfrm flipH="1">
            <a:off x="5988573" y="4713124"/>
            <a:ext cx="1285535" cy="197616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155" name="Straight Arrow Connector 98">
            <a:extLst>
              <a:ext uri="{FF2B5EF4-FFF2-40B4-BE49-F238E27FC236}">
                <a16:creationId xmlns:a16="http://schemas.microsoft.com/office/drawing/2014/main" id="{6ED67944-0E2D-454F-888B-2BD29A8EE7C3}"/>
              </a:ext>
            </a:extLst>
          </p:cNvPr>
          <p:cNvSpPr/>
          <p:nvPr/>
        </p:nvSpPr>
        <p:spPr>
          <a:xfrm flipH="1">
            <a:off x="6001213" y="4782306"/>
            <a:ext cx="1269898" cy="207596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156" name="Straight Arrow Connector 99">
            <a:extLst>
              <a:ext uri="{FF2B5EF4-FFF2-40B4-BE49-F238E27FC236}">
                <a16:creationId xmlns:a16="http://schemas.microsoft.com/office/drawing/2014/main" id="{E3DB5D70-DBEC-774F-BA46-18D05410F1B2}"/>
              </a:ext>
            </a:extLst>
          </p:cNvPr>
          <p:cNvSpPr/>
          <p:nvPr/>
        </p:nvSpPr>
        <p:spPr>
          <a:xfrm>
            <a:off x="6012860" y="4926916"/>
            <a:ext cx="1252680" cy="243597"/>
          </a:xfrm>
          <a:prstGeom prst="line">
            <a:avLst/>
          </a:prstGeom>
          <a:ln w="6350">
            <a:solidFill>
              <a:schemeClr val="accent1"/>
            </a:solidFill>
            <a:prstDash val="dash"/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158" name="Straight Arrow Connector 101">
            <a:extLst>
              <a:ext uri="{FF2B5EF4-FFF2-40B4-BE49-F238E27FC236}">
                <a16:creationId xmlns:a16="http://schemas.microsoft.com/office/drawing/2014/main" id="{3241E6B6-C5B3-A946-BCF3-AD5E9767EAE3}"/>
              </a:ext>
            </a:extLst>
          </p:cNvPr>
          <p:cNvSpPr/>
          <p:nvPr/>
        </p:nvSpPr>
        <p:spPr>
          <a:xfrm flipH="1">
            <a:off x="5582406" y="4464804"/>
            <a:ext cx="429478" cy="86065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159" name="Straight Arrow Connector 104">
            <a:extLst>
              <a:ext uri="{FF2B5EF4-FFF2-40B4-BE49-F238E27FC236}">
                <a16:creationId xmlns:a16="http://schemas.microsoft.com/office/drawing/2014/main" id="{8A85BFD1-35A1-454A-BAA1-2094EB235695}"/>
              </a:ext>
            </a:extLst>
          </p:cNvPr>
          <p:cNvSpPr/>
          <p:nvPr/>
        </p:nvSpPr>
        <p:spPr>
          <a:xfrm flipH="1">
            <a:off x="5579043" y="4923358"/>
            <a:ext cx="429477" cy="86065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160" name="Straight Arrow Connector 105">
            <a:extLst>
              <a:ext uri="{FF2B5EF4-FFF2-40B4-BE49-F238E27FC236}">
                <a16:creationId xmlns:a16="http://schemas.microsoft.com/office/drawing/2014/main" id="{BA3DF4E5-D9BB-1144-9B23-55A122B43619}"/>
              </a:ext>
            </a:extLst>
          </p:cNvPr>
          <p:cNvSpPr/>
          <p:nvPr/>
        </p:nvSpPr>
        <p:spPr>
          <a:xfrm flipH="1">
            <a:off x="5588019" y="4999254"/>
            <a:ext cx="429477" cy="86065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161" name="Straight Arrow Connector 106">
            <a:extLst>
              <a:ext uri="{FF2B5EF4-FFF2-40B4-BE49-F238E27FC236}">
                <a16:creationId xmlns:a16="http://schemas.microsoft.com/office/drawing/2014/main" id="{4E5AC949-7973-4841-8CBE-9DF76F959B67}"/>
              </a:ext>
            </a:extLst>
          </p:cNvPr>
          <p:cNvSpPr/>
          <p:nvPr/>
        </p:nvSpPr>
        <p:spPr>
          <a:xfrm>
            <a:off x="5601206" y="4551905"/>
            <a:ext cx="387907" cy="94956"/>
          </a:xfrm>
          <a:prstGeom prst="line">
            <a:avLst/>
          </a:prstGeom>
          <a:ln w="6350">
            <a:solidFill>
              <a:schemeClr val="accent1"/>
            </a:solidFill>
            <a:prstDash val="dash"/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162" name="Straight Arrow Connector 107">
            <a:extLst>
              <a:ext uri="{FF2B5EF4-FFF2-40B4-BE49-F238E27FC236}">
                <a16:creationId xmlns:a16="http://schemas.microsoft.com/office/drawing/2014/main" id="{62042D99-8630-494F-BEC7-64121316680D}"/>
              </a:ext>
            </a:extLst>
          </p:cNvPr>
          <p:cNvSpPr/>
          <p:nvPr/>
        </p:nvSpPr>
        <p:spPr>
          <a:xfrm>
            <a:off x="5625792" y="4995945"/>
            <a:ext cx="387906" cy="94956"/>
          </a:xfrm>
          <a:prstGeom prst="line">
            <a:avLst/>
          </a:prstGeom>
          <a:ln w="6350">
            <a:solidFill>
              <a:schemeClr val="accent1"/>
            </a:solidFill>
            <a:prstDash val="dash"/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163" name="Straight Arrow Connector 108">
            <a:extLst>
              <a:ext uri="{FF2B5EF4-FFF2-40B4-BE49-F238E27FC236}">
                <a16:creationId xmlns:a16="http://schemas.microsoft.com/office/drawing/2014/main" id="{C618F166-E274-A440-978F-B063CFE3B7C5}"/>
              </a:ext>
            </a:extLst>
          </p:cNvPr>
          <p:cNvSpPr/>
          <p:nvPr/>
        </p:nvSpPr>
        <p:spPr>
          <a:xfrm>
            <a:off x="5635687" y="5088968"/>
            <a:ext cx="387906" cy="94956"/>
          </a:xfrm>
          <a:prstGeom prst="line">
            <a:avLst/>
          </a:prstGeom>
          <a:ln w="6350">
            <a:solidFill>
              <a:schemeClr val="accent1"/>
            </a:solidFill>
            <a:prstDash val="dash"/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164" name="Straight Arrow Connector 99">
            <a:extLst>
              <a:ext uri="{FF2B5EF4-FFF2-40B4-BE49-F238E27FC236}">
                <a16:creationId xmlns:a16="http://schemas.microsoft.com/office/drawing/2014/main" id="{80C53023-207C-944F-86EC-E523D3477633}"/>
              </a:ext>
            </a:extLst>
          </p:cNvPr>
          <p:cNvSpPr/>
          <p:nvPr/>
        </p:nvSpPr>
        <p:spPr>
          <a:xfrm>
            <a:off x="6021424" y="5007398"/>
            <a:ext cx="1252680" cy="243597"/>
          </a:xfrm>
          <a:prstGeom prst="line">
            <a:avLst/>
          </a:prstGeom>
          <a:ln w="6350">
            <a:solidFill>
              <a:schemeClr val="accent1"/>
            </a:solidFill>
            <a:prstDash val="dash"/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165" name="TextBox 20">
            <a:extLst>
              <a:ext uri="{FF2B5EF4-FFF2-40B4-BE49-F238E27FC236}">
                <a16:creationId xmlns:a16="http://schemas.microsoft.com/office/drawing/2014/main" id="{10CA5C71-E1E7-F848-A518-E7F67E5C2886}"/>
              </a:ext>
            </a:extLst>
          </p:cNvPr>
          <p:cNvSpPr txBox="1"/>
          <p:nvPr/>
        </p:nvSpPr>
        <p:spPr>
          <a:xfrm>
            <a:off x="6450033" y="5551167"/>
            <a:ext cx="93390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/>
            </a:lvl1pPr>
          </a:lstStyle>
          <a:p>
            <a:r>
              <a:rPr lang="en-US" sz="1800" dirty="0" err="1">
                <a:solidFill>
                  <a:srgbClr val="FF0000"/>
                </a:solidFill>
              </a:rPr>
              <a:t>split.png</a:t>
            </a:r>
            <a:endParaRPr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traight Arrow Connector 87"/>
          <p:cNvSpPr/>
          <p:nvPr/>
        </p:nvSpPr>
        <p:spPr>
          <a:xfrm flipH="1">
            <a:off x="3045530" y="1486573"/>
            <a:ext cx="1" cy="2310372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265" name="Straight Arrow Connector 87"/>
          <p:cNvSpPr/>
          <p:nvPr/>
        </p:nvSpPr>
        <p:spPr>
          <a:xfrm flipH="1">
            <a:off x="2833215" y="1484296"/>
            <a:ext cx="1" cy="3147877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266" name="TextBox 88"/>
          <p:cNvSpPr txBox="1"/>
          <p:nvPr/>
        </p:nvSpPr>
        <p:spPr>
          <a:xfrm rot="5400000">
            <a:off x="1830882" y="2687653"/>
            <a:ext cx="1874036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200"/>
            </a:pPr>
            <a:r>
              <a:rPr dirty="0"/>
              <a:t>Download Time</a:t>
            </a:r>
          </a:p>
        </p:txBody>
      </p:sp>
      <p:sp>
        <p:nvSpPr>
          <p:cNvPr id="267" name="TextBox 115"/>
          <p:cNvSpPr txBox="1"/>
          <p:nvPr/>
        </p:nvSpPr>
        <p:spPr>
          <a:xfrm rot="5400000">
            <a:off x="2618677" y="2507139"/>
            <a:ext cx="47025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1200"/>
            </a:lvl1pPr>
          </a:lstStyle>
          <a:p>
            <a:r>
              <a:rPr dirty="0"/>
              <a:t>TTFB</a:t>
            </a:r>
          </a:p>
        </p:txBody>
      </p:sp>
      <p:grpSp>
        <p:nvGrpSpPr>
          <p:cNvPr id="273" name="Group"/>
          <p:cNvGrpSpPr/>
          <p:nvPr/>
        </p:nvGrpSpPr>
        <p:grpSpPr>
          <a:xfrm>
            <a:off x="2754199" y="656639"/>
            <a:ext cx="3490238" cy="815334"/>
            <a:chOff x="0" y="0"/>
            <a:chExt cx="3490236" cy="815333"/>
          </a:xfrm>
        </p:grpSpPr>
        <p:sp>
          <p:nvSpPr>
            <p:cNvPr id="268" name="Shape"/>
            <p:cNvSpPr/>
            <p:nvPr/>
          </p:nvSpPr>
          <p:spPr>
            <a:xfrm>
              <a:off x="570714" y="0"/>
              <a:ext cx="2544962" cy="787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9" h="21014" extrusionOk="0">
                  <a:moveTo>
                    <a:pt x="7309" y="4945"/>
                  </a:moveTo>
                  <a:cubicBezTo>
                    <a:pt x="6668" y="3994"/>
                    <a:pt x="5957" y="3640"/>
                    <a:pt x="5256" y="3924"/>
                  </a:cubicBezTo>
                  <a:cubicBezTo>
                    <a:pt x="4077" y="4402"/>
                    <a:pt x="3033" y="6603"/>
                    <a:pt x="2424" y="9890"/>
                  </a:cubicBezTo>
                  <a:cubicBezTo>
                    <a:pt x="1461" y="7853"/>
                    <a:pt x="168" y="9756"/>
                    <a:pt x="16" y="13432"/>
                  </a:cubicBezTo>
                  <a:cubicBezTo>
                    <a:pt x="-182" y="18222"/>
                    <a:pt x="1527" y="21381"/>
                    <a:pt x="2711" y="18391"/>
                  </a:cubicBezTo>
                  <a:cubicBezTo>
                    <a:pt x="3227" y="19779"/>
                    <a:pt x="3899" y="20414"/>
                    <a:pt x="4566" y="20147"/>
                  </a:cubicBezTo>
                  <a:cubicBezTo>
                    <a:pt x="4922" y="20004"/>
                    <a:pt x="5263" y="19604"/>
                    <a:pt x="5564" y="18978"/>
                  </a:cubicBezTo>
                  <a:cubicBezTo>
                    <a:pt x="6035" y="20112"/>
                    <a:pt x="6595" y="20802"/>
                    <a:pt x="7181" y="20970"/>
                  </a:cubicBezTo>
                  <a:cubicBezTo>
                    <a:pt x="8034" y="21213"/>
                    <a:pt x="8881" y="20350"/>
                    <a:pt x="9536" y="18572"/>
                  </a:cubicBezTo>
                  <a:cubicBezTo>
                    <a:pt x="10136" y="19951"/>
                    <a:pt x="10842" y="20780"/>
                    <a:pt x="11577" y="20970"/>
                  </a:cubicBezTo>
                  <a:cubicBezTo>
                    <a:pt x="12601" y="21236"/>
                    <a:pt x="13619" y="20263"/>
                    <a:pt x="14432" y="18240"/>
                  </a:cubicBezTo>
                  <a:cubicBezTo>
                    <a:pt x="14798" y="19127"/>
                    <a:pt x="15228" y="19704"/>
                    <a:pt x="15682" y="19916"/>
                  </a:cubicBezTo>
                  <a:cubicBezTo>
                    <a:pt x="16838" y="20458"/>
                    <a:pt x="17971" y="18690"/>
                    <a:pt x="18564" y="15499"/>
                  </a:cubicBezTo>
                  <a:cubicBezTo>
                    <a:pt x="19596" y="17161"/>
                    <a:pt x="20835" y="15186"/>
                    <a:pt x="21051" y="11536"/>
                  </a:cubicBezTo>
                  <a:cubicBezTo>
                    <a:pt x="21418" y="5321"/>
                    <a:pt x="19072" y="1310"/>
                    <a:pt x="17679" y="5770"/>
                  </a:cubicBezTo>
                  <a:cubicBezTo>
                    <a:pt x="17229" y="4222"/>
                    <a:pt x="16673" y="3032"/>
                    <a:pt x="16056" y="2291"/>
                  </a:cubicBezTo>
                  <a:cubicBezTo>
                    <a:pt x="14840" y="831"/>
                    <a:pt x="13484" y="1193"/>
                    <a:pt x="12358" y="3277"/>
                  </a:cubicBezTo>
                  <a:cubicBezTo>
                    <a:pt x="11698" y="977"/>
                    <a:pt x="10746" y="-219"/>
                    <a:pt x="9776" y="33"/>
                  </a:cubicBezTo>
                  <a:cubicBezTo>
                    <a:pt x="8756" y="297"/>
                    <a:pt x="7838" y="2125"/>
                    <a:pt x="7309" y="4945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F81BD"/>
              </a:solidFill>
              <a:custDash>
                <a:ds d="600000" sp="600000"/>
              </a:custDash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 b="0">
                  <a:solidFill>
                    <a:srgbClr val="3F6797"/>
                  </a:solidFill>
                </a:defRPr>
              </a:pPr>
              <a:endParaRPr/>
            </a:p>
          </p:txBody>
        </p:sp>
        <p:sp>
          <p:nvSpPr>
            <p:cNvPr id="269" name="TextBox 17"/>
            <p:cNvSpPr txBox="1"/>
            <p:nvPr/>
          </p:nvSpPr>
          <p:spPr>
            <a:xfrm>
              <a:off x="0" y="403510"/>
              <a:ext cx="510516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/>
              </a:lvl1pPr>
            </a:lstStyle>
            <a:p>
              <a:r>
                <a:t>client</a:t>
              </a:r>
            </a:p>
          </p:txBody>
        </p:sp>
        <p:sp>
          <p:nvSpPr>
            <p:cNvPr id="270" name="TextBox 18"/>
            <p:cNvSpPr txBox="1"/>
            <p:nvPr/>
          </p:nvSpPr>
          <p:spPr>
            <a:xfrm>
              <a:off x="606798" y="393391"/>
              <a:ext cx="249223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t>R</a:t>
              </a:r>
              <a:r>
                <a:rPr baseline="-5999"/>
                <a:t>c</a:t>
              </a:r>
            </a:p>
          </p:txBody>
        </p:sp>
        <p:sp>
          <p:nvSpPr>
            <p:cNvPr id="271" name="TextBox 19"/>
            <p:cNvSpPr txBox="1"/>
            <p:nvPr/>
          </p:nvSpPr>
          <p:spPr>
            <a:xfrm>
              <a:off x="2572500" y="373200"/>
              <a:ext cx="240988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t>R</a:t>
              </a:r>
              <a:r>
                <a:rPr baseline="-5999"/>
                <a:t>s</a:t>
              </a:r>
            </a:p>
          </p:txBody>
        </p:sp>
        <p:sp>
          <p:nvSpPr>
            <p:cNvPr id="272" name="TextBox 20"/>
            <p:cNvSpPr txBox="1"/>
            <p:nvPr/>
          </p:nvSpPr>
          <p:spPr>
            <a:xfrm>
              <a:off x="2934700" y="546092"/>
              <a:ext cx="555536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/>
              </a:lvl1pPr>
            </a:lstStyle>
            <a:p>
              <a:r>
                <a:rPr dirty="0"/>
                <a:t>server</a:t>
              </a:r>
            </a:p>
          </p:txBody>
        </p:sp>
      </p:grpSp>
      <p:grpSp>
        <p:nvGrpSpPr>
          <p:cNvPr id="281" name="Group 31"/>
          <p:cNvGrpSpPr/>
          <p:nvPr/>
        </p:nvGrpSpPr>
        <p:grpSpPr>
          <a:xfrm>
            <a:off x="3158220" y="1484297"/>
            <a:ext cx="408124" cy="319393"/>
            <a:chOff x="0" y="0"/>
            <a:chExt cx="408123" cy="319391"/>
          </a:xfrm>
        </p:grpSpPr>
        <p:sp>
          <p:nvSpPr>
            <p:cNvPr id="278" name="Straight Connector 22"/>
            <p:cNvSpPr/>
            <p:nvPr/>
          </p:nvSpPr>
          <p:spPr>
            <a:xfrm>
              <a:off x="0" y="-1"/>
              <a:ext cx="408123" cy="98689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/>
              </a:pPr>
              <a:endParaRPr/>
            </a:p>
          </p:txBody>
        </p:sp>
        <p:sp>
          <p:nvSpPr>
            <p:cNvPr id="279" name="Straight Connector 24"/>
            <p:cNvSpPr/>
            <p:nvPr/>
          </p:nvSpPr>
          <p:spPr>
            <a:xfrm flipH="1">
              <a:off x="0" y="97978"/>
              <a:ext cx="408124" cy="104604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/>
              </a:pPr>
              <a:endParaRPr/>
            </a:p>
          </p:txBody>
        </p:sp>
        <p:sp>
          <p:nvSpPr>
            <p:cNvPr id="280" name="Straight Connector 26"/>
            <p:cNvSpPr/>
            <p:nvPr/>
          </p:nvSpPr>
          <p:spPr>
            <a:xfrm>
              <a:off x="2173" y="202581"/>
              <a:ext cx="405950" cy="116811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/>
              </a:pPr>
              <a:endParaRPr/>
            </a:p>
          </p:txBody>
        </p:sp>
      </p:grpSp>
      <p:grpSp>
        <p:nvGrpSpPr>
          <p:cNvPr id="285" name="Group 28"/>
          <p:cNvGrpSpPr/>
          <p:nvPr/>
        </p:nvGrpSpPr>
        <p:grpSpPr>
          <a:xfrm>
            <a:off x="3567626" y="1761115"/>
            <a:ext cx="1964420" cy="1199324"/>
            <a:chOff x="0" y="0"/>
            <a:chExt cx="1964419" cy="1199322"/>
          </a:xfrm>
        </p:grpSpPr>
        <p:sp>
          <p:nvSpPr>
            <p:cNvPr id="282" name="Straight Connector 29"/>
            <p:cNvSpPr/>
            <p:nvPr/>
          </p:nvSpPr>
          <p:spPr>
            <a:xfrm>
              <a:off x="0" y="-1"/>
              <a:ext cx="1964419" cy="370578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/>
              </a:pPr>
              <a:endParaRPr/>
            </a:p>
          </p:txBody>
        </p:sp>
        <p:sp>
          <p:nvSpPr>
            <p:cNvPr id="283" name="Straight Connector 30"/>
            <p:cNvSpPr/>
            <p:nvPr/>
          </p:nvSpPr>
          <p:spPr>
            <a:xfrm flipH="1">
              <a:off x="0" y="367909"/>
              <a:ext cx="1964420" cy="392788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/>
              </a:pPr>
              <a:endParaRPr/>
            </a:p>
          </p:txBody>
        </p:sp>
        <p:sp>
          <p:nvSpPr>
            <p:cNvPr id="284" name="Straight Connector 35"/>
            <p:cNvSpPr/>
            <p:nvPr/>
          </p:nvSpPr>
          <p:spPr>
            <a:xfrm>
              <a:off x="10461" y="760697"/>
              <a:ext cx="1953957" cy="438626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/>
              </a:pPr>
              <a:endParaRPr/>
            </a:p>
          </p:txBody>
        </p:sp>
      </p:grpSp>
      <p:grpSp>
        <p:nvGrpSpPr>
          <p:cNvPr id="289" name="Group 36"/>
          <p:cNvGrpSpPr/>
          <p:nvPr/>
        </p:nvGrpSpPr>
        <p:grpSpPr>
          <a:xfrm>
            <a:off x="5532044" y="2358736"/>
            <a:ext cx="532004" cy="326316"/>
            <a:chOff x="0" y="0"/>
            <a:chExt cx="532002" cy="326315"/>
          </a:xfrm>
        </p:grpSpPr>
        <p:sp>
          <p:nvSpPr>
            <p:cNvPr id="286" name="Straight Connector 37"/>
            <p:cNvSpPr/>
            <p:nvPr/>
          </p:nvSpPr>
          <p:spPr>
            <a:xfrm>
              <a:off x="0" y="-1"/>
              <a:ext cx="532003" cy="100829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/>
              </a:pPr>
              <a:endParaRPr/>
            </a:p>
          </p:txBody>
        </p:sp>
        <p:sp>
          <p:nvSpPr>
            <p:cNvPr id="287" name="Straight Connector 38"/>
            <p:cNvSpPr/>
            <p:nvPr/>
          </p:nvSpPr>
          <p:spPr>
            <a:xfrm flipH="1">
              <a:off x="-1" y="100102"/>
              <a:ext cx="532004" cy="106872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/>
              </a:pPr>
              <a:endParaRPr/>
            </a:p>
          </p:txBody>
        </p:sp>
        <p:sp>
          <p:nvSpPr>
            <p:cNvPr id="288" name="Straight Connector 39"/>
            <p:cNvSpPr/>
            <p:nvPr/>
          </p:nvSpPr>
          <p:spPr>
            <a:xfrm>
              <a:off x="2833" y="206973"/>
              <a:ext cx="529170" cy="119343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/>
              </a:pPr>
              <a:endParaRPr/>
            </a:p>
          </p:txBody>
        </p:sp>
      </p:grpSp>
      <p:sp>
        <p:nvSpPr>
          <p:cNvPr id="290" name="TextBox 2"/>
          <p:cNvSpPr txBox="1"/>
          <p:nvPr/>
        </p:nvSpPr>
        <p:spPr>
          <a:xfrm>
            <a:off x="3575303" y="1560094"/>
            <a:ext cx="39532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1200"/>
            </a:lvl1pPr>
          </a:lstStyle>
          <a:p>
            <a:r>
              <a:t>fork</a:t>
            </a:r>
          </a:p>
        </p:txBody>
      </p:sp>
      <p:sp>
        <p:nvSpPr>
          <p:cNvPr id="291" name="TextBox 40"/>
          <p:cNvSpPr txBox="1"/>
          <p:nvPr/>
        </p:nvSpPr>
        <p:spPr>
          <a:xfrm>
            <a:off x="5536715" y="2065607"/>
            <a:ext cx="39532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1200"/>
            </a:lvl1pPr>
          </a:lstStyle>
          <a:p>
            <a:r>
              <a:t>fork</a:t>
            </a:r>
          </a:p>
        </p:txBody>
      </p:sp>
      <p:sp>
        <p:nvSpPr>
          <p:cNvPr id="292" name="Straight Arrow Connector 68"/>
          <p:cNvSpPr/>
          <p:nvPr/>
        </p:nvSpPr>
        <p:spPr>
          <a:xfrm>
            <a:off x="5539740" y="3287779"/>
            <a:ext cx="516612" cy="152357"/>
          </a:xfrm>
          <a:prstGeom prst="line">
            <a:avLst/>
          </a:prstGeom>
          <a:ln w="6350">
            <a:solidFill>
              <a:schemeClr val="accent1"/>
            </a:solidFill>
            <a:prstDash val="dash"/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293" name="TextBox 70"/>
          <p:cNvSpPr txBox="1"/>
          <p:nvPr/>
        </p:nvSpPr>
        <p:spPr>
          <a:xfrm>
            <a:off x="5659227" y="3173617"/>
            <a:ext cx="387957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1200"/>
            </a:lvl1pPr>
          </a:lstStyle>
          <a:p>
            <a:r>
              <a:t>ACK</a:t>
            </a:r>
          </a:p>
        </p:txBody>
      </p:sp>
      <p:sp>
        <p:nvSpPr>
          <p:cNvPr id="294" name="Straight Arrow Connector 90"/>
          <p:cNvSpPr/>
          <p:nvPr/>
        </p:nvSpPr>
        <p:spPr>
          <a:xfrm flipH="1">
            <a:off x="5508297" y="3154976"/>
            <a:ext cx="543902" cy="106907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295" name="Straight Arrow Connector 91"/>
          <p:cNvSpPr/>
          <p:nvPr/>
        </p:nvSpPr>
        <p:spPr>
          <a:xfrm flipH="1">
            <a:off x="5509607" y="3461098"/>
            <a:ext cx="543902" cy="106907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296" name="Straight Arrow Connector 92"/>
          <p:cNvSpPr/>
          <p:nvPr/>
        </p:nvSpPr>
        <p:spPr>
          <a:xfrm flipH="1">
            <a:off x="5518177" y="3526047"/>
            <a:ext cx="543902" cy="106907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297" name="Straight Arrow Connector 93"/>
          <p:cNvSpPr/>
          <p:nvPr/>
        </p:nvSpPr>
        <p:spPr>
          <a:xfrm>
            <a:off x="5555377" y="3567998"/>
            <a:ext cx="516612" cy="152357"/>
          </a:xfrm>
          <a:prstGeom prst="line">
            <a:avLst/>
          </a:prstGeom>
          <a:ln w="6350">
            <a:solidFill>
              <a:schemeClr val="accent1"/>
            </a:solidFill>
            <a:prstDash val="dash"/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298" name="Straight Arrow Connector 94"/>
          <p:cNvSpPr/>
          <p:nvPr/>
        </p:nvSpPr>
        <p:spPr>
          <a:xfrm>
            <a:off x="5547436" y="3653395"/>
            <a:ext cx="516612" cy="152357"/>
          </a:xfrm>
          <a:prstGeom prst="line">
            <a:avLst/>
          </a:prstGeom>
          <a:ln w="6350">
            <a:solidFill>
              <a:schemeClr val="accent1"/>
            </a:solidFill>
            <a:prstDash val="dash"/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299" name="Straight Arrow Connector 95"/>
          <p:cNvSpPr/>
          <p:nvPr/>
        </p:nvSpPr>
        <p:spPr>
          <a:xfrm flipH="1">
            <a:off x="3558649" y="3266940"/>
            <a:ext cx="1969550" cy="386456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300" name="Straight Arrow Connector 96"/>
          <p:cNvSpPr/>
          <p:nvPr/>
        </p:nvSpPr>
        <p:spPr>
          <a:xfrm>
            <a:off x="3566341" y="3679669"/>
            <a:ext cx="1964422" cy="357320"/>
          </a:xfrm>
          <a:prstGeom prst="line">
            <a:avLst/>
          </a:prstGeom>
          <a:ln w="6350">
            <a:solidFill>
              <a:schemeClr val="accent1"/>
            </a:solidFill>
            <a:prstDash val="dash"/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301" name="Straight Arrow Connector 97"/>
          <p:cNvSpPr/>
          <p:nvPr/>
        </p:nvSpPr>
        <p:spPr>
          <a:xfrm flipH="1">
            <a:off x="3558649" y="4051556"/>
            <a:ext cx="1967660" cy="393033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302" name="Straight Arrow Connector 98"/>
          <p:cNvSpPr/>
          <p:nvPr/>
        </p:nvSpPr>
        <p:spPr>
          <a:xfrm flipH="1">
            <a:off x="3558648" y="4116504"/>
            <a:ext cx="1976231" cy="404855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303" name="Straight Arrow Connector 99"/>
          <p:cNvSpPr/>
          <p:nvPr/>
        </p:nvSpPr>
        <p:spPr>
          <a:xfrm>
            <a:off x="3558649" y="4445625"/>
            <a:ext cx="1964421" cy="357320"/>
          </a:xfrm>
          <a:prstGeom prst="line">
            <a:avLst/>
          </a:prstGeom>
          <a:ln w="6350">
            <a:solidFill>
              <a:schemeClr val="accent1"/>
            </a:solidFill>
            <a:prstDash val="dash"/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304" name="Straight Arrow Connector 100"/>
          <p:cNvSpPr/>
          <p:nvPr/>
        </p:nvSpPr>
        <p:spPr>
          <a:xfrm>
            <a:off x="3569041" y="4520486"/>
            <a:ext cx="1964421" cy="357320"/>
          </a:xfrm>
          <a:prstGeom prst="line">
            <a:avLst/>
          </a:prstGeom>
          <a:ln w="6350">
            <a:solidFill>
              <a:schemeClr val="accent1"/>
            </a:solidFill>
            <a:prstDash val="dash"/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305" name="Straight Arrow Connector 101"/>
          <p:cNvSpPr/>
          <p:nvPr/>
        </p:nvSpPr>
        <p:spPr>
          <a:xfrm flipH="1">
            <a:off x="3158220" y="3663565"/>
            <a:ext cx="429478" cy="86065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306" name="Straight Arrow Connector 104"/>
          <p:cNvSpPr/>
          <p:nvPr/>
        </p:nvSpPr>
        <p:spPr>
          <a:xfrm flipH="1">
            <a:off x="3134449" y="4440970"/>
            <a:ext cx="429477" cy="86065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307" name="Straight Arrow Connector 105"/>
          <p:cNvSpPr/>
          <p:nvPr/>
        </p:nvSpPr>
        <p:spPr>
          <a:xfrm flipH="1">
            <a:off x="3143425" y="4516866"/>
            <a:ext cx="429477" cy="86065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308" name="Straight Arrow Connector 106"/>
          <p:cNvSpPr/>
          <p:nvPr/>
        </p:nvSpPr>
        <p:spPr>
          <a:xfrm>
            <a:off x="3177020" y="3750666"/>
            <a:ext cx="387907" cy="94956"/>
          </a:xfrm>
          <a:prstGeom prst="line">
            <a:avLst/>
          </a:prstGeom>
          <a:ln w="6350">
            <a:solidFill>
              <a:schemeClr val="accent1"/>
            </a:solidFill>
            <a:prstDash val="dash"/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309" name="Straight Arrow Connector 107"/>
          <p:cNvSpPr/>
          <p:nvPr/>
        </p:nvSpPr>
        <p:spPr>
          <a:xfrm>
            <a:off x="3181198" y="4513557"/>
            <a:ext cx="387906" cy="94956"/>
          </a:xfrm>
          <a:prstGeom prst="line">
            <a:avLst/>
          </a:prstGeom>
          <a:ln w="6350">
            <a:solidFill>
              <a:schemeClr val="accent1"/>
            </a:solidFill>
            <a:prstDash val="dash"/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310" name="Straight Arrow Connector 108"/>
          <p:cNvSpPr/>
          <p:nvPr/>
        </p:nvSpPr>
        <p:spPr>
          <a:xfrm>
            <a:off x="3191093" y="4606580"/>
            <a:ext cx="387906" cy="94956"/>
          </a:xfrm>
          <a:prstGeom prst="line">
            <a:avLst/>
          </a:prstGeom>
          <a:ln w="6350">
            <a:solidFill>
              <a:schemeClr val="accent1"/>
            </a:solidFill>
            <a:prstDash val="dash"/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311" name="TextBox 109"/>
          <p:cNvSpPr txBox="1"/>
          <p:nvPr/>
        </p:nvSpPr>
        <p:spPr>
          <a:xfrm rot="20967037">
            <a:off x="4378068" y="3175755"/>
            <a:ext cx="718801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1200"/>
            </a:lvl1pPr>
          </a:lstStyle>
          <a:p>
            <a:r>
              <a:rPr dirty="0"/>
              <a:t>packet 1</a:t>
            </a:r>
          </a:p>
        </p:txBody>
      </p:sp>
      <p:sp>
        <p:nvSpPr>
          <p:cNvPr id="312" name="TextBox 111"/>
          <p:cNvSpPr txBox="1"/>
          <p:nvPr/>
        </p:nvSpPr>
        <p:spPr>
          <a:xfrm rot="20891548">
            <a:off x="4957389" y="3373791"/>
            <a:ext cx="718801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1200"/>
            </a:lvl1pPr>
          </a:lstStyle>
          <a:p>
            <a:r>
              <a:rPr dirty="0"/>
              <a:t>packet 2</a:t>
            </a:r>
          </a:p>
        </p:txBody>
      </p:sp>
      <p:sp>
        <p:nvSpPr>
          <p:cNvPr id="313" name="TextBox 112"/>
          <p:cNvSpPr txBox="1"/>
          <p:nvPr/>
        </p:nvSpPr>
        <p:spPr>
          <a:xfrm rot="20864892">
            <a:off x="4949988" y="3553647"/>
            <a:ext cx="718801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1200"/>
            </a:lvl1pPr>
          </a:lstStyle>
          <a:p>
            <a:r>
              <a:rPr dirty="0"/>
              <a:t>packet 3</a:t>
            </a:r>
          </a:p>
        </p:txBody>
      </p:sp>
      <p:sp>
        <p:nvSpPr>
          <p:cNvPr id="314" name="TextBox 50"/>
          <p:cNvSpPr txBox="1"/>
          <p:nvPr/>
        </p:nvSpPr>
        <p:spPr>
          <a:xfrm>
            <a:off x="3195954" y="1328051"/>
            <a:ext cx="354483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dirty="0"/>
              <a:t>SYN</a:t>
            </a:r>
          </a:p>
        </p:txBody>
      </p:sp>
      <p:sp>
        <p:nvSpPr>
          <p:cNvPr id="315" name="TextBox 51"/>
          <p:cNvSpPr txBox="1"/>
          <p:nvPr/>
        </p:nvSpPr>
        <p:spPr>
          <a:xfrm>
            <a:off x="3133144" y="1449247"/>
            <a:ext cx="665942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r>
              <a:t>SYN-ACK</a:t>
            </a:r>
          </a:p>
        </p:txBody>
      </p:sp>
      <p:sp>
        <p:nvSpPr>
          <p:cNvPr id="316" name="TextBox 52"/>
          <p:cNvSpPr txBox="1"/>
          <p:nvPr/>
        </p:nvSpPr>
        <p:spPr>
          <a:xfrm>
            <a:off x="3237332" y="1555522"/>
            <a:ext cx="364305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dirty="0"/>
              <a:t>ACK</a:t>
            </a:r>
          </a:p>
        </p:txBody>
      </p:sp>
      <p:sp>
        <p:nvSpPr>
          <p:cNvPr id="317" name="TextBox 72"/>
          <p:cNvSpPr txBox="1"/>
          <p:nvPr/>
        </p:nvSpPr>
        <p:spPr>
          <a:xfrm>
            <a:off x="3134062" y="1736949"/>
            <a:ext cx="367989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r>
              <a:t>REQ</a:t>
            </a:r>
          </a:p>
        </p:txBody>
      </p:sp>
      <p:sp>
        <p:nvSpPr>
          <p:cNvPr id="318" name="Straight Arrow Connector 73"/>
          <p:cNvSpPr/>
          <p:nvPr/>
        </p:nvSpPr>
        <p:spPr>
          <a:xfrm>
            <a:off x="3150921" y="1710258"/>
            <a:ext cx="432107" cy="126468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319" name="Straight Arrow Connector 74"/>
          <p:cNvSpPr/>
          <p:nvPr/>
        </p:nvSpPr>
        <p:spPr>
          <a:xfrm>
            <a:off x="3569103" y="2554884"/>
            <a:ext cx="1964612" cy="441063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320" name="Straight Arrow Connector 75"/>
          <p:cNvSpPr/>
          <p:nvPr/>
        </p:nvSpPr>
        <p:spPr>
          <a:xfrm>
            <a:off x="5547248" y="2996621"/>
            <a:ext cx="521840" cy="102579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grpSp>
        <p:nvGrpSpPr>
          <p:cNvPr id="325" name="Group 76"/>
          <p:cNvGrpSpPr/>
          <p:nvPr/>
        </p:nvGrpSpPr>
        <p:grpSpPr>
          <a:xfrm>
            <a:off x="3158220" y="1421585"/>
            <a:ext cx="2890437" cy="3677478"/>
            <a:chOff x="0" y="0"/>
            <a:chExt cx="2890435" cy="4359234"/>
          </a:xfrm>
        </p:grpSpPr>
        <p:sp>
          <p:nvSpPr>
            <p:cNvPr id="321" name="Straight Connector 77"/>
            <p:cNvSpPr/>
            <p:nvPr/>
          </p:nvSpPr>
          <p:spPr>
            <a:xfrm flipH="1">
              <a:off x="-1" y="0"/>
              <a:ext cx="1" cy="4351339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/>
              </a:pPr>
              <a:endParaRPr/>
            </a:p>
          </p:txBody>
        </p:sp>
        <p:sp>
          <p:nvSpPr>
            <p:cNvPr id="322" name="Straight Connector 78"/>
            <p:cNvSpPr/>
            <p:nvPr/>
          </p:nvSpPr>
          <p:spPr>
            <a:xfrm flipH="1">
              <a:off x="408121" y="7897"/>
              <a:ext cx="1" cy="4351339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/>
              </a:pPr>
              <a:endParaRPr/>
            </a:p>
          </p:txBody>
        </p:sp>
        <p:sp>
          <p:nvSpPr>
            <p:cNvPr id="323" name="Straight Connector 79"/>
            <p:cNvSpPr/>
            <p:nvPr/>
          </p:nvSpPr>
          <p:spPr>
            <a:xfrm flipH="1">
              <a:off x="2373824" y="7897"/>
              <a:ext cx="1" cy="4351339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/>
              </a:pPr>
              <a:endParaRPr/>
            </a:p>
          </p:txBody>
        </p:sp>
        <p:sp>
          <p:nvSpPr>
            <p:cNvPr id="324" name="Straight Connector 80"/>
            <p:cNvSpPr/>
            <p:nvPr/>
          </p:nvSpPr>
          <p:spPr>
            <a:xfrm flipH="1">
              <a:off x="2890435" y="7897"/>
              <a:ext cx="1" cy="4351339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/>
              </a:pPr>
              <a:endParaRPr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1F750C68-70B3-8242-AB82-07C4CA0D51C6}"/>
              </a:ext>
            </a:extLst>
          </p:cNvPr>
          <p:cNvSpPr/>
          <p:nvPr/>
        </p:nvSpPr>
        <p:spPr>
          <a:xfrm>
            <a:off x="2622974" y="504013"/>
            <a:ext cx="3621463" cy="4754880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6" name="TextBox 20">
            <a:extLst>
              <a:ext uri="{FF2B5EF4-FFF2-40B4-BE49-F238E27FC236}">
                <a16:creationId xmlns:a16="http://schemas.microsoft.com/office/drawing/2014/main" id="{6B1737E5-0A9C-084A-B731-3908AADC7F55}"/>
              </a:ext>
            </a:extLst>
          </p:cNvPr>
          <p:cNvSpPr txBox="1"/>
          <p:nvPr/>
        </p:nvSpPr>
        <p:spPr>
          <a:xfrm>
            <a:off x="4073905" y="5977704"/>
            <a:ext cx="137954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/>
            </a:lvl1pPr>
          </a:lstStyle>
          <a:p>
            <a:r>
              <a:rPr lang="en-US" sz="1800" dirty="0">
                <a:solidFill>
                  <a:srgbClr val="FF0000"/>
                </a:solidFill>
              </a:rPr>
              <a:t>early-</a:t>
            </a:r>
            <a:r>
              <a:rPr lang="en-US" sz="1800" dirty="0" err="1">
                <a:solidFill>
                  <a:srgbClr val="FF0000"/>
                </a:solidFill>
              </a:rPr>
              <a:t>syn.png</a:t>
            </a:r>
            <a:endParaRPr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roup"/>
          <p:cNvGrpSpPr/>
          <p:nvPr/>
        </p:nvGrpSpPr>
        <p:grpSpPr>
          <a:xfrm>
            <a:off x="2754199" y="656639"/>
            <a:ext cx="3455718" cy="813342"/>
            <a:chOff x="0" y="0"/>
            <a:chExt cx="3455716" cy="813341"/>
          </a:xfrm>
        </p:grpSpPr>
        <p:sp>
          <p:nvSpPr>
            <p:cNvPr id="329" name="Shape"/>
            <p:cNvSpPr/>
            <p:nvPr/>
          </p:nvSpPr>
          <p:spPr>
            <a:xfrm>
              <a:off x="570714" y="0"/>
              <a:ext cx="2544962" cy="787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9" h="21014" extrusionOk="0">
                  <a:moveTo>
                    <a:pt x="7309" y="4945"/>
                  </a:moveTo>
                  <a:cubicBezTo>
                    <a:pt x="6668" y="3994"/>
                    <a:pt x="5957" y="3640"/>
                    <a:pt x="5256" y="3924"/>
                  </a:cubicBezTo>
                  <a:cubicBezTo>
                    <a:pt x="4077" y="4402"/>
                    <a:pt x="3033" y="6603"/>
                    <a:pt x="2424" y="9890"/>
                  </a:cubicBezTo>
                  <a:cubicBezTo>
                    <a:pt x="1461" y="7853"/>
                    <a:pt x="168" y="9756"/>
                    <a:pt x="16" y="13432"/>
                  </a:cubicBezTo>
                  <a:cubicBezTo>
                    <a:pt x="-182" y="18222"/>
                    <a:pt x="1527" y="21381"/>
                    <a:pt x="2711" y="18391"/>
                  </a:cubicBezTo>
                  <a:cubicBezTo>
                    <a:pt x="3227" y="19779"/>
                    <a:pt x="3899" y="20414"/>
                    <a:pt x="4566" y="20147"/>
                  </a:cubicBezTo>
                  <a:cubicBezTo>
                    <a:pt x="4922" y="20004"/>
                    <a:pt x="5263" y="19604"/>
                    <a:pt x="5564" y="18978"/>
                  </a:cubicBezTo>
                  <a:cubicBezTo>
                    <a:pt x="6035" y="20112"/>
                    <a:pt x="6595" y="20802"/>
                    <a:pt x="7181" y="20970"/>
                  </a:cubicBezTo>
                  <a:cubicBezTo>
                    <a:pt x="8034" y="21213"/>
                    <a:pt x="8881" y="20350"/>
                    <a:pt x="9536" y="18572"/>
                  </a:cubicBezTo>
                  <a:cubicBezTo>
                    <a:pt x="10136" y="19951"/>
                    <a:pt x="10842" y="20780"/>
                    <a:pt x="11577" y="20970"/>
                  </a:cubicBezTo>
                  <a:cubicBezTo>
                    <a:pt x="12601" y="21236"/>
                    <a:pt x="13619" y="20263"/>
                    <a:pt x="14432" y="18240"/>
                  </a:cubicBezTo>
                  <a:cubicBezTo>
                    <a:pt x="14798" y="19127"/>
                    <a:pt x="15228" y="19704"/>
                    <a:pt x="15682" y="19916"/>
                  </a:cubicBezTo>
                  <a:cubicBezTo>
                    <a:pt x="16838" y="20458"/>
                    <a:pt x="17971" y="18690"/>
                    <a:pt x="18564" y="15499"/>
                  </a:cubicBezTo>
                  <a:cubicBezTo>
                    <a:pt x="19596" y="17161"/>
                    <a:pt x="20835" y="15186"/>
                    <a:pt x="21051" y="11536"/>
                  </a:cubicBezTo>
                  <a:cubicBezTo>
                    <a:pt x="21418" y="5321"/>
                    <a:pt x="19072" y="1310"/>
                    <a:pt x="17679" y="5770"/>
                  </a:cubicBezTo>
                  <a:cubicBezTo>
                    <a:pt x="17229" y="4222"/>
                    <a:pt x="16673" y="3032"/>
                    <a:pt x="16056" y="2291"/>
                  </a:cubicBezTo>
                  <a:cubicBezTo>
                    <a:pt x="14840" y="831"/>
                    <a:pt x="13484" y="1193"/>
                    <a:pt x="12358" y="3277"/>
                  </a:cubicBezTo>
                  <a:cubicBezTo>
                    <a:pt x="11698" y="977"/>
                    <a:pt x="10746" y="-219"/>
                    <a:pt x="9776" y="33"/>
                  </a:cubicBezTo>
                  <a:cubicBezTo>
                    <a:pt x="8756" y="297"/>
                    <a:pt x="7838" y="2125"/>
                    <a:pt x="7309" y="4945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F81BD"/>
              </a:solidFill>
              <a:custDash>
                <a:ds d="600000" sp="600000"/>
              </a:custDash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 b="0">
                  <a:solidFill>
                    <a:srgbClr val="3F6797"/>
                  </a:solidFill>
                </a:defRPr>
              </a:pPr>
              <a:endParaRPr/>
            </a:p>
          </p:txBody>
        </p:sp>
        <p:sp>
          <p:nvSpPr>
            <p:cNvPr id="330" name="TextBox 17"/>
            <p:cNvSpPr txBox="1"/>
            <p:nvPr/>
          </p:nvSpPr>
          <p:spPr>
            <a:xfrm>
              <a:off x="0" y="403510"/>
              <a:ext cx="510516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/>
              </a:lvl1pPr>
            </a:lstStyle>
            <a:p>
              <a:r>
                <a:t>client</a:t>
              </a:r>
            </a:p>
          </p:txBody>
        </p:sp>
        <p:sp>
          <p:nvSpPr>
            <p:cNvPr id="331" name="TextBox 18"/>
            <p:cNvSpPr txBox="1"/>
            <p:nvPr/>
          </p:nvSpPr>
          <p:spPr>
            <a:xfrm>
              <a:off x="606798" y="393391"/>
              <a:ext cx="249223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t>R</a:t>
              </a:r>
              <a:r>
                <a:rPr baseline="-5999"/>
                <a:t>c</a:t>
              </a:r>
            </a:p>
          </p:txBody>
        </p:sp>
        <p:sp>
          <p:nvSpPr>
            <p:cNvPr id="332" name="TextBox 19"/>
            <p:cNvSpPr txBox="1"/>
            <p:nvPr/>
          </p:nvSpPr>
          <p:spPr>
            <a:xfrm>
              <a:off x="2572500" y="373200"/>
              <a:ext cx="240988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t>R</a:t>
              </a:r>
              <a:r>
                <a:rPr baseline="-5999"/>
                <a:t>s</a:t>
              </a:r>
            </a:p>
          </p:txBody>
        </p:sp>
        <p:sp>
          <p:nvSpPr>
            <p:cNvPr id="333" name="TextBox 20"/>
            <p:cNvSpPr txBox="1"/>
            <p:nvPr/>
          </p:nvSpPr>
          <p:spPr>
            <a:xfrm>
              <a:off x="2900180" y="544100"/>
              <a:ext cx="555536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/>
              </a:lvl1pPr>
            </a:lstStyle>
            <a:p>
              <a:r>
                <a:rPr dirty="0"/>
                <a:t>server</a:t>
              </a:r>
            </a:p>
          </p:txBody>
        </p:sp>
      </p:grpSp>
      <p:sp>
        <p:nvSpPr>
          <p:cNvPr id="335" name="Straight Arrow Connector 87"/>
          <p:cNvSpPr/>
          <p:nvPr/>
        </p:nvSpPr>
        <p:spPr>
          <a:xfrm flipH="1">
            <a:off x="3086626" y="1486573"/>
            <a:ext cx="1" cy="2089853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336" name="TextBox 115"/>
          <p:cNvSpPr txBox="1"/>
          <p:nvPr/>
        </p:nvSpPr>
        <p:spPr>
          <a:xfrm rot="5400000">
            <a:off x="2762513" y="2507139"/>
            <a:ext cx="470259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rPr dirty="0"/>
              <a:t>TTFB</a:t>
            </a:r>
          </a:p>
        </p:txBody>
      </p:sp>
      <p:grpSp>
        <p:nvGrpSpPr>
          <p:cNvPr id="344" name="Group 31"/>
          <p:cNvGrpSpPr/>
          <p:nvPr/>
        </p:nvGrpSpPr>
        <p:grpSpPr>
          <a:xfrm>
            <a:off x="3158220" y="1484297"/>
            <a:ext cx="408124" cy="319393"/>
            <a:chOff x="0" y="0"/>
            <a:chExt cx="408123" cy="319391"/>
          </a:xfrm>
        </p:grpSpPr>
        <p:sp>
          <p:nvSpPr>
            <p:cNvPr id="341" name="Straight Connector 22"/>
            <p:cNvSpPr/>
            <p:nvPr/>
          </p:nvSpPr>
          <p:spPr>
            <a:xfrm>
              <a:off x="0" y="-1"/>
              <a:ext cx="408123" cy="98689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/>
              </a:pPr>
              <a:endParaRPr/>
            </a:p>
          </p:txBody>
        </p:sp>
        <p:sp>
          <p:nvSpPr>
            <p:cNvPr id="342" name="Straight Connector 24"/>
            <p:cNvSpPr/>
            <p:nvPr/>
          </p:nvSpPr>
          <p:spPr>
            <a:xfrm flipH="1">
              <a:off x="0" y="97978"/>
              <a:ext cx="408124" cy="104604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/>
              </a:pPr>
              <a:endParaRPr/>
            </a:p>
          </p:txBody>
        </p:sp>
        <p:sp>
          <p:nvSpPr>
            <p:cNvPr id="343" name="Straight Connector 26"/>
            <p:cNvSpPr/>
            <p:nvPr/>
          </p:nvSpPr>
          <p:spPr>
            <a:xfrm>
              <a:off x="2173" y="202581"/>
              <a:ext cx="405950" cy="116811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/>
              </a:pPr>
              <a:endParaRPr/>
            </a:p>
          </p:txBody>
        </p:sp>
      </p:grpSp>
      <p:grpSp>
        <p:nvGrpSpPr>
          <p:cNvPr id="348" name="Group 28"/>
          <p:cNvGrpSpPr/>
          <p:nvPr/>
        </p:nvGrpSpPr>
        <p:grpSpPr>
          <a:xfrm>
            <a:off x="3567626" y="1589665"/>
            <a:ext cx="1964420" cy="1199324"/>
            <a:chOff x="0" y="0"/>
            <a:chExt cx="1964419" cy="1199322"/>
          </a:xfrm>
        </p:grpSpPr>
        <p:sp>
          <p:nvSpPr>
            <p:cNvPr id="345" name="Straight Connector 29"/>
            <p:cNvSpPr/>
            <p:nvPr/>
          </p:nvSpPr>
          <p:spPr>
            <a:xfrm>
              <a:off x="0" y="-1"/>
              <a:ext cx="1964419" cy="370578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/>
              </a:pPr>
              <a:endParaRPr/>
            </a:p>
          </p:txBody>
        </p:sp>
        <p:sp>
          <p:nvSpPr>
            <p:cNvPr id="346" name="Straight Connector 30"/>
            <p:cNvSpPr/>
            <p:nvPr/>
          </p:nvSpPr>
          <p:spPr>
            <a:xfrm flipH="1">
              <a:off x="0" y="367909"/>
              <a:ext cx="1964420" cy="392788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/>
              </a:pPr>
              <a:endParaRPr/>
            </a:p>
          </p:txBody>
        </p:sp>
        <p:sp>
          <p:nvSpPr>
            <p:cNvPr id="347" name="Straight Connector 35"/>
            <p:cNvSpPr/>
            <p:nvPr/>
          </p:nvSpPr>
          <p:spPr>
            <a:xfrm>
              <a:off x="10461" y="760697"/>
              <a:ext cx="1953957" cy="438626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/>
              </a:pPr>
              <a:endParaRPr/>
            </a:p>
          </p:txBody>
        </p:sp>
      </p:grpSp>
      <p:grpSp>
        <p:nvGrpSpPr>
          <p:cNvPr id="352" name="Group 36"/>
          <p:cNvGrpSpPr/>
          <p:nvPr/>
        </p:nvGrpSpPr>
        <p:grpSpPr>
          <a:xfrm>
            <a:off x="5532044" y="1963424"/>
            <a:ext cx="532004" cy="326317"/>
            <a:chOff x="0" y="0"/>
            <a:chExt cx="532002" cy="326315"/>
          </a:xfrm>
        </p:grpSpPr>
        <p:sp>
          <p:nvSpPr>
            <p:cNvPr id="349" name="Straight Connector 37"/>
            <p:cNvSpPr/>
            <p:nvPr/>
          </p:nvSpPr>
          <p:spPr>
            <a:xfrm>
              <a:off x="0" y="-1"/>
              <a:ext cx="532003" cy="100829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/>
              </a:pPr>
              <a:endParaRPr/>
            </a:p>
          </p:txBody>
        </p:sp>
        <p:sp>
          <p:nvSpPr>
            <p:cNvPr id="350" name="Straight Connector 38"/>
            <p:cNvSpPr/>
            <p:nvPr/>
          </p:nvSpPr>
          <p:spPr>
            <a:xfrm flipH="1">
              <a:off x="-1" y="100102"/>
              <a:ext cx="532004" cy="106872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/>
              </a:pPr>
              <a:endParaRPr/>
            </a:p>
          </p:txBody>
        </p:sp>
        <p:sp>
          <p:nvSpPr>
            <p:cNvPr id="351" name="Straight Connector 39"/>
            <p:cNvSpPr/>
            <p:nvPr/>
          </p:nvSpPr>
          <p:spPr>
            <a:xfrm>
              <a:off x="2833" y="206973"/>
              <a:ext cx="529170" cy="119343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/>
              </a:pPr>
              <a:endParaRPr/>
            </a:p>
          </p:txBody>
        </p:sp>
      </p:grpSp>
      <p:sp>
        <p:nvSpPr>
          <p:cNvPr id="353" name="Straight Arrow Connector 68"/>
          <p:cNvSpPr/>
          <p:nvPr/>
        </p:nvSpPr>
        <p:spPr>
          <a:xfrm>
            <a:off x="5539740" y="3106785"/>
            <a:ext cx="516612" cy="152357"/>
          </a:xfrm>
          <a:prstGeom prst="line">
            <a:avLst/>
          </a:prstGeom>
          <a:ln w="6350">
            <a:solidFill>
              <a:schemeClr val="accent1"/>
            </a:solidFill>
            <a:prstDash val="dash"/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354" name="TextBox 70"/>
          <p:cNvSpPr txBox="1"/>
          <p:nvPr/>
        </p:nvSpPr>
        <p:spPr>
          <a:xfrm>
            <a:off x="5659227" y="2992623"/>
            <a:ext cx="387957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ACK</a:t>
            </a:r>
          </a:p>
        </p:txBody>
      </p:sp>
      <p:sp>
        <p:nvSpPr>
          <p:cNvPr id="356" name="Straight Arrow Connector 90"/>
          <p:cNvSpPr/>
          <p:nvPr/>
        </p:nvSpPr>
        <p:spPr>
          <a:xfrm flipH="1">
            <a:off x="5508297" y="2973982"/>
            <a:ext cx="543902" cy="106907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357" name="Straight Arrow Connector 91"/>
          <p:cNvSpPr/>
          <p:nvPr/>
        </p:nvSpPr>
        <p:spPr>
          <a:xfrm flipH="1">
            <a:off x="5509607" y="3280104"/>
            <a:ext cx="543902" cy="106907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358" name="Straight Arrow Connector 92"/>
          <p:cNvSpPr/>
          <p:nvPr/>
        </p:nvSpPr>
        <p:spPr>
          <a:xfrm flipH="1">
            <a:off x="5518177" y="3345053"/>
            <a:ext cx="543902" cy="106907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359" name="Straight Arrow Connector 93"/>
          <p:cNvSpPr/>
          <p:nvPr/>
        </p:nvSpPr>
        <p:spPr>
          <a:xfrm>
            <a:off x="5555377" y="3387004"/>
            <a:ext cx="516612" cy="152357"/>
          </a:xfrm>
          <a:prstGeom prst="line">
            <a:avLst/>
          </a:prstGeom>
          <a:ln w="6350">
            <a:solidFill>
              <a:schemeClr val="accent1"/>
            </a:solidFill>
            <a:prstDash val="dash"/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360" name="Straight Arrow Connector 94"/>
          <p:cNvSpPr/>
          <p:nvPr/>
        </p:nvSpPr>
        <p:spPr>
          <a:xfrm>
            <a:off x="5547436" y="3472402"/>
            <a:ext cx="516612" cy="152357"/>
          </a:xfrm>
          <a:prstGeom prst="line">
            <a:avLst/>
          </a:prstGeom>
          <a:ln w="6350">
            <a:solidFill>
              <a:schemeClr val="accent1"/>
            </a:solidFill>
            <a:prstDash val="dash"/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361" name="Straight Arrow Connector 95"/>
          <p:cNvSpPr/>
          <p:nvPr/>
        </p:nvSpPr>
        <p:spPr>
          <a:xfrm flipH="1">
            <a:off x="3558649" y="3085946"/>
            <a:ext cx="1969550" cy="386456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362" name="Straight Arrow Connector 96"/>
          <p:cNvSpPr/>
          <p:nvPr/>
        </p:nvSpPr>
        <p:spPr>
          <a:xfrm>
            <a:off x="3566341" y="3498675"/>
            <a:ext cx="1964422" cy="357320"/>
          </a:xfrm>
          <a:prstGeom prst="line">
            <a:avLst/>
          </a:prstGeom>
          <a:ln w="6350">
            <a:solidFill>
              <a:schemeClr val="accent1"/>
            </a:solidFill>
            <a:prstDash val="dash"/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363" name="Straight Arrow Connector 97"/>
          <p:cNvSpPr/>
          <p:nvPr/>
        </p:nvSpPr>
        <p:spPr>
          <a:xfrm flipH="1">
            <a:off x="3558649" y="3870562"/>
            <a:ext cx="1967660" cy="393033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364" name="Straight Arrow Connector 98"/>
          <p:cNvSpPr/>
          <p:nvPr/>
        </p:nvSpPr>
        <p:spPr>
          <a:xfrm flipH="1">
            <a:off x="3558648" y="3935510"/>
            <a:ext cx="1976231" cy="404855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365" name="Straight Arrow Connector 99"/>
          <p:cNvSpPr/>
          <p:nvPr/>
        </p:nvSpPr>
        <p:spPr>
          <a:xfrm>
            <a:off x="3558649" y="4264631"/>
            <a:ext cx="1964421" cy="357320"/>
          </a:xfrm>
          <a:prstGeom prst="line">
            <a:avLst/>
          </a:prstGeom>
          <a:ln w="6350">
            <a:solidFill>
              <a:schemeClr val="accent1"/>
            </a:solidFill>
            <a:prstDash val="dash"/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366" name="Straight Arrow Connector 100"/>
          <p:cNvSpPr/>
          <p:nvPr/>
        </p:nvSpPr>
        <p:spPr>
          <a:xfrm>
            <a:off x="3569041" y="4339492"/>
            <a:ext cx="1964421" cy="357320"/>
          </a:xfrm>
          <a:prstGeom prst="line">
            <a:avLst/>
          </a:prstGeom>
          <a:ln w="6350">
            <a:solidFill>
              <a:schemeClr val="accent1"/>
            </a:solidFill>
            <a:prstDash val="dash"/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367" name="Straight Arrow Connector 101"/>
          <p:cNvSpPr/>
          <p:nvPr/>
        </p:nvSpPr>
        <p:spPr>
          <a:xfrm flipH="1">
            <a:off x="3158220" y="3482571"/>
            <a:ext cx="429478" cy="86065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368" name="Straight Arrow Connector 104"/>
          <p:cNvSpPr/>
          <p:nvPr/>
        </p:nvSpPr>
        <p:spPr>
          <a:xfrm flipH="1">
            <a:off x="3134449" y="4259976"/>
            <a:ext cx="429477" cy="86065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369" name="Straight Arrow Connector 105"/>
          <p:cNvSpPr/>
          <p:nvPr/>
        </p:nvSpPr>
        <p:spPr>
          <a:xfrm flipH="1">
            <a:off x="3143425" y="4335872"/>
            <a:ext cx="429477" cy="86065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370" name="Straight Arrow Connector 106"/>
          <p:cNvSpPr/>
          <p:nvPr/>
        </p:nvSpPr>
        <p:spPr>
          <a:xfrm>
            <a:off x="3177020" y="3569672"/>
            <a:ext cx="387907" cy="94956"/>
          </a:xfrm>
          <a:prstGeom prst="line">
            <a:avLst/>
          </a:prstGeom>
          <a:ln w="6350">
            <a:solidFill>
              <a:schemeClr val="accent1"/>
            </a:solidFill>
            <a:prstDash val="dash"/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371" name="Straight Arrow Connector 107"/>
          <p:cNvSpPr/>
          <p:nvPr/>
        </p:nvSpPr>
        <p:spPr>
          <a:xfrm>
            <a:off x="3181198" y="4332563"/>
            <a:ext cx="387906" cy="94956"/>
          </a:xfrm>
          <a:prstGeom prst="line">
            <a:avLst/>
          </a:prstGeom>
          <a:ln w="6350">
            <a:solidFill>
              <a:schemeClr val="accent1"/>
            </a:solidFill>
            <a:prstDash val="dash"/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372" name="Straight Arrow Connector 108"/>
          <p:cNvSpPr/>
          <p:nvPr/>
        </p:nvSpPr>
        <p:spPr>
          <a:xfrm>
            <a:off x="3191093" y="4425586"/>
            <a:ext cx="387906" cy="94956"/>
          </a:xfrm>
          <a:prstGeom prst="line">
            <a:avLst/>
          </a:prstGeom>
          <a:ln w="6350">
            <a:solidFill>
              <a:schemeClr val="accent1"/>
            </a:solidFill>
            <a:prstDash val="dash"/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373" name="TextBox 109"/>
          <p:cNvSpPr txBox="1"/>
          <p:nvPr/>
        </p:nvSpPr>
        <p:spPr>
          <a:xfrm rot="20892880">
            <a:off x="4534565" y="2955054"/>
            <a:ext cx="71880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rPr dirty="0"/>
              <a:t>packet 1</a:t>
            </a:r>
          </a:p>
        </p:txBody>
      </p:sp>
      <p:sp>
        <p:nvSpPr>
          <p:cNvPr id="374" name="TextBox 111"/>
          <p:cNvSpPr txBox="1"/>
          <p:nvPr/>
        </p:nvSpPr>
        <p:spPr>
          <a:xfrm rot="21007743">
            <a:off x="4207600" y="3803021"/>
            <a:ext cx="71880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rPr dirty="0"/>
              <a:t>packet 2</a:t>
            </a:r>
          </a:p>
        </p:txBody>
      </p:sp>
      <p:sp>
        <p:nvSpPr>
          <p:cNvPr id="375" name="TextBox 112"/>
          <p:cNvSpPr txBox="1"/>
          <p:nvPr/>
        </p:nvSpPr>
        <p:spPr>
          <a:xfrm rot="20995102">
            <a:off x="4372584" y="4034481"/>
            <a:ext cx="71880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rPr dirty="0"/>
              <a:t>packet 3</a:t>
            </a:r>
          </a:p>
        </p:txBody>
      </p:sp>
      <p:sp>
        <p:nvSpPr>
          <p:cNvPr id="376" name="TextBox 50"/>
          <p:cNvSpPr txBox="1"/>
          <p:nvPr/>
        </p:nvSpPr>
        <p:spPr>
          <a:xfrm rot="898866">
            <a:off x="3181398" y="1302651"/>
            <a:ext cx="37724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rPr dirty="0"/>
              <a:t>SYN</a:t>
            </a:r>
          </a:p>
        </p:txBody>
      </p:sp>
      <p:sp>
        <p:nvSpPr>
          <p:cNvPr id="377" name="TextBox 51"/>
          <p:cNvSpPr txBox="1"/>
          <p:nvPr/>
        </p:nvSpPr>
        <p:spPr>
          <a:xfrm rot="20736342">
            <a:off x="3585776" y="1408151"/>
            <a:ext cx="717015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rPr dirty="0"/>
              <a:t>SYN-ACK</a:t>
            </a:r>
          </a:p>
        </p:txBody>
      </p:sp>
      <p:sp>
        <p:nvSpPr>
          <p:cNvPr id="378" name="TextBox 52"/>
          <p:cNvSpPr txBox="1"/>
          <p:nvPr/>
        </p:nvSpPr>
        <p:spPr>
          <a:xfrm rot="928168">
            <a:off x="3569096" y="1617166"/>
            <a:ext cx="387956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rPr dirty="0"/>
              <a:t>ACK</a:t>
            </a:r>
          </a:p>
        </p:txBody>
      </p:sp>
      <p:sp>
        <p:nvSpPr>
          <p:cNvPr id="379" name="TextBox 72"/>
          <p:cNvSpPr txBox="1"/>
          <p:nvPr/>
        </p:nvSpPr>
        <p:spPr>
          <a:xfrm rot="984326">
            <a:off x="3178154" y="1742371"/>
            <a:ext cx="391975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rPr dirty="0"/>
              <a:t>REQ</a:t>
            </a:r>
          </a:p>
        </p:txBody>
      </p:sp>
      <p:sp>
        <p:nvSpPr>
          <p:cNvPr id="380" name="Straight Arrow Connector 73"/>
          <p:cNvSpPr/>
          <p:nvPr/>
        </p:nvSpPr>
        <p:spPr>
          <a:xfrm>
            <a:off x="3150921" y="1710258"/>
            <a:ext cx="432107" cy="126468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381" name="Straight Arrow Connector 74"/>
          <p:cNvSpPr/>
          <p:nvPr/>
        </p:nvSpPr>
        <p:spPr>
          <a:xfrm>
            <a:off x="3569103" y="2383434"/>
            <a:ext cx="1964360" cy="464082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382" name="Straight Arrow Connector 75"/>
          <p:cNvSpPr/>
          <p:nvPr/>
        </p:nvSpPr>
        <p:spPr>
          <a:xfrm>
            <a:off x="5547248" y="2850571"/>
            <a:ext cx="521840" cy="102579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388" name="Straight Arrow Connector 87"/>
          <p:cNvSpPr/>
          <p:nvPr/>
        </p:nvSpPr>
        <p:spPr>
          <a:xfrm flipH="1">
            <a:off x="2853017" y="1486573"/>
            <a:ext cx="1" cy="3001556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grpSp>
        <p:nvGrpSpPr>
          <p:cNvPr id="394" name="Group 76"/>
          <p:cNvGrpSpPr/>
          <p:nvPr/>
        </p:nvGrpSpPr>
        <p:grpSpPr>
          <a:xfrm>
            <a:off x="3158220" y="1421585"/>
            <a:ext cx="2890436" cy="3489082"/>
            <a:chOff x="0" y="0"/>
            <a:chExt cx="2890435" cy="4359234"/>
          </a:xfrm>
        </p:grpSpPr>
        <p:sp>
          <p:nvSpPr>
            <p:cNvPr id="390" name="Straight Connector 77"/>
            <p:cNvSpPr/>
            <p:nvPr/>
          </p:nvSpPr>
          <p:spPr>
            <a:xfrm flipH="1">
              <a:off x="-1" y="0"/>
              <a:ext cx="1" cy="4351339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/>
              </a:pPr>
              <a:endParaRPr/>
            </a:p>
          </p:txBody>
        </p:sp>
        <p:sp>
          <p:nvSpPr>
            <p:cNvPr id="391" name="Straight Connector 78"/>
            <p:cNvSpPr/>
            <p:nvPr/>
          </p:nvSpPr>
          <p:spPr>
            <a:xfrm flipH="1">
              <a:off x="408121" y="7897"/>
              <a:ext cx="1" cy="4351339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/>
              </a:pPr>
              <a:endParaRPr/>
            </a:p>
          </p:txBody>
        </p:sp>
        <p:sp>
          <p:nvSpPr>
            <p:cNvPr id="392" name="Straight Connector 79"/>
            <p:cNvSpPr/>
            <p:nvPr/>
          </p:nvSpPr>
          <p:spPr>
            <a:xfrm flipH="1">
              <a:off x="2373823" y="7897"/>
              <a:ext cx="1" cy="4351339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/>
              </a:pPr>
              <a:endParaRPr/>
            </a:p>
          </p:txBody>
        </p:sp>
        <p:sp>
          <p:nvSpPr>
            <p:cNvPr id="393" name="Straight Connector 80"/>
            <p:cNvSpPr/>
            <p:nvPr/>
          </p:nvSpPr>
          <p:spPr>
            <a:xfrm flipH="1">
              <a:off x="2890434" y="7897"/>
              <a:ext cx="1" cy="4351339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/>
              </a:pPr>
              <a:endParaRPr/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628E3AE5-DD4B-3247-8ACF-76A95E226C05}"/>
              </a:ext>
            </a:extLst>
          </p:cNvPr>
          <p:cNvSpPr/>
          <p:nvPr/>
        </p:nvSpPr>
        <p:spPr>
          <a:xfrm>
            <a:off x="2581878" y="504013"/>
            <a:ext cx="3621463" cy="4572000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9" name="TextBox 88">
            <a:extLst>
              <a:ext uri="{FF2B5EF4-FFF2-40B4-BE49-F238E27FC236}">
                <a16:creationId xmlns:a16="http://schemas.microsoft.com/office/drawing/2014/main" id="{8F812693-5D88-AE4E-9DA2-F33BF279DDC7}"/>
              </a:ext>
            </a:extLst>
          </p:cNvPr>
          <p:cNvSpPr txBox="1"/>
          <p:nvPr/>
        </p:nvSpPr>
        <p:spPr>
          <a:xfrm rot="5400000">
            <a:off x="1830882" y="2687653"/>
            <a:ext cx="1874036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200"/>
            </a:pPr>
            <a:r>
              <a:rPr dirty="0"/>
              <a:t>Download Time</a:t>
            </a:r>
          </a:p>
        </p:txBody>
      </p:sp>
      <p:sp>
        <p:nvSpPr>
          <p:cNvPr id="70" name="TextBox 20">
            <a:extLst>
              <a:ext uri="{FF2B5EF4-FFF2-40B4-BE49-F238E27FC236}">
                <a16:creationId xmlns:a16="http://schemas.microsoft.com/office/drawing/2014/main" id="{41586320-37EB-064E-87A1-8CB7A50D93F5}"/>
              </a:ext>
            </a:extLst>
          </p:cNvPr>
          <p:cNvSpPr txBox="1"/>
          <p:nvPr/>
        </p:nvSpPr>
        <p:spPr>
          <a:xfrm>
            <a:off x="4073905" y="5977704"/>
            <a:ext cx="114710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/>
            </a:lvl1pPr>
          </a:lstStyle>
          <a:p>
            <a:r>
              <a:rPr lang="en-US" sz="1800" dirty="0" err="1">
                <a:solidFill>
                  <a:srgbClr val="FF0000"/>
                </a:solidFill>
              </a:rPr>
              <a:t>thread.png</a:t>
            </a:r>
            <a:endParaRPr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traight Connector 13"/>
          <p:cNvSpPr/>
          <p:nvPr/>
        </p:nvSpPr>
        <p:spPr>
          <a:xfrm flipH="1">
            <a:off x="3158220" y="1421585"/>
            <a:ext cx="1" cy="4351339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399" name="Straight Connector 14"/>
          <p:cNvSpPr/>
          <p:nvPr/>
        </p:nvSpPr>
        <p:spPr>
          <a:xfrm flipH="1">
            <a:off x="3566343" y="1429482"/>
            <a:ext cx="1" cy="4351339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400" name="Straight Connector 15"/>
          <p:cNvSpPr/>
          <p:nvPr/>
        </p:nvSpPr>
        <p:spPr>
          <a:xfrm flipH="1">
            <a:off x="5532044" y="1429482"/>
            <a:ext cx="1" cy="4351339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401" name="Straight Connector 16"/>
          <p:cNvSpPr/>
          <p:nvPr/>
        </p:nvSpPr>
        <p:spPr>
          <a:xfrm flipH="1">
            <a:off x="6048655" y="1429482"/>
            <a:ext cx="1" cy="4351339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402" name="TextBox 17"/>
          <p:cNvSpPr txBox="1"/>
          <p:nvPr/>
        </p:nvSpPr>
        <p:spPr>
          <a:xfrm>
            <a:off x="2754199" y="1060150"/>
            <a:ext cx="510517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client</a:t>
            </a:r>
          </a:p>
        </p:txBody>
      </p:sp>
      <p:sp>
        <p:nvSpPr>
          <p:cNvPr id="403" name="TextBox 18"/>
          <p:cNvSpPr txBox="1"/>
          <p:nvPr/>
        </p:nvSpPr>
        <p:spPr>
          <a:xfrm>
            <a:off x="3360997" y="1050030"/>
            <a:ext cx="364516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R_c</a:t>
            </a:r>
          </a:p>
        </p:txBody>
      </p:sp>
      <p:sp>
        <p:nvSpPr>
          <p:cNvPr id="404" name="TextBox 19"/>
          <p:cNvSpPr txBox="1"/>
          <p:nvPr/>
        </p:nvSpPr>
        <p:spPr>
          <a:xfrm>
            <a:off x="5326700" y="1029840"/>
            <a:ext cx="352163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R_s</a:t>
            </a:r>
          </a:p>
        </p:txBody>
      </p:sp>
      <p:sp>
        <p:nvSpPr>
          <p:cNvPr id="405" name="TextBox 20"/>
          <p:cNvSpPr txBox="1"/>
          <p:nvPr/>
        </p:nvSpPr>
        <p:spPr>
          <a:xfrm>
            <a:off x="5880506" y="1026812"/>
            <a:ext cx="555537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server</a:t>
            </a:r>
          </a:p>
        </p:txBody>
      </p:sp>
      <p:grpSp>
        <p:nvGrpSpPr>
          <p:cNvPr id="409" name="Group 31"/>
          <p:cNvGrpSpPr/>
          <p:nvPr/>
        </p:nvGrpSpPr>
        <p:grpSpPr>
          <a:xfrm>
            <a:off x="3158220" y="1484297"/>
            <a:ext cx="408124" cy="319393"/>
            <a:chOff x="0" y="0"/>
            <a:chExt cx="408123" cy="319391"/>
          </a:xfrm>
        </p:grpSpPr>
        <p:sp>
          <p:nvSpPr>
            <p:cNvPr id="406" name="Straight Connector 22"/>
            <p:cNvSpPr/>
            <p:nvPr/>
          </p:nvSpPr>
          <p:spPr>
            <a:xfrm>
              <a:off x="0" y="-1"/>
              <a:ext cx="408123" cy="98689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/>
              </a:pPr>
              <a:endParaRPr/>
            </a:p>
          </p:txBody>
        </p:sp>
        <p:sp>
          <p:nvSpPr>
            <p:cNvPr id="407" name="Straight Connector 24"/>
            <p:cNvSpPr/>
            <p:nvPr/>
          </p:nvSpPr>
          <p:spPr>
            <a:xfrm flipH="1">
              <a:off x="0" y="97978"/>
              <a:ext cx="408124" cy="104604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/>
              </a:pPr>
              <a:endParaRPr/>
            </a:p>
          </p:txBody>
        </p:sp>
        <p:sp>
          <p:nvSpPr>
            <p:cNvPr id="408" name="Straight Connector 26"/>
            <p:cNvSpPr/>
            <p:nvPr/>
          </p:nvSpPr>
          <p:spPr>
            <a:xfrm>
              <a:off x="2173" y="202581"/>
              <a:ext cx="405950" cy="116811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/>
              </a:pPr>
              <a:endParaRPr/>
            </a:p>
          </p:txBody>
        </p:sp>
      </p:grpSp>
      <p:grpSp>
        <p:nvGrpSpPr>
          <p:cNvPr id="413" name="Group 28"/>
          <p:cNvGrpSpPr/>
          <p:nvPr/>
        </p:nvGrpSpPr>
        <p:grpSpPr>
          <a:xfrm>
            <a:off x="3567626" y="1723015"/>
            <a:ext cx="1964420" cy="1199324"/>
            <a:chOff x="0" y="0"/>
            <a:chExt cx="1964419" cy="1199322"/>
          </a:xfrm>
        </p:grpSpPr>
        <p:sp>
          <p:nvSpPr>
            <p:cNvPr id="410" name="Straight Connector 29"/>
            <p:cNvSpPr/>
            <p:nvPr/>
          </p:nvSpPr>
          <p:spPr>
            <a:xfrm>
              <a:off x="0" y="-1"/>
              <a:ext cx="1964419" cy="370578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/>
              </a:pPr>
              <a:endParaRPr/>
            </a:p>
          </p:txBody>
        </p:sp>
        <p:sp>
          <p:nvSpPr>
            <p:cNvPr id="411" name="Straight Connector 30"/>
            <p:cNvSpPr/>
            <p:nvPr/>
          </p:nvSpPr>
          <p:spPr>
            <a:xfrm flipH="1">
              <a:off x="0" y="367909"/>
              <a:ext cx="1964420" cy="392788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/>
              </a:pPr>
              <a:endParaRPr/>
            </a:p>
          </p:txBody>
        </p:sp>
        <p:sp>
          <p:nvSpPr>
            <p:cNvPr id="412" name="Straight Connector 35"/>
            <p:cNvSpPr/>
            <p:nvPr/>
          </p:nvSpPr>
          <p:spPr>
            <a:xfrm>
              <a:off x="10461" y="760697"/>
              <a:ext cx="1953957" cy="438626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/>
              </a:pPr>
              <a:endParaRPr/>
            </a:p>
          </p:txBody>
        </p:sp>
      </p:grpSp>
      <p:grpSp>
        <p:nvGrpSpPr>
          <p:cNvPr id="417" name="Group 36"/>
          <p:cNvGrpSpPr/>
          <p:nvPr/>
        </p:nvGrpSpPr>
        <p:grpSpPr>
          <a:xfrm>
            <a:off x="5532046" y="2253090"/>
            <a:ext cx="516611" cy="326317"/>
            <a:chOff x="0" y="0"/>
            <a:chExt cx="516609" cy="326315"/>
          </a:xfrm>
        </p:grpSpPr>
        <p:sp>
          <p:nvSpPr>
            <p:cNvPr id="414" name="Straight Connector 37"/>
            <p:cNvSpPr/>
            <p:nvPr/>
          </p:nvSpPr>
          <p:spPr>
            <a:xfrm>
              <a:off x="0" y="-1"/>
              <a:ext cx="516610" cy="100829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/>
              </a:pPr>
              <a:endParaRPr/>
            </a:p>
          </p:txBody>
        </p:sp>
        <p:sp>
          <p:nvSpPr>
            <p:cNvPr id="415" name="Straight Connector 38"/>
            <p:cNvSpPr/>
            <p:nvPr/>
          </p:nvSpPr>
          <p:spPr>
            <a:xfrm flipH="1">
              <a:off x="-1" y="100102"/>
              <a:ext cx="516611" cy="106872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/>
              </a:pPr>
              <a:endParaRPr/>
            </a:p>
          </p:txBody>
        </p:sp>
        <p:sp>
          <p:nvSpPr>
            <p:cNvPr id="416" name="Straight Connector 39"/>
            <p:cNvSpPr/>
            <p:nvPr/>
          </p:nvSpPr>
          <p:spPr>
            <a:xfrm>
              <a:off x="2751" y="206973"/>
              <a:ext cx="513859" cy="119343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/>
              </a:pPr>
              <a:endParaRPr/>
            </a:p>
          </p:txBody>
        </p:sp>
      </p:grpSp>
      <p:sp>
        <p:nvSpPr>
          <p:cNvPr id="418" name="TextBox 2"/>
          <p:cNvSpPr txBox="1"/>
          <p:nvPr/>
        </p:nvSpPr>
        <p:spPr>
          <a:xfrm>
            <a:off x="3495928" y="1502944"/>
            <a:ext cx="39532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fork</a:t>
            </a:r>
          </a:p>
        </p:txBody>
      </p:sp>
      <p:sp>
        <p:nvSpPr>
          <p:cNvPr id="419" name="TextBox 40"/>
          <p:cNvSpPr txBox="1"/>
          <p:nvPr/>
        </p:nvSpPr>
        <p:spPr>
          <a:xfrm>
            <a:off x="5506328" y="2002881"/>
            <a:ext cx="395323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rPr dirty="0"/>
              <a:t>fork</a:t>
            </a:r>
          </a:p>
        </p:txBody>
      </p:sp>
      <p:sp>
        <p:nvSpPr>
          <p:cNvPr id="420" name="Straight Arrow Connector 68"/>
          <p:cNvSpPr/>
          <p:nvPr/>
        </p:nvSpPr>
        <p:spPr>
          <a:xfrm>
            <a:off x="5539740" y="2741045"/>
            <a:ext cx="516612" cy="152357"/>
          </a:xfrm>
          <a:prstGeom prst="line">
            <a:avLst/>
          </a:prstGeom>
          <a:ln w="6350">
            <a:solidFill>
              <a:schemeClr val="accent1"/>
            </a:solidFill>
            <a:prstDash val="dash"/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421" name="TextBox 70"/>
          <p:cNvSpPr txBox="1"/>
          <p:nvPr/>
        </p:nvSpPr>
        <p:spPr>
          <a:xfrm rot="890924">
            <a:off x="5560278" y="2754901"/>
            <a:ext cx="387957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rPr dirty="0"/>
              <a:t>ACK</a:t>
            </a:r>
          </a:p>
        </p:txBody>
      </p:sp>
      <p:sp>
        <p:nvSpPr>
          <p:cNvPr id="422" name="Straight Arrow Connector 87"/>
          <p:cNvSpPr/>
          <p:nvPr/>
        </p:nvSpPr>
        <p:spPr>
          <a:xfrm>
            <a:off x="2863291" y="1486573"/>
            <a:ext cx="44469" cy="4021234"/>
          </a:xfrm>
          <a:prstGeom prst="line">
            <a:avLst/>
          </a:prstGeom>
          <a:ln w="6350">
            <a:solidFill>
              <a:srgbClr val="000000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424" name="Straight Arrow Connector 90"/>
          <p:cNvSpPr/>
          <p:nvPr/>
        </p:nvSpPr>
        <p:spPr>
          <a:xfrm flipH="1">
            <a:off x="5508297" y="2623480"/>
            <a:ext cx="543902" cy="106907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425" name="Straight Arrow Connector 91"/>
          <p:cNvSpPr/>
          <p:nvPr/>
        </p:nvSpPr>
        <p:spPr>
          <a:xfrm flipH="1">
            <a:off x="5509607" y="2921984"/>
            <a:ext cx="543902" cy="106907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426" name="Straight Arrow Connector 92"/>
          <p:cNvSpPr/>
          <p:nvPr/>
        </p:nvSpPr>
        <p:spPr>
          <a:xfrm flipH="1">
            <a:off x="5518177" y="2986932"/>
            <a:ext cx="543902" cy="106907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427" name="Straight Arrow Connector 93"/>
          <p:cNvSpPr/>
          <p:nvPr/>
        </p:nvSpPr>
        <p:spPr>
          <a:xfrm>
            <a:off x="5555377" y="3028882"/>
            <a:ext cx="516612" cy="152357"/>
          </a:xfrm>
          <a:prstGeom prst="line">
            <a:avLst/>
          </a:prstGeom>
          <a:ln w="6350">
            <a:solidFill>
              <a:schemeClr val="accent1"/>
            </a:solidFill>
            <a:prstDash val="dash"/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428" name="Straight Arrow Connector 94"/>
          <p:cNvSpPr/>
          <p:nvPr/>
        </p:nvSpPr>
        <p:spPr>
          <a:xfrm>
            <a:off x="5547436" y="3114281"/>
            <a:ext cx="516612" cy="152357"/>
          </a:xfrm>
          <a:prstGeom prst="line">
            <a:avLst/>
          </a:prstGeom>
          <a:ln w="6350">
            <a:solidFill>
              <a:schemeClr val="accent1"/>
            </a:solidFill>
            <a:prstDash val="dash"/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429" name="Straight Arrow Connector 95"/>
          <p:cNvSpPr/>
          <p:nvPr/>
        </p:nvSpPr>
        <p:spPr>
          <a:xfrm flipH="1">
            <a:off x="3558649" y="2941185"/>
            <a:ext cx="1969550" cy="386456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430" name="Straight Arrow Connector 96"/>
          <p:cNvSpPr/>
          <p:nvPr/>
        </p:nvSpPr>
        <p:spPr>
          <a:xfrm>
            <a:off x="3566341" y="3353915"/>
            <a:ext cx="1964422" cy="357320"/>
          </a:xfrm>
          <a:prstGeom prst="line">
            <a:avLst/>
          </a:prstGeom>
          <a:ln w="6350">
            <a:solidFill>
              <a:schemeClr val="accent1"/>
            </a:solidFill>
            <a:prstDash val="dash"/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431" name="Straight Arrow Connector 97"/>
          <p:cNvSpPr/>
          <p:nvPr/>
        </p:nvSpPr>
        <p:spPr>
          <a:xfrm flipH="1">
            <a:off x="3558649" y="3032381"/>
            <a:ext cx="1967660" cy="393033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432" name="Straight Arrow Connector 98"/>
          <p:cNvSpPr/>
          <p:nvPr/>
        </p:nvSpPr>
        <p:spPr>
          <a:xfrm flipH="1">
            <a:off x="3558648" y="3097329"/>
            <a:ext cx="1976231" cy="404855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433" name="Straight Arrow Connector 99"/>
          <p:cNvSpPr/>
          <p:nvPr/>
        </p:nvSpPr>
        <p:spPr>
          <a:xfrm>
            <a:off x="3558649" y="3426450"/>
            <a:ext cx="1964421" cy="357320"/>
          </a:xfrm>
          <a:prstGeom prst="line">
            <a:avLst/>
          </a:prstGeom>
          <a:ln w="6350">
            <a:solidFill>
              <a:schemeClr val="accent1"/>
            </a:solidFill>
            <a:prstDash val="dash"/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434" name="Straight Arrow Connector 100"/>
          <p:cNvSpPr/>
          <p:nvPr/>
        </p:nvSpPr>
        <p:spPr>
          <a:xfrm>
            <a:off x="3569041" y="3501311"/>
            <a:ext cx="1964421" cy="357320"/>
          </a:xfrm>
          <a:prstGeom prst="line">
            <a:avLst/>
          </a:prstGeom>
          <a:ln w="6350">
            <a:solidFill>
              <a:schemeClr val="accent1"/>
            </a:solidFill>
            <a:prstDash val="dash"/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435" name="Straight Arrow Connector 101"/>
          <p:cNvSpPr/>
          <p:nvPr/>
        </p:nvSpPr>
        <p:spPr>
          <a:xfrm flipH="1">
            <a:off x="3158220" y="3337809"/>
            <a:ext cx="429478" cy="86065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436" name="Straight Arrow Connector 104"/>
          <p:cNvSpPr/>
          <p:nvPr/>
        </p:nvSpPr>
        <p:spPr>
          <a:xfrm flipH="1">
            <a:off x="3134449" y="3421795"/>
            <a:ext cx="429477" cy="86065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437" name="Straight Arrow Connector 105"/>
          <p:cNvSpPr/>
          <p:nvPr/>
        </p:nvSpPr>
        <p:spPr>
          <a:xfrm flipH="1">
            <a:off x="3143425" y="3497691"/>
            <a:ext cx="429477" cy="86065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438" name="Straight Arrow Connector 106"/>
          <p:cNvSpPr/>
          <p:nvPr/>
        </p:nvSpPr>
        <p:spPr>
          <a:xfrm>
            <a:off x="3177020" y="3424911"/>
            <a:ext cx="387907" cy="94956"/>
          </a:xfrm>
          <a:prstGeom prst="line">
            <a:avLst/>
          </a:prstGeom>
          <a:ln w="6350">
            <a:solidFill>
              <a:schemeClr val="accent1"/>
            </a:solidFill>
            <a:prstDash val="dash"/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439" name="Straight Arrow Connector 107"/>
          <p:cNvSpPr/>
          <p:nvPr/>
        </p:nvSpPr>
        <p:spPr>
          <a:xfrm>
            <a:off x="3181198" y="3494382"/>
            <a:ext cx="387906" cy="94956"/>
          </a:xfrm>
          <a:prstGeom prst="line">
            <a:avLst/>
          </a:prstGeom>
          <a:ln w="6350">
            <a:solidFill>
              <a:schemeClr val="accent1"/>
            </a:solidFill>
            <a:prstDash val="dash"/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440" name="Straight Arrow Connector 108"/>
          <p:cNvSpPr/>
          <p:nvPr/>
        </p:nvSpPr>
        <p:spPr>
          <a:xfrm>
            <a:off x="3191093" y="3587405"/>
            <a:ext cx="387906" cy="94956"/>
          </a:xfrm>
          <a:prstGeom prst="line">
            <a:avLst/>
          </a:prstGeom>
          <a:ln w="6350">
            <a:solidFill>
              <a:schemeClr val="accent1"/>
            </a:solidFill>
            <a:prstDash val="dash"/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441" name="TextBox 109"/>
          <p:cNvSpPr txBox="1"/>
          <p:nvPr/>
        </p:nvSpPr>
        <p:spPr>
          <a:xfrm rot="20861110">
            <a:off x="5218781" y="2472042"/>
            <a:ext cx="71880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rPr dirty="0"/>
              <a:t>packet 1</a:t>
            </a:r>
          </a:p>
        </p:txBody>
      </p:sp>
      <p:sp>
        <p:nvSpPr>
          <p:cNvPr id="442" name="TextBox 111"/>
          <p:cNvSpPr txBox="1"/>
          <p:nvPr/>
        </p:nvSpPr>
        <p:spPr>
          <a:xfrm rot="20928717">
            <a:off x="5341397" y="3001392"/>
            <a:ext cx="71880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rPr dirty="0"/>
              <a:t>packet 2</a:t>
            </a:r>
          </a:p>
        </p:txBody>
      </p:sp>
      <p:sp>
        <p:nvSpPr>
          <p:cNvPr id="443" name="TextBox 112"/>
          <p:cNvSpPr txBox="1"/>
          <p:nvPr/>
        </p:nvSpPr>
        <p:spPr>
          <a:xfrm rot="20928717">
            <a:off x="5345496" y="3106618"/>
            <a:ext cx="71880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packet 3</a:t>
            </a:r>
          </a:p>
        </p:txBody>
      </p:sp>
      <p:sp>
        <p:nvSpPr>
          <p:cNvPr id="444" name="Straight Arrow Connector 113"/>
          <p:cNvSpPr/>
          <p:nvPr/>
        </p:nvSpPr>
        <p:spPr>
          <a:xfrm>
            <a:off x="3115164" y="1486573"/>
            <a:ext cx="13310" cy="3147876"/>
          </a:xfrm>
          <a:prstGeom prst="line">
            <a:avLst/>
          </a:prstGeom>
          <a:ln w="6350">
            <a:solidFill>
              <a:srgbClr val="000000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445" name="TextBox 115"/>
          <p:cNvSpPr txBox="1"/>
          <p:nvPr/>
        </p:nvSpPr>
        <p:spPr>
          <a:xfrm rot="5400000">
            <a:off x="2798187" y="2773839"/>
            <a:ext cx="470259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rPr dirty="0"/>
              <a:t>TTFB</a:t>
            </a:r>
          </a:p>
        </p:txBody>
      </p:sp>
      <p:sp>
        <p:nvSpPr>
          <p:cNvPr id="446" name="TextBox 50"/>
          <p:cNvSpPr txBox="1"/>
          <p:nvPr/>
        </p:nvSpPr>
        <p:spPr>
          <a:xfrm rot="838472">
            <a:off x="3119754" y="1302651"/>
            <a:ext cx="37724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rPr dirty="0"/>
              <a:t>SYN</a:t>
            </a:r>
          </a:p>
        </p:txBody>
      </p:sp>
      <p:sp>
        <p:nvSpPr>
          <p:cNvPr id="447" name="TextBox 51"/>
          <p:cNvSpPr txBox="1"/>
          <p:nvPr/>
        </p:nvSpPr>
        <p:spPr>
          <a:xfrm>
            <a:off x="2834384" y="1480157"/>
            <a:ext cx="717016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SYN-ACK</a:t>
            </a:r>
          </a:p>
        </p:txBody>
      </p:sp>
      <p:sp>
        <p:nvSpPr>
          <p:cNvPr id="448" name="TextBox 52"/>
          <p:cNvSpPr txBox="1"/>
          <p:nvPr/>
        </p:nvSpPr>
        <p:spPr>
          <a:xfrm rot="809182">
            <a:off x="3161535" y="1701276"/>
            <a:ext cx="387957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rPr dirty="0"/>
              <a:t>ACK</a:t>
            </a:r>
          </a:p>
        </p:txBody>
      </p:sp>
      <p:grpSp>
        <p:nvGrpSpPr>
          <p:cNvPr id="451" name="Cloud 3"/>
          <p:cNvGrpSpPr/>
          <p:nvPr/>
        </p:nvGrpSpPr>
        <p:grpSpPr>
          <a:xfrm>
            <a:off x="3239281" y="906745"/>
            <a:ext cx="2642488" cy="580550"/>
            <a:chOff x="0" y="0"/>
            <a:chExt cx="2642486" cy="580549"/>
          </a:xfrm>
        </p:grpSpPr>
        <p:sp>
          <p:nvSpPr>
            <p:cNvPr id="449" name="Shape"/>
            <p:cNvSpPr/>
            <p:nvPr/>
          </p:nvSpPr>
          <p:spPr>
            <a:xfrm>
              <a:off x="0" y="0"/>
              <a:ext cx="2642487" cy="580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noFill/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 b="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0" name="Shape"/>
            <p:cNvSpPr/>
            <p:nvPr/>
          </p:nvSpPr>
          <p:spPr>
            <a:xfrm>
              <a:off x="134179" y="29520"/>
              <a:ext cx="2421401" cy="492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 b="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452" name="TextBox 53"/>
          <p:cNvSpPr txBox="1"/>
          <p:nvPr/>
        </p:nvSpPr>
        <p:spPr>
          <a:xfrm rot="728739">
            <a:off x="4126021" y="1647880"/>
            <a:ext cx="895236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rPr dirty="0"/>
              <a:t>(early) SYN</a:t>
            </a:r>
          </a:p>
        </p:txBody>
      </p:sp>
      <p:sp>
        <p:nvSpPr>
          <p:cNvPr id="453" name="TextBox 54"/>
          <p:cNvSpPr txBox="1"/>
          <p:nvPr/>
        </p:nvSpPr>
        <p:spPr>
          <a:xfrm>
            <a:off x="5657841" y="2099148"/>
            <a:ext cx="895236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(early) SYN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traight Arrow Connector 87"/>
          <p:cNvSpPr/>
          <p:nvPr/>
        </p:nvSpPr>
        <p:spPr>
          <a:xfrm flipH="1">
            <a:off x="3045530" y="1486573"/>
            <a:ext cx="1" cy="1564266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458" name="Straight Arrow Connector 87"/>
          <p:cNvSpPr/>
          <p:nvPr/>
        </p:nvSpPr>
        <p:spPr>
          <a:xfrm flipH="1">
            <a:off x="2853017" y="1486573"/>
            <a:ext cx="1" cy="2415698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grpSp>
        <p:nvGrpSpPr>
          <p:cNvPr id="464" name="Group"/>
          <p:cNvGrpSpPr/>
          <p:nvPr/>
        </p:nvGrpSpPr>
        <p:grpSpPr>
          <a:xfrm>
            <a:off x="2754199" y="656639"/>
            <a:ext cx="3507837" cy="794519"/>
            <a:chOff x="0" y="0"/>
            <a:chExt cx="3507835" cy="794518"/>
          </a:xfrm>
        </p:grpSpPr>
        <p:sp>
          <p:nvSpPr>
            <p:cNvPr id="459" name="Shape"/>
            <p:cNvSpPr/>
            <p:nvPr/>
          </p:nvSpPr>
          <p:spPr>
            <a:xfrm>
              <a:off x="570714" y="0"/>
              <a:ext cx="2544962" cy="787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9" h="21014" extrusionOk="0">
                  <a:moveTo>
                    <a:pt x="7309" y="4945"/>
                  </a:moveTo>
                  <a:cubicBezTo>
                    <a:pt x="6668" y="3994"/>
                    <a:pt x="5957" y="3640"/>
                    <a:pt x="5256" y="3924"/>
                  </a:cubicBezTo>
                  <a:cubicBezTo>
                    <a:pt x="4077" y="4402"/>
                    <a:pt x="3033" y="6603"/>
                    <a:pt x="2424" y="9890"/>
                  </a:cubicBezTo>
                  <a:cubicBezTo>
                    <a:pt x="1461" y="7853"/>
                    <a:pt x="168" y="9756"/>
                    <a:pt x="16" y="13432"/>
                  </a:cubicBezTo>
                  <a:cubicBezTo>
                    <a:pt x="-182" y="18222"/>
                    <a:pt x="1527" y="21381"/>
                    <a:pt x="2711" y="18391"/>
                  </a:cubicBezTo>
                  <a:cubicBezTo>
                    <a:pt x="3227" y="19779"/>
                    <a:pt x="3899" y="20414"/>
                    <a:pt x="4566" y="20147"/>
                  </a:cubicBezTo>
                  <a:cubicBezTo>
                    <a:pt x="4922" y="20004"/>
                    <a:pt x="5263" y="19604"/>
                    <a:pt x="5564" y="18978"/>
                  </a:cubicBezTo>
                  <a:cubicBezTo>
                    <a:pt x="6035" y="20112"/>
                    <a:pt x="6595" y="20802"/>
                    <a:pt x="7181" y="20970"/>
                  </a:cubicBezTo>
                  <a:cubicBezTo>
                    <a:pt x="8034" y="21213"/>
                    <a:pt x="8881" y="20350"/>
                    <a:pt x="9536" y="18572"/>
                  </a:cubicBezTo>
                  <a:cubicBezTo>
                    <a:pt x="10136" y="19951"/>
                    <a:pt x="10842" y="20780"/>
                    <a:pt x="11577" y="20970"/>
                  </a:cubicBezTo>
                  <a:cubicBezTo>
                    <a:pt x="12601" y="21236"/>
                    <a:pt x="13619" y="20263"/>
                    <a:pt x="14432" y="18240"/>
                  </a:cubicBezTo>
                  <a:cubicBezTo>
                    <a:pt x="14798" y="19127"/>
                    <a:pt x="15228" y="19704"/>
                    <a:pt x="15682" y="19916"/>
                  </a:cubicBezTo>
                  <a:cubicBezTo>
                    <a:pt x="16838" y="20458"/>
                    <a:pt x="17971" y="18690"/>
                    <a:pt x="18564" y="15499"/>
                  </a:cubicBezTo>
                  <a:cubicBezTo>
                    <a:pt x="19596" y="17161"/>
                    <a:pt x="20835" y="15186"/>
                    <a:pt x="21051" y="11536"/>
                  </a:cubicBezTo>
                  <a:cubicBezTo>
                    <a:pt x="21418" y="5321"/>
                    <a:pt x="19072" y="1310"/>
                    <a:pt x="17679" y="5770"/>
                  </a:cubicBezTo>
                  <a:cubicBezTo>
                    <a:pt x="17229" y="4222"/>
                    <a:pt x="16673" y="3032"/>
                    <a:pt x="16056" y="2291"/>
                  </a:cubicBezTo>
                  <a:cubicBezTo>
                    <a:pt x="14840" y="831"/>
                    <a:pt x="13484" y="1193"/>
                    <a:pt x="12358" y="3277"/>
                  </a:cubicBezTo>
                  <a:cubicBezTo>
                    <a:pt x="11698" y="977"/>
                    <a:pt x="10746" y="-219"/>
                    <a:pt x="9776" y="33"/>
                  </a:cubicBezTo>
                  <a:cubicBezTo>
                    <a:pt x="8756" y="297"/>
                    <a:pt x="7838" y="2125"/>
                    <a:pt x="7309" y="4945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F81BD"/>
              </a:solidFill>
              <a:custDash>
                <a:ds d="600000" sp="600000"/>
              </a:custDash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 b="0">
                  <a:solidFill>
                    <a:srgbClr val="3F6797"/>
                  </a:solidFill>
                </a:defRPr>
              </a:pPr>
              <a:endParaRPr/>
            </a:p>
          </p:txBody>
        </p:sp>
        <p:sp>
          <p:nvSpPr>
            <p:cNvPr id="460" name="TextBox 17"/>
            <p:cNvSpPr txBox="1"/>
            <p:nvPr/>
          </p:nvSpPr>
          <p:spPr>
            <a:xfrm>
              <a:off x="0" y="403510"/>
              <a:ext cx="510516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/>
              </a:lvl1pPr>
            </a:lstStyle>
            <a:p>
              <a:r>
                <a:t>client</a:t>
              </a:r>
            </a:p>
          </p:txBody>
        </p:sp>
        <p:sp>
          <p:nvSpPr>
            <p:cNvPr id="461" name="TextBox 18"/>
            <p:cNvSpPr txBox="1"/>
            <p:nvPr/>
          </p:nvSpPr>
          <p:spPr>
            <a:xfrm>
              <a:off x="606798" y="393391"/>
              <a:ext cx="249223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t>R</a:t>
              </a:r>
              <a:r>
                <a:rPr baseline="-5999"/>
                <a:t>c</a:t>
              </a:r>
            </a:p>
          </p:txBody>
        </p:sp>
        <p:sp>
          <p:nvSpPr>
            <p:cNvPr id="462" name="TextBox 19"/>
            <p:cNvSpPr txBox="1"/>
            <p:nvPr/>
          </p:nvSpPr>
          <p:spPr>
            <a:xfrm>
              <a:off x="2572500" y="373200"/>
              <a:ext cx="240988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t>R</a:t>
              </a:r>
              <a:r>
                <a:rPr baseline="-5999"/>
                <a:t>s</a:t>
              </a:r>
            </a:p>
          </p:txBody>
        </p:sp>
        <p:sp>
          <p:nvSpPr>
            <p:cNvPr id="463" name="TextBox 20"/>
            <p:cNvSpPr txBox="1"/>
            <p:nvPr/>
          </p:nvSpPr>
          <p:spPr>
            <a:xfrm>
              <a:off x="2952299" y="525277"/>
              <a:ext cx="555536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/>
              </a:lvl1pPr>
            </a:lstStyle>
            <a:p>
              <a:r>
                <a:rPr dirty="0"/>
                <a:t>server</a:t>
              </a:r>
            </a:p>
          </p:txBody>
        </p:sp>
      </p:grpSp>
      <p:sp>
        <p:nvSpPr>
          <p:cNvPr id="469" name="TextBox 17"/>
          <p:cNvSpPr txBox="1"/>
          <p:nvPr/>
        </p:nvSpPr>
        <p:spPr>
          <a:xfrm>
            <a:off x="2754199" y="1060150"/>
            <a:ext cx="510517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client</a:t>
            </a:r>
          </a:p>
        </p:txBody>
      </p:sp>
      <p:grpSp>
        <p:nvGrpSpPr>
          <p:cNvPr id="473" name="Group 31"/>
          <p:cNvGrpSpPr/>
          <p:nvPr/>
        </p:nvGrpSpPr>
        <p:grpSpPr>
          <a:xfrm>
            <a:off x="3158220" y="1484297"/>
            <a:ext cx="408124" cy="319393"/>
            <a:chOff x="0" y="0"/>
            <a:chExt cx="408123" cy="319391"/>
          </a:xfrm>
        </p:grpSpPr>
        <p:sp>
          <p:nvSpPr>
            <p:cNvPr id="470" name="Straight Connector 22"/>
            <p:cNvSpPr/>
            <p:nvPr/>
          </p:nvSpPr>
          <p:spPr>
            <a:xfrm>
              <a:off x="0" y="-1"/>
              <a:ext cx="408123" cy="98689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/>
              </a:pPr>
              <a:endParaRPr/>
            </a:p>
          </p:txBody>
        </p:sp>
        <p:sp>
          <p:nvSpPr>
            <p:cNvPr id="471" name="Straight Connector 24"/>
            <p:cNvSpPr/>
            <p:nvPr/>
          </p:nvSpPr>
          <p:spPr>
            <a:xfrm flipH="1">
              <a:off x="0" y="97978"/>
              <a:ext cx="408124" cy="104604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/>
              </a:pPr>
              <a:endParaRPr/>
            </a:p>
          </p:txBody>
        </p:sp>
        <p:sp>
          <p:nvSpPr>
            <p:cNvPr id="472" name="Straight Connector 26"/>
            <p:cNvSpPr/>
            <p:nvPr/>
          </p:nvSpPr>
          <p:spPr>
            <a:xfrm>
              <a:off x="2173" y="202581"/>
              <a:ext cx="405950" cy="116811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/>
              </a:pPr>
              <a:endParaRPr/>
            </a:p>
          </p:txBody>
        </p:sp>
      </p:grpSp>
      <p:sp>
        <p:nvSpPr>
          <p:cNvPr id="474" name="Straight Connector 29"/>
          <p:cNvSpPr/>
          <p:nvPr/>
        </p:nvSpPr>
        <p:spPr>
          <a:xfrm>
            <a:off x="3567625" y="1589665"/>
            <a:ext cx="1964420" cy="370578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grpSp>
        <p:nvGrpSpPr>
          <p:cNvPr id="478" name="Group 36"/>
          <p:cNvGrpSpPr/>
          <p:nvPr/>
        </p:nvGrpSpPr>
        <p:grpSpPr>
          <a:xfrm>
            <a:off x="5532044" y="1963424"/>
            <a:ext cx="532004" cy="326317"/>
            <a:chOff x="0" y="0"/>
            <a:chExt cx="532002" cy="326315"/>
          </a:xfrm>
        </p:grpSpPr>
        <p:sp>
          <p:nvSpPr>
            <p:cNvPr id="475" name="Straight Connector 37"/>
            <p:cNvSpPr/>
            <p:nvPr/>
          </p:nvSpPr>
          <p:spPr>
            <a:xfrm>
              <a:off x="0" y="-1"/>
              <a:ext cx="532003" cy="100829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/>
              </a:pPr>
              <a:endParaRPr/>
            </a:p>
          </p:txBody>
        </p:sp>
        <p:sp>
          <p:nvSpPr>
            <p:cNvPr id="476" name="Straight Connector 38"/>
            <p:cNvSpPr/>
            <p:nvPr/>
          </p:nvSpPr>
          <p:spPr>
            <a:xfrm flipH="1">
              <a:off x="-1" y="100102"/>
              <a:ext cx="532004" cy="106872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/>
              </a:pPr>
              <a:endParaRPr/>
            </a:p>
          </p:txBody>
        </p:sp>
        <p:sp>
          <p:nvSpPr>
            <p:cNvPr id="477" name="Straight Connector 39"/>
            <p:cNvSpPr/>
            <p:nvPr/>
          </p:nvSpPr>
          <p:spPr>
            <a:xfrm>
              <a:off x="2833" y="206973"/>
              <a:ext cx="529170" cy="119343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/>
              </a:pPr>
              <a:endParaRPr/>
            </a:p>
          </p:txBody>
        </p:sp>
      </p:grpSp>
      <p:sp>
        <p:nvSpPr>
          <p:cNvPr id="479" name="Straight Arrow Connector 68"/>
          <p:cNvSpPr/>
          <p:nvPr/>
        </p:nvSpPr>
        <p:spPr>
          <a:xfrm>
            <a:off x="5539740" y="2565766"/>
            <a:ext cx="516612" cy="152357"/>
          </a:xfrm>
          <a:prstGeom prst="line">
            <a:avLst/>
          </a:prstGeom>
          <a:ln w="6350">
            <a:solidFill>
              <a:schemeClr val="accent1"/>
            </a:solidFill>
            <a:prstDash val="dash"/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480" name="TextBox 70"/>
          <p:cNvSpPr txBox="1"/>
          <p:nvPr/>
        </p:nvSpPr>
        <p:spPr>
          <a:xfrm rot="688344">
            <a:off x="5659227" y="2451604"/>
            <a:ext cx="387957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rPr dirty="0"/>
              <a:t>ACK</a:t>
            </a:r>
          </a:p>
        </p:txBody>
      </p:sp>
      <p:sp>
        <p:nvSpPr>
          <p:cNvPr id="482" name="Straight Arrow Connector 90"/>
          <p:cNvSpPr/>
          <p:nvPr/>
        </p:nvSpPr>
        <p:spPr>
          <a:xfrm flipH="1">
            <a:off x="5508297" y="2432961"/>
            <a:ext cx="543902" cy="106907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483" name="Straight Arrow Connector 91"/>
          <p:cNvSpPr/>
          <p:nvPr/>
        </p:nvSpPr>
        <p:spPr>
          <a:xfrm flipH="1">
            <a:off x="5509607" y="2739084"/>
            <a:ext cx="543902" cy="106907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484" name="Straight Arrow Connector 92"/>
          <p:cNvSpPr/>
          <p:nvPr/>
        </p:nvSpPr>
        <p:spPr>
          <a:xfrm flipH="1">
            <a:off x="5518177" y="2804032"/>
            <a:ext cx="543902" cy="106907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485" name="Straight Arrow Connector 93"/>
          <p:cNvSpPr/>
          <p:nvPr/>
        </p:nvSpPr>
        <p:spPr>
          <a:xfrm>
            <a:off x="5555377" y="2845984"/>
            <a:ext cx="516612" cy="152357"/>
          </a:xfrm>
          <a:prstGeom prst="line">
            <a:avLst/>
          </a:prstGeom>
          <a:ln w="6350">
            <a:solidFill>
              <a:schemeClr val="accent1"/>
            </a:solidFill>
            <a:prstDash val="dash"/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486" name="Straight Arrow Connector 94"/>
          <p:cNvSpPr/>
          <p:nvPr/>
        </p:nvSpPr>
        <p:spPr>
          <a:xfrm>
            <a:off x="5547436" y="2931381"/>
            <a:ext cx="516612" cy="152357"/>
          </a:xfrm>
          <a:prstGeom prst="line">
            <a:avLst/>
          </a:prstGeom>
          <a:ln w="6350">
            <a:solidFill>
              <a:schemeClr val="accent1"/>
            </a:solidFill>
            <a:prstDash val="dash"/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487" name="Straight Arrow Connector 95"/>
          <p:cNvSpPr/>
          <p:nvPr/>
        </p:nvSpPr>
        <p:spPr>
          <a:xfrm flipH="1">
            <a:off x="3558649" y="2544927"/>
            <a:ext cx="1969550" cy="386456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488" name="Straight Arrow Connector 96"/>
          <p:cNvSpPr/>
          <p:nvPr/>
        </p:nvSpPr>
        <p:spPr>
          <a:xfrm>
            <a:off x="3566341" y="2957656"/>
            <a:ext cx="1964422" cy="357320"/>
          </a:xfrm>
          <a:prstGeom prst="line">
            <a:avLst/>
          </a:prstGeom>
          <a:ln w="6350">
            <a:solidFill>
              <a:schemeClr val="accent1"/>
            </a:solidFill>
            <a:prstDash val="dash"/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489" name="Straight Arrow Connector 97"/>
          <p:cNvSpPr/>
          <p:nvPr/>
        </p:nvSpPr>
        <p:spPr>
          <a:xfrm flipH="1">
            <a:off x="3558649" y="3329542"/>
            <a:ext cx="1967660" cy="393033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490" name="Straight Arrow Connector 98"/>
          <p:cNvSpPr/>
          <p:nvPr/>
        </p:nvSpPr>
        <p:spPr>
          <a:xfrm flipH="1">
            <a:off x="3558648" y="3394490"/>
            <a:ext cx="1976231" cy="404855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491" name="Straight Arrow Connector 99"/>
          <p:cNvSpPr/>
          <p:nvPr/>
        </p:nvSpPr>
        <p:spPr>
          <a:xfrm>
            <a:off x="3558649" y="3723611"/>
            <a:ext cx="1964421" cy="357320"/>
          </a:xfrm>
          <a:prstGeom prst="line">
            <a:avLst/>
          </a:prstGeom>
          <a:ln w="6350">
            <a:solidFill>
              <a:schemeClr val="accent1"/>
            </a:solidFill>
            <a:prstDash val="dash"/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492" name="Straight Arrow Connector 100"/>
          <p:cNvSpPr/>
          <p:nvPr/>
        </p:nvSpPr>
        <p:spPr>
          <a:xfrm>
            <a:off x="3569041" y="3798472"/>
            <a:ext cx="1964421" cy="357320"/>
          </a:xfrm>
          <a:prstGeom prst="line">
            <a:avLst/>
          </a:prstGeom>
          <a:ln w="6350">
            <a:solidFill>
              <a:schemeClr val="accent1"/>
            </a:solidFill>
            <a:prstDash val="dash"/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493" name="Straight Arrow Connector 101"/>
          <p:cNvSpPr/>
          <p:nvPr/>
        </p:nvSpPr>
        <p:spPr>
          <a:xfrm flipH="1">
            <a:off x="3158220" y="2941551"/>
            <a:ext cx="429478" cy="86065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494" name="Straight Arrow Connector 104"/>
          <p:cNvSpPr/>
          <p:nvPr/>
        </p:nvSpPr>
        <p:spPr>
          <a:xfrm flipH="1">
            <a:off x="3134449" y="3718955"/>
            <a:ext cx="429477" cy="86065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495" name="Straight Arrow Connector 105"/>
          <p:cNvSpPr/>
          <p:nvPr/>
        </p:nvSpPr>
        <p:spPr>
          <a:xfrm flipH="1">
            <a:off x="3143425" y="3794852"/>
            <a:ext cx="429477" cy="86065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496" name="Straight Arrow Connector 106"/>
          <p:cNvSpPr/>
          <p:nvPr/>
        </p:nvSpPr>
        <p:spPr>
          <a:xfrm>
            <a:off x="3177020" y="3028651"/>
            <a:ext cx="387907" cy="94956"/>
          </a:xfrm>
          <a:prstGeom prst="line">
            <a:avLst/>
          </a:prstGeom>
          <a:ln w="6350">
            <a:solidFill>
              <a:schemeClr val="accent1"/>
            </a:solidFill>
            <a:prstDash val="dash"/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497" name="Straight Arrow Connector 107"/>
          <p:cNvSpPr/>
          <p:nvPr/>
        </p:nvSpPr>
        <p:spPr>
          <a:xfrm>
            <a:off x="3181198" y="3791542"/>
            <a:ext cx="387906" cy="94956"/>
          </a:xfrm>
          <a:prstGeom prst="line">
            <a:avLst/>
          </a:prstGeom>
          <a:ln w="6350">
            <a:solidFill>
              <a:schemeClr val="accent1"/>
            </a:solidFill>
            <a:prstDash val="dash"/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498" name="Straight Arrow Connector 108"/>
          <p:cNvSpPr/>
          <p:nvPr/>
        </p:nvSpPr>
        <p:spPr>
          <a:xfrm>
            <a:off x="3191093" y="3884567"/>
            <a:ext cx="387906" cy="94956"/>
          </a:xfrm>
          <a:prstGeom prst="line">
            <a:avLst/>
          </a:prstGeom>
          <a:ln w="6350">
            <a:solidFill>
              <a:schemeClr val="accent1"/>
            </a:solidFill>
            <a:prstDash val="dash"/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499" name="TextBox 109"/>
          <p:cNvSpPr txBox="1"/>
          <p:nvPr/>
        </p:nvSpPr>
        <p:spPr>
          <a:xfrm rot="20829313">
            <a:off x="5066005" y="2322817"/>
            <a:ext cx="71880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rPr dirty="0"/>
              <a:t>packet 1</a:t>
            </a:r>
          </a:p>
        </p:txBody>
      </p:sp>
      <p:sp>
        <p:nvSpPr>
          <p:cNvPr id="500" name="TextBox 111"/>
          <p:cNvSpPr txBox="1"/>
          <p:nvPr/>
        </p:nvSpPr>
        <p:spPr>
          <a:xfrm rot="20992897">
            <a:off x="4912574" y="2726706"/>
            <a:ext cx="71880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packet 2</a:t>
            </a:r>
          </a:p>
        </p:txBody>
      </p:sp>
      <p:sp>
        <p:nvSpPr>
          <p:cNvPr id="501" name="TextBox 112"/>
          <p:cNvSpPr txBox="1"/>
          <p:nvPr/>
        </p:nvSpPr>
        <p:spPr>
          <a:xfrm rot="20992897">
            <a:off x="4916673" y="2831931"/>
            <a:ext cx="71880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rPr dirty="0"/>
              <a:t>packet 3</a:t>
            </a:r>
          </a:p>
        </p:txBody>
      </p:sp>
      <p:sp>
        <p:nvSpPr>
          <p:cNvPr id="502" name="TextBox 115"/>
          <p:cNvSpPr txBox="1"/>
          <p:nvPr/>
        </p:nvSpPr>
        <p:spPr>
          <a:xfrm rot="5400000">
            <a:off x="2739539" y="2151240"/>
            <a:ext cx="470259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rPr dirty="0"/>
              <a:t>TTFB</a:t>
            </a:r>
          </a:p>
        </p:txBody>
      </p:sp>
      <p:sp>
        <p:nvSpPr>
          <p:cNvPr id="507" name="Straight Arrow Connector 73"/>
          <p:cNvSpPr/>
          <p:nvPr/>
        </p:nvSpPr>
        <p:spPr>
          <a:xfrm>
            <a:off x="3150921" y="1710258"/>
            <a:ext cx="432107" cy="126468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508" name="Straight Arrow Connector 74"/>
          <p:cNvSpPr/>
          <p:nvPr/>
        </p:nvSpPr>
        <p:spPr>
          <a:xfrm>
            <a:off x="3583078" y="1836726"/>
            <a:ext cx="1964360" cy="464082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509" name="Straight Arrow Connector 75"/>
          <p:cNvSpPr/>
          <p:nvPr/>
        </p:nvSpPr>
        <p:spPr>
          <a:xfrm>
            <a:off x="5539740" y="2302305"/>
            <a:ext cx="521839" cy="102579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grpSp>
        <p:nvGrpSpPr>
          <p:cNvPr id="514" name="Group 57"/>
          <p:cNvGrpSpPr/>
          <p:nvPr/>
        </p:nvGrpSpPr>
        <p:grpSpPr>
          <a:xfrm>
            <a:off x="3158220" y="1421585"/>
            <a:ext cx="2890437" cy="2896548"/>
            <a:chOff x="0" y="0"/>
            <a:chExt cx="2890435" cy="4359234"/>
          </a:xfrm>
        </p:grpSpPr>
        <p:sp>
          <p:nvSpPr>
            <p:cNvPr id="510" name="Straight Connector 58"/>
            <p:cNvSpPr/>
            <p:nvPr/>
          </p:nvSpPr>
          <p:spPr>
            <a:xfrm flipH="1">
              <a:off x="-1" y="0"/>
              <a:ext cx="1" cy="4351339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/>
              </a:pPr>
              <a:endParaRPr/>
            </a:p>
          </p:txBody>
        </p:sp>
        <p:sp>
          <p:nvSpPr>
            <p:cNvPr id="511" name="Straight Connector 59"/>
            <p:cNvSpPr/>
            <p:nvPr/>
          </p:nvSpPr>
          <p:spPr>
            <a:xfrm flipH="1">
              <a:off x="408121" y="7897"/>
              <a:ext cx="1" cy="4351339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/>
              </a:pPr>
              <a:endParaRPr/>
            </a:p>
          </p:txBody>
        </p:sp>
        <p:sp>
          <p:nvSpPr>
            <p:cNvPr id="512" name="Straight Connector 60"/>
            <p:cNvSpPr/>
            <p:nvPr/>
          </p:nvSpPr>
          <p:spPr>
            <a:xfrm flipH="1">
              <a:off x="2373824" y="7897"/>
              <a:ext cx="1" cy="4351339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/>
              </a:pPr>
              <a:endParaRPr/>
            </a:p>
          </p:txBody>
        </p:sp>
        <p:sp>
          <p:nvSpPr>
            <p:cNvPr id="513" name="Straight Connector 61"/>
            <p:cNvSpPr/>
            <p:nvPr/>
          </p:nvSpPr>
          <p:spPr>
            <a:xfrm flipH="1">
              <a:off x="2890435" y="7897"/>
              <a:ext cx="1" cy="4351339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/>
              </a:pPr>
              <a:endParaRPr/>
            </a:p>
          </p:txBody>
        </p:sp>
      </p:grpSp>
      <p:sp>
        <p:nvSpPr>
          <p:cNvPr id="60" name="TextBox 88">
            <a:extLst>
              <a:ext uri="{FF2B5EF4-FFF2-40B4-BE49-F238E27FC236}">
                <a16:creationId xmlns:a16="http://schemas.microsoft.com/office/drawing/2014/main" id="{5F6C505F-64AD-9844-994C-7A49A93F52D8}"/>
              </a:ext>
            </a:extLst>
          </p:cNvPr>
          <p:cNvSpPr txBox="1"/>
          <p:nvPr/>
        </p:nvSpPr>
        <p:spPr>
          <a:xfrm rot="5400000">
            <a:off x="1830882" y="2687653"/>
            <a:ext cx="1874036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200"/>
            </a:pPr>
            <a:r>
              <a:rPr dirty="0"/>
              <a:t>Download Time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1EE64A7-E722-894D-A8CB-C23E369A8256}"/>
              </a:ext>
            </a:extLst>
          </p:cNvPr>
          <p:cNvSpPr/>
          <p:nvPr/>
        </p:nvSpPr>
        <p:spPr>
          <a:xfrm>
            <a:off x="2581878" y="504013"/>
            <a:ext cx="3621463" cy="4023360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2" name="TextBox 20">
            <a:extLst>
              <a:ext uri="{FF2B5EF4-FFF2-40B4-BE49-F238E27FC236}">
                <a16:creationId xmlns:a16="http://schemas.microsoft.com/office/drawing/2014/main" id="{C43FE796-5D3E-2C42-A159-8D24BAACDC01}"/>
              </a:ext>
            </a:extLst>
          </p:cNvPr>
          <p:cNvSpPr txBox="1"/>
          <p:nvPr/>
        </p:nvSpPr>
        <p:spPr>
          <a:xfrm>
            <a:off x="4073905" y="5977704"/>
            <a:ext cx="157030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/>
            </a:lvl1pPr>
          </a:lstStyle>
          <a:p>
            <a:r>
              <a:rPr lang="en-US" sz="1800" dirty="0" err="1">
                <a:solidFill>
                  <a:srgbClr val="FF0000"/>
                </a:solidFill>
              </a:rPr>
              <a:t>connection.png</a:t>
            </a:r>
            <a:endParaRPr sz="1800" dirty="0">
              <a:solidFill>
                <a:srgbClr val="FF0000"/>
              </a:solidFill>
            </a:endParaRPr>
          </a:p>
        </p:txBody>
      </p:sp>
      <p:sp>
        <p:nvSpPr>
          <p:cNvPr id="63" name="TextBox 50">
            <a:extLst>
              <a:ext uri="{FF2B5EF4-FFF2-40B4-BE49-F238E27FC236}">
                <a16:creationId xmlns:a16="http://schemas.microsoft.com/office/drawing/2014/main" id="{0344C653-4ADC-394C-A51B-AA6536073DE2}"/>
              </a:ext>
            </a:extLst>
          </p:cNvPr>
          <p:cNvSpPr txBox="1"/>
          <p:nvPr/>
        </p:nvSpPr>
        <p:spPr>
          <a:xfrm rot="898866">
            <a:off x="3181398" y="1302651"/>
            <a:ext cx="37724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rPr dirty="0"/>
              <a:t>SYN</a:t>
            </a:r>
          </a:p>
        </p:txBody>
      </p:sp>
      <p:sp>
        <p:nvSpPr>
          <p:cNvPr id="64" name="TextBox 51">
            <a:extLst>
              <a:ext uri="{FF2B5EF4-FFF2-40B4-BE49-F238E27FC236}">
                <a16:creationId xmlns:a16="http://schemas.microsoft.com/office/drawing/2014/main" id="{050F6B22-24A7-D843-9CD4-1E87A24B497A}"/>
              </a:ext>
            </a:extLst>
          </p:cNvPr>
          <p:cNvSpPr txBox="1"/>
          <p:nvPr/>
        </p:nvSpPr>
        <p:spPr>
          <a:xfrm rot="20736342">
            <a:off x="3585776" y="1408151"/>
            <a:ext cx="717015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rPr dirty="0"/>
              <a:t>SYN-ACK</a:t>
            </a:r>
          </a:p>
        </p:txBody>
      </p:sp>
      <p:sp>
        <p:nvSpPr>
          <p:cNvPr id="65" name="TextBox 52">
            <a:extLst>
              <a:ext uri="{FF2B5EF4-FFF2-40B4-BE49-F238E27FC236}">
                <a16:creationId xmlns:a16="http://schemas.microsoft.com/office/drawing/2014/main" id="{A1CC4411-5EC9-3044-AAD9-C7347C726677}"/>
              </a:ext>
            </a:extLst>
          </p:cNvPr>
          <p:cNvSpPr txBox="1"/>
          <p:nvPr/>
        </p:nvSpPr>
        <p:spPr>
          <a:xfrm rot="928168">
            <a:off x="3569096" y="1617166"/>
            <a:ext cx="387956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rPr dirty="0"/>
              <a:t>ACK</a:t>
            </a:r>
          </a:p>
        </p:txBody>
      </p:sp>
      <p:sp>
        <p:nvSpPr>
          <p:cNvPr id="66" name="TextBox 72">
            <a:extLst>
              <a:ext uri="{FF2B5EF4-FFF2-40B4-BE49-F238E27FC236}">
                <a16:creationId xmlns:a16="http://schemas.microsoft.com/office/drawing/2014/main" id="{05397604-1F23-C240-B7A2-64BFF1904F55}"/>
              </a:ext>
            </a:extLst>
          </p:cNvPr>
          <p:cNvSpPr txBox="1"/>
          <p:nvPr/>
        </p:nvSpPr>
        <p:spPr>
          <a:xfrm rot="984326">
            <a:off x="3178154" y="1742371"/>
            <a:ext cx="391975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rPr dirty="0"/>
              <a:t>REQ</a:t>
            </a:r>
          </a:p>
        </p:txBody>
      </p:sp>
      <p:sp>
        <p:nvSpPr>
          <p:cNvPr id="67" name="TextBox 111">
            <a:extLst>
              <a:ext uri="{FF2B5EF4-FFF2-40B4-BE49-F238E27FC236}">
                <a16:creationId xmlns:a16="http://schemas.microsoft.com/office/drawing/2014/main" id="{67AE56F8-B89A-2340-8268-86EAD21294C8}"/>
              </a:ext>
            </a:extLst>
          </p:cNvPr>
          <p:cNvSpPr txBox="1"/>
          <p:nvPr/>
        </p:nvSpPr>
        <p:spPr>
          <a:xfrm rot="20992897">
            <a:off x="4459942" y="3494607"/>
            <a:ext cx="71880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packet 2</a:t>
            </a:r>
          </a:p>
        </p:txBody>
      </p:sp>
      <p:sp>
        <p:nvSpPr>
          <p:cNvPr id="68" name="TextBox 112">
            <a:extLst>
              <a:ext uri="{FF2B5EF4-FFF2-40B4-BE49-F238E27FC236}">
                <a16:creationId xmlns:a16="http://schemas.microsoft.com/office/drawing/2014/main" id="{936774CC-7D4A-8742-A5B0-EC5B750F8A95}"/>
              </a:ext>
            </a:extLst>
          </p:cNvPr>
          <p:cNvSpPr txBox="1"/>
          <p:nvPr/>
        </p:nvSpPr>
        <p:spPr>
          <a:xfrm rot="20992897">
            <a:off x="4464041" y="3599832"/>
            <a:ext cx="71880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rPr dirty="0"/>
              <a:t>packet 3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traight Arrow Connector 87"/>
          <p:cNvSpPr/>
          <p:nvPr/>
        </p:nvSpPr>
        <p:spPr>
          <a:xfrm flipH="1">
            <a:off x="3045530" y="1486573"/>
            <a:ext cx="1" cy="1564266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520" name="Straight Arrow Connector 87"/>
          <p:cNvSpPr/>
          <p:nvPr/>
        </p:nvSpPr>
        <p:spPr>
          <a:xfrm flipH="1">
            <a:off x="2647537" y="1486573"/>
            <a:ext cx="1" cy="1919516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grpSp>
        <p:nvGrpSpPr>
          <p:cNvPr id="526" name="Group"/>
          <p:cNvGrpSpPr/>
          <p:nvPr/>
        </p:nvGrpSpPr>
        <p:grpSpPr>
          <a:xfrm>
            <a:off x="2754199" y="656639"/>
            <a:ext cx="3536790" cy="787446"/>
            <a:chOff x="0" y="0"/>
            <a:chExt cx="3536788" cy="787445"/>
          </a:xfrm>
        </p:grpSpPr>
        <p:sp>
          <p:nvSpPr>
            <p:cNvPr id="521" name="Shape"/>
            <p:cNvSpPr/>
            <p:nvPr/>
          </p:nvSpPr>
          <p:spPr>
            <a:xfrm>
              <a:off x="570714" y="0"/>
              <a:ext cx="2544962" cy="787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9" h="21014" extrusionOk="0">
                  <a:moveTo>
                    <a:pt x="7309" y="4945"/>
                  </a:moveTo>
                  <a:cubicBezTo>
                    <a:pt x="6668" y="3994"/>
                    <a:pt x="5957" y="3640"/>
                    <a:pt x="5256" y="3924"/>
                  </a:cubicBezTo>
                  <a:cubicBezTo>
                    <a:pt x="4077" y="4402"/>
                    <a:pt x="3033" y="6603"/>
                    <a:pt x="2424" y="9890"/>
                  </a:cubicBezTo>
                  <a:cubicBezTo>
                    <a:pt x="1461" y="7853"/>
                    <a:pt x="168" y="9756"/>
                    <a:pt x="16" y="13432"/>
                  </a:cubicBezTo>
                  <a:cubicBezTo>
                    <a:pt x="-182" y="18222"/>
                    <a:pt x="1527" y="21381"/>
                    <a:pt x="2711" y="18391"/>
                  </a:cubicBezTo>
                  <a:cubicBezTo>
                    <a:pt x="3227" y="19779"/>
                    <a:pt x="3899" y="20414"/>
                    <a:pt x="4566" y="20147"/>
                  </a:cubicBezTo>
                  <a:cubicBezTo>
                    <a:pt x="4922" y="20004"/>
                    <a:pt x="5263" y="19604"/>
                    <a:pt x="5564" y="18978"/>
                  </a:cubicBezTo>
                  <a:cubicBezTo>
                    <a:pt x="6035" y="20112"/>
                    <a:pt x="6595" y="20802"/>
                    <a:pt x="7181" y="20970"/>
                  </a:cubicBezTo>
                  <a:cubicBezTo>
                    <a:pt x="8034" y="21213"/>
                    <a:pt x="8881" y="20350"/>
                    <a:pt x="9536" y="18572"/>
                  </a:cubicBezTo>
                  <a:cubicBezTo>
                    <a:pt x="10136" y="19951"/>
                    <a:pt x="10842" y="20780"/>
                    <a:pt x="11577" y="20970"/>
                  </a:cubicBezTo>
                  <a:cubicBezTo>
                    <a:pt x="12601" y="21236"/>
                    <a:pt x="13619" y="20263"/>
                    <a:pt x="14432" y="18240"/>
                  </a:cubicBezTo>
                  <a:cubicBezTo>
                    <a:pt x="14798" y="19127"/>
                    <a:pt x="15228" y="19704"/>
                    <a:pt x="15682" y="19916"/>
                  </a:cubicBezTo>
                  <a:cubicBezTo>
                    <a:pt x="16838" y="20458"/>
                    <a:pt x="17971" y="18690"/>
                    <a:pt x="18564" y="15499"/>
                  </a:cubicBezTo>
                  <a:cubicBezTo>
                    <a:pt x="19596" y="17161"/>
                    <a:pt x="20835" y="15186"/>
                    <a:pt x="21051" y="11536"/>
                  </a:cubicBezTo>
                  <a:cubicBezTo>
                    <a:pt x="21418" y="5321"/>
                    <a:pt x="19072" y="1310"/>
                    <a:pt x="17679" y="5770"/>
                  </a:cubicBezTo>
                  <a:cubicBezTo>
                    <a:pt x="17229" y="4222"/>
                    <a:pt x="16673" y="3032"/>
                    <a:pt x="16056" y="2291"/>
                  </a:cubicBezTo>
                  <a:cubicBezTo>
                    <a:pt x="14840" y="831"/>
                    <a:pt x="13484" y="1193"/>
                    <a:pt x="12358" y="3277"/>
                  </a:cubicBezTo>
                  <a:cubicBezTo>
                    <a:pt x="11698" y="977"/>
                    <a:pt x="10746" y="-219"/>
                    <a:pt x="9776" y="33"/>
                  </a:cubicBezTo>
                  <a:cubicBezTo>
                    <a:pt x="8756" y="297"/>
                    <a:pt x="7838" y="2125"/>
                    <a:pt x="7309" y="4945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F81BD"/>
              </a:solidFill>
              <a:custDash>
                <a:ds d="600000" sp="600000"/>
              </a:custDash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 b="0">
                  <a:solidFill>
                    <a:srgbClr val="3F6797"/>
                  </a:solidFill>
                </a:defRPr>
              </a:pPr>
              <a:endParaRPr/>
            </a:p>
          </p:txBody>
        </p:sp>
        <p:sp>
          <p:nvSpPr>
            <p:cNvPr id="522" name="TextBox 17"/>
            <p:cNvSpPr txBox="1"/>
            <p:nvPr/>
          </p:nvSpPr>
          <p:spPr>
            <a:xfrm>
              <a:off x="0" y="403510"/>
              <a:ext cx="510516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/>
              </a:lvl1pPr>
            </a:lstStyle>
            <a:p>
              <a:r>
                <a:t>client</a:t>
              </a:r>
            </a:p>
          </p:txBody>
        </p:sp>
        <p:sp>
          <p:nvSpPr>
            <p:cNvPr id="523" name="TextBox 18"/>
            <p:cNvSpPr txBox="1"/>
            <p:nvPr/>
          </p:nvSpPr>
          <p:spPr>
            <a:xfrm>
              <a:off x="606798" y="393391"/>
              <a:ext cx="249223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t>R</a:t>
              </a:r>
              <a:r>
                <a:rPr baseline="-5999"/>
                <a:t>c</a:t>
              </a:r>
            </a:p>
          </p:txBody>
        </p:sp>
        <p:sp>
          <p:nvSpPr>
            <p:cNvPr id="524" name="TextBox 19"/>
            <p:cNvSpPr txBox="1"/>
            <p:nvPr/>
          </p:nvSpPr>
          <p:spPr>
            <a:xfrm>
              <a:off x="2572500" y="373200"/>
              <a:ext cx="240988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t>R</a:t>
              </a:r>
              <a:r>
                <a:rPr baseline="-5999"/>
                <a:t>s</a:t>
              </a:r>
            </a:p>
          </p:txBody>
        </p:sp>
        <p:sp>
          <p:nvSpPr>
            <p:cNvPr id="525" name="TextBox 20"/>
            <p:cNvSpPr txBox="1"/>
            <p:nvPr/>
          </p:nvSpPr>
          <p:spPr>
            <a:xfrm>
              <a:off x="2981252" y="503050"/>
              <a:ext cx="555536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/>
              </a:lvl1pPr>
            </a:lstStyle>
            <a:p>
              <a:r>
                <a:rPr dirty="0"/>
                <a:t>server</a:t>
              </a:r>
            </a:p>
          </p:txBody>
        </p:sp>
      </p:grpSp>
      <p:sp>
        <p:nvSpPr>
          <p:cNvPr id="527" name="Straight Connector 13"/>
          <p:cNvSpPr/>
          <p:nvPr/>
        </p:nvSpPr>
        <p:spPr>
          <a:xfrm flipH="1">
            <a:off x="3158220" y="1421586"/>
            <a:ext cx="0" cy="2341586"/>
          </a:xfrm>
          <a:prstGeom prst="line">
            <a:avLst/>
          </a:prstGeom>
          <a:ln w="285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528" name="Straight Connector 14"/>
          <p:cNvSpPr/>
          <p:nvPr/>
        </p:nvSpPr>
        <p:spPr>
          <a:xfrm flipH="1">
            <a:off x="3566343" y="1429482"/>
            <a:ext cx="0" cy="2333689"/>
          </a:xfrm>
          <a:prstGeom prst="line">
            <a:avLst/>
          </a:prstGeom>
          <a:ln w="285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529" name="Straight Connector 15"/>
          <p:cNvSpPr/>
          <p:nvPr/>
        </p:nvSpPr>
        <p:spPr>
          <a:xfrm flipH="1">
            <a:off x="5532044" y="1429482"/>
            <a:ext cx="0" cy="2380519"/>
          </a:xfrm>
          <a:prstGeom prst="line">
            <a:avLst/>
          </a:prstGeom>
          <a:ln w="285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530" name="Straight Connector 16"/>
          <p:cNvSpPr/>
          <p:nvPr/>
        </p:nvSpPr>
        <p:spPr>
          <a:xfrm flipH="1">
            <a:off x="6048655" y="1429483"/>
            <a:ext cx="0" cy="2380518"/>
          </a:xfrm>
          <a:prstGeom prst="line">
            <a:avLst/>
          </a:prstGeom>
          <a:ln w="285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531" name="TextBox 17"/>
          <p:cNvSpPr txBox="1"/>
          <p:nvPr/>
        </p:nvSpPr>
        <p:spPr>
          <a:xfrm>
            <a:off x="2754199" y="1060150"/>
            <a:ext cx="510517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client</a:t>
            </a:r>
          </a:p>
        </p:txBody>
      </p:sp>
      <p:grpSp>
        <p:nvGrpSpPr>
          <p:cNvPr id="535" name="Group 31"/>
          <p:cNvGrpSpPr/>
          <p:nvPr/>
        </p:nvGrpSpPr>
        <p:grpSpPr>
          <a:xfrm>
            <a:off x="3158220" y="1484297"/>
            <a:ext cx="408124" cy="319393"/>
            <a:chOff x="0" y="0"/>
            <a:chExt cx="408123" cy="319391"/>
          </a:xfrm>
        </p:grpSpPr>
        <p:sp>
          <p:nvSpPr>
            <p:cNvPr id="532" name="Straight Connector 22"/>
            <p:cNvSpPr/>
            <p:nvPr/>
          </p:nvSpPr>
          <p:spPr>
            <a:xfrm>
              <a:off x="0" y="-1"/>
              <a:ext cx="408123" cy="98689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/>
              </a:pPr>
              <a:endParaRPr/>
            </a:p>
          </p:txBody>
        </p:sp>
        <p:sp>
          <p:nvSpPr>
            <p:cNvPr id="533" name="Straight Connector 24"/>
            <p:cNvSpPr/>
            <p:nvPr/>
          </p:nvSpPr>
          <p:spPr>
            <a:xfrm flipH="1">
              <a:off x="0" y="97978"/>
              <a:ext cx="408124" cy="104604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/>
              </a:pPr>
              <a:endParaRPr/>
            </a:p>
          </p:txBody>
        </p:sp>
        <p:sp>
          <p:nvSpPr>
            <p:cNvPr id="534" name="Straight Connector 26"/>
            <p:cNvSpPr/>
            <p:nvPr/>
          </p:nvSpPr>
          <p:spPr>
            <a:xfrm>
              <a:off x="2173" y="202581"/>
              <a:ext cx="405950" cy="116811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/>
              </a:pPr>
              <a:endParaRPr/>
            </a:p>
          </p:txBody>
        </p:sp>
      </p:grpSp>
      <p:sp>
        <p:nvSpPr>
          <p:cNvPr id="536" name="Straight Connector 29"/>
          <p:cNvSpPr/>
          <p:nvPr/>
        </p:nvSpPr>
        <p:spPr>
          <a:xfrm>
            <a:off x="3567625" y="1589665"/>
            <a:ext cx="1964420" cy="370578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grpSp>
        <p:nvGrpSpPr>
          <p:cNvPr id="540" name="Group 36"/>
          <p:cNvGrpSpPr/>
          <p:nvPr/>
        </p:nvGrpSpPr>
        <p:grpSpPr>
          <a:xfrm>
            <a:off x="5532044" y="1963424"/>
            <a:ext cx="532004" cy="326317"/>
            <a:chOff x="0" y="0"/>
            <a:chExt cx="532002" cy="326315"/>
          </a:xfrm>
        </p:grpSpPr>
        <p:sp>
          <p:nvSpPr>
            <p:cNvPr id="537" name="Straight Connector 37"/>
            <p:cNvSpPr/>
            <p:nvPr/>
          </p:nvSpPr>
          <p:spPr>
            <a:xfrm>
              <a:off x="0" y="-1"/>
              <a:ext cx="532003" cy="100829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/>
              </a:pPr>
              <a:endParaRPr/>
            </a:p>
          </p:txBody>
        </p:sp>
        <p:sp>
          <p:nvSpPr>
            <p:cNvPr id="538" name="Straight Connector 38"/>
            <p:cNvSpPr/>
            <p:nvPr/>
          </p:nvSpPr>
          <p:spPr>
            <a:xfrm flipH="1">
              <a:off x="-1" y="100102"/>
              <a:ext cx="532004" cy="106872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/>
              </a:pPr>
              <a:endParaRPr/>
            </a:p>
          </p:txBody>
        </p:sp>
        <p:sp>
          <p:nvSpPr>
            <p:cNvPr id="539" name="Straight Connector 39"/>
            <p:cNvSpPr/>
            <p:nvPr/>
          </p:nvSpPr>
          <p:spPr>
            <a:xfrm>
              <a:off x="2833" y="206973"/>
              <a:ext cx="529170" cy="119343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/>
              </a:pPr>
              <a:endParaRPr/>
            </a:p>
          </p:txBody>
        </p:sp>
      </p:grpSp>
      <p:sp>
        <p:nvSpPr>
          <p:cNvPr id="541" name="Straight Arrow Connector 68"/>
          <p:cNvSpPr/>
          <p:nvPr/>
        </p:nvSpPr>
        <p:spPr>
          <a:xfrm>
            <a:off x="5539740" y="2565766"/>
            <a:ext cx="516612" cy="152357"/>
          </a:xfrm>
          <a:prstGeom prst="line">
            <a:avLst/>
          </a:prstGeom>
          <a:ln w="6350">
            <a:solidFill>
              <a:schemeClr val="accent1"/>
            </a:solidFill>
            <a:prstDash val="dash"/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542" name="TextBox 70"/>
          <p:cNvSpPr txBox="1"/>
          <p:nvPr/>
        </p:nvSpPr>
        <p:spPr>
          <a:xfrm rot="976215">
            <a:off x="5659227" y="2451604"/>
            <a:ext cx="387957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rPr dirty="0"/>
              <a:t>ACK</a:t>
            </a:r>
          </a:p>
        </p:txBody>
      </p:sp>
      <p:sp>
        <p:nvSpPr>
          <p:cNvPr id="544" name="Straight Arrow Connector 90"/>
          <p:cNvSpPr/>
          <p:nvPr/>
        </p:nvSpPr>
        <p:spPr>
          <a:xfrm flipH="1">
            <a:off x="5508297" y="2432961"/>
            <a:ext cx="543902" cy="106907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545" name="Straight Arrow Connector 91"/>
          <p:cNvSpPr/>
          <p:nvPr/>
        </p:nvSpPr>
        <p:spPr>
          <a:xfrm flipH="1">
            <a:off x="5509607" y="2739084"/>
            <a:ext cx="543902" cy="106907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546" name="Straight Arrow Connector 92"/>
          <p:cNvSpPr/>
          <p:nvPr/>
        </p:nvSpPr>
        <p:spPr>
          <a:xfrm flipH="1">
            <a:off x="5518177" y="2804032"/>
            <a:ext cx="543902" cy="106907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547" name="Straight Arrow Connector 93"/>
          <p:cNvSpPr/>
          <p:nvPr/>
        </p:nvSpPr>
        <p:spPr>
          <a:xfrm>
            <a:off x="5555377" y="2845984"/>
            <a:ext cx="516612" cy="152357"/>
          </a:xfrm>
          <a:prstGeom prst="line">
            <a:avLst/>
          </a:prstGeom>
          <a:ln w="6350">
            <a:solidFill>
              <a:schemeClr val="accent1"/>
            </a:solidFill>
            <a:prstDash val="dash"/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548" name="Straight Arrow Connector 94"/>
          <p:cNvSpPr/>
          <p:nvPr/>
        </p:nvSpPr>
        <p:spPr>
          <a:xfrm>
            <a:off x="5547436" y="2931381"/>
            <a:ext cx="516612" cy="152357"/>
          </a:xfrm>
          <a:prstGeom prst="line">
            <a:avLst/>
          </a:prstGeom>
          <a:ln w="6350">
            <a:solidFill>
              <a:schemeClr val="accent1"/>
            </a:solidFill>
            <a:prstDash val="dash"/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549" name="Straight Arrow Connector 95"/>
          <p:cNvSpPr/>
          <p:nvPr/>
        </p:nvSpPr>
        <p:spPr>
          <a:xfrm flipH="1">
            <a:off x="3558649" y="2544927"/>
            <a:ext cx="1969550" cy="386456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550" name="Straight Arrow Connector 96"/>
          <p:cNvSpPr/>
          <p:nvPr/>
        </p:nvSpPr>
        <p:spPr>
          <a:xfrm>
            <a:off x="3566341" y="2957656"/>
            <a:ext cx="1964422" cy="357320"/>
          </a:xfrm>
          <a:prstGeom prst="line">
            <a:avLst/>
          </a:prstGeom>
          <a:ln w="6350">
            <a:solidFill>
              <a:schemeClr val="accent1"/>
            </a:solidFill>
            <a:prstDash val="dash"/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551" name="Straight Arrow Connector 97"/>
          <p:cNvSpPr/>
          <p:nvPr/>
        </p:nvSpPr>
        <p:spPr>
          <a:xfrm flipH="1">
            <a:off x="3558649" y="2849483"/>
            <a:ext cx="1967660" cy="393033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552" name="Straight Arrow Connector 98"/>
          <p:cNvSpPr/>
          <p:nvPr/>
        </p:nvSpPr>
        <p:spPr>
          <a:xfrm flipH="1">
            <a:off x="3558648" y="2914431"/>
            <a:ext cx="1976231" cy="404855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553" name="Straight Arrow Connector 99"/>
          <p:cNvSpPr/>
          <p:nvPr/>
        </p:nvSpPr>
        <p:spPr>
          <a:xfrm>
            <a:off x="3558649" y="3243552"/>
            <a:ext cx="1964421" cy="357320"/>
          </a:xfrm>
          <a:prstGeom prst="line">
            <a:avLst/>
          </a:prstGeom>
          <a:ln w="6350">
            <a:solidFill>
              <a:schemeClr val="accent1"/>
            </a:solidFill>
            <a:prstDash val="dash"/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554" name="Straight Arrow Connector 100"/>
          <p:cNvSpPr/>
          <p:nvPr/>
        </p:nvSpPr>
        <p:spPr>
          <a:xfrm>
            <a:off x="3569041" y="3318412"/>
            <a:ext cx="1964421" cy="357320"/>
          </a:xfrm>
          <a:prstGeom prst="line">
            <a:avLst/>
          </a:prstGeom>
          <a:ln w="6350">
            <a:solidFill>
              <a:schemeClr val="accent1"/>
            </a:solidFill>
            <a:prstDash val="dash"/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555" name="Straight Arrow Connector 101"/>
          <p:cNvSpPr/>
          <p:nvPr/>
        </p:nvSpPr>
        <p:spPr>
          <a:xfrm flipH="1">
            <a:off x="3158220" y="2941551"/>
            <a:ext cx="429478" cy="86065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556" name="Straight Arrow Connector 104"/>
          <p:cNvSpPr/>
          <p:nvPr/>
        </p:nvSpPr>
        <p:spPr>
          <a:xfrm flipH="1">
            <a:off x="3134449" y="3238895"/>
            <a:ext cx="429477" cy="86065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557" name="Straight Arrow Connector 105"/>
          <p:cNvSpPr/>
          <p:nvPr/>
        </p:nvSpPr>
        <p:spPr>
          <a:xfrm flipH="1">
            <a:off x="3143425" y="3314793"/>
            <a:ext cx="429477" cy="86065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558" name="Straight Arrow Connector 106"/>
          <p:cNvSpPr/>
          <p:nvPr/>
        </p:nvSpPr>
        <p:spPr>
          <a:xfrm>
            <a:off x="3177020" y="3028651"/>
            <a:ext cx="387907" cy="94956"/>
          </a:xfrm>
          <a:prstGeom prst="line">
            <a:avLst/>
          </a:prstGeom>
          <a:ln w="6350">
            <a:solidFill>
              <a:schemeClr val="accent1"/>
            </a:solidFill>
            <a:prstDash val="dash"/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559" name="Straight Arrow Connector 107"/>
          <p:cNvSpPr/>
          <p:nvPr/>
        </p:nvSpPr>
        <p:spPr>
          <a:xfrm>
            <a:off x="3181198" y="3311483"/>
            <a:ext cx="387906" cy="94956"/>
          </a:xfrm>
          <a:prstGeom prst="line">
            <a:avLst/>
          </a:prstGeom>
          <a:ln w="6350">
            <a:solidFill>
              <a:schemeClr val="accent1"/>
            </a:solidFill>
            <a:prstDash val="dash"/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560" name="Straight Arrow Connector 108"/>
          <p:cNvSpPr/>
          <p:nvPr/>
        </p:nvSpPr>
        <p:spPr>
          <a:xfrm>
            <a:off x="3191093" y="3404506"/>
            <a:ext cx="387906" cy="94956"/>
          </a:xfrm>
          <a:prstGeom prst="line">
            <a:avLst/>
          </a:prstGeom>
          <a:ln w="6350">
            <a:solidFill>
              <a:schemeClr val="accent1"/>
            </a:solidFill>
            <a:prstDash val="dash"/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561" name="TextBox 109"/>
          <p:cNvSpPr txBox="1"/>
          <p:nvPr/>
        </p:nvSpPr>
        <p:spPr>
          <a:xfrm rot="20960744">
            <a:off x="4910356" y="2364503"/>
            <a:ext cx="71880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rPr dirty="0"/>
              <a:t>packet 1</a:t>
            </a:r>
          </a:p>
        </p:txBody>
      </p:sp>
      <p:sp>
        <p:nvSpPr>
          <p:cNvPr id="562" name="TextBox 111"/>
          <p:cNvSpPr txBox="1"/>
          <p:nvPr/>
        </p:nvSpPr>
        <p:spPr>
          <a:xfrm rot="20960744">
            <a:off x="4903597" y="2634559"/>
            <a:ext cx="71880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packet 2</a:t>
            </a:r>
          </a:p>
        </p:txBody>
      </p:sp>
      <p:sp>
        <p:nvSpPr>
          <p:cNvPr id="563" name="TextBox 112"/>
          <p:cNvSpPr txBox="1"/>
          <p:nvPr/>
        </p:nvSpPr>
        <p:spPr>
          <a:xfrm rot="20960744">
            <a:off x="4947758" y="2913734"/>
            <a:ext cx="71880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rPr dirty="0"/>
              <a:t>packet 3</a:t>
            </a:r>
          </a:p>
        </p:txBody>
      </p:sp>
      <p:sp>
        <p:nvSpPr>
          <p:cNvPr id="569" name="Straight Arrow Connector 73"/>
          <p:cNvSpPr/>
          <p:nvPr/>
        </p:nvSpPr>
        <p:spPr>
          <a:xfrm>
            <a:off x="3150921" y="1710258"/>
            <a:ext cx="432107" cy="126468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570" name="Straight Arrow Connector 74"/>
          <p:cNvSpPr/>
          <p:nvPr/>
        </p:nvSpPr>
        <p:spPr>
          <a:xfrm>
            <a:off x="3583078" y="1836726"/>
            <a:ext cx="1964360" cy="464082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571" name="Straight Arrow Connector 75"/>
          <p:cNvSpPr/>
          <p:nvPr/>
        </p:nvSpPr>
        <p:spPr>
          <a:xfrm>
            <a:off x="5539740" y="2302305"/>
            <a:ext cx="521839" cy="102579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61" name="TextBox 115">
            <a:extLst>
              <a:ext uri="{FF2B5EF4-FFF2-40B4-BE49-F238E27FC236}">
                <a16:creationId xmlns:a16="http://schemas.microsoft.com/office/drawing/2014/main" id="{A2FCE8EB-6A7F-6D45-AA83-E282FE10B733}"/>
              </a:ext>
            </a:extLst>
          </p:cNvPr>
          <p:cNvSpPr txBox="1"/>
          <p:nvPr/>
        </p:nvSpPr>
        <p:spPr>
          <a:xfrm rot="5400000">
            <a:off x="2739539" y="2151240"/>
            <a:ext cx="470259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rPr dirty="0"/>
              <a:t>TTFB</a:t>
            </a:r>
          </a:p>
        </p:txBody>
      </p:sp>
      <p:sp>
        <p:nvSpPr>
          <p:cNvPr id="62" name="TextBox 88">
            <a:extLst>
              <a:ext uri="{FF2B5EF4-FFF2-40B4-BE49-F238E27FC236}">
                <a16:creationId xmlns:a16="http://schemas.microsoft.com/office/drawing/2014/main" id="{4FE12C32-8E0E-E14A-BED0-C82ED7613A90}"/>
              </a:ext>
            </a:extLst>
          </p:cNvPr>
          <p:cNvSpPr txBox="1"/>
          <p:nvPr/>
        </p:nvSpPr>
        <p:spPr>
          <a:xfrm rot="5400000">
            <a:off x="1830882" y="2687653"/>
            <a:ext cx="1874036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200"/>
            </a:pPr>
            <a:r>
              <a:rPr dirty="0"/>
              <a:t>Download Time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56B920D-AC84-FD40-9F2D-C2766E84E7F5}"/>
              </a:ext>
            </a:extLst>
          </p:cNvPr>
          <p:cNvSpPr/>
          <p:nvPr/>
        </p:nvSpPr>
        <p:spPr>
          <a:xfrm>
            <a:off x="2581878" y="504013"/>
            <a:ext cx="3621463" cy="3474720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4" name="TextBox 20">
            <a:extLst>
              <a:ext uri="{FF2B5EF4-FFF2-40B4-BE49-F238E27FC236}">
                <a16:creationId xmlns:a16="http://schemas.microsoft.com/office/drawing/2014/main" id="{82195D57-6D7A-9440-B654-B42F15F336F9}"/>
              </a:ext>
            </a:extLst>
          </p:cNvPr>
          <p:cNvSpPr txBox="1"/>
          <p:nvPr/>
        </p:nvSpPr>
        <p:spPr>
          <a:xfrm>
            <a:off x="4073905" y="5977704"/>
            <a:ext cx="104130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/>
            </a:lvl1pPr>
          </a:lstStyle>
          <a:p>
            <a:r>
              <a:rPr lang="en-US" sz="1800" dirty="0" err="1">
                <a:solidFill>
                  <a:srgbClr val="FF0000"/>
                </a:solidFill>
              </a:rPr>
              <a:t>turbo.png</a:t>
            </a:r>
            <a:endParaRPr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TextBox 51"/>
          <p:cNvSpPr txBox="1"/>
          <p:nvPr/>
        </p:nvSpPr>
        <p:spPr>
          <a:xfrm>
            <a:off x="3057699" y="1450793"/>
            <a:ext cx="717016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SYN-ACK</a:t>
            </a:r>
          </a:p>
        </p:txBody>
      </p:sp>
      <p:sp>
        <p:nvSpPr>
          <p:cNvPr id="581" name="Straight Connector 13"/>
          <p:cNvSpPr/>
          <p:nvPr/>
        </p:nvSpPr>
        <p:spPr>
          <a:xfrm flipH="1">
            <a:off x="3158220" y="1421585"/>
            <a:ext cx="1" cy="4351339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582" name="Straight Connector 14"/>
          <p:cNvSpPr/>
          <p:nvPr/>
        </p:nvSpPr>
        <p:spPr>
          <a:xfrm flipH="1">
            <a:off x="3566343" y="1429482"/>
            <a:ext cx="1" cy="4351339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583" name="Straight Connector 15"/>
          <p:cNvSpPr/>
          <p:nvPr/>
        </p:nvSpPr>
        <p:spPr>
          <a:xfrm flipH="1">
            <a:off x="5532044" y="1429482"/>
            <a:ext cx="1" cy="4351339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584" name="Straight Connector 16"/>
          <p:cNvSpPr/>
          <p:nvPr/>
        </p:nvSpPr>
        <p:spPr>
          <a:xfrm flipH="1">
            <a:off x="6048655" y="1429482"/>
            <a:ext cx="1" cy="4351339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585" name="TextBox 17"/>
          <p:cNvSpPr txBox="1"/>
          <p:nvPr/>
        </p:nvSpPr>
        <p:spPr>
          <a:xfrm>
            <a:off x="2754199" y="1060150"/>
            <a:ext cx="510517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client</a:t>
            </a:r>
          </a:p>
        </p:txBody>
      </p:sp>
      <p:sp>
        <p:nvSpPr>
          <p:cNvPr id="586" name="TextBox 18"/>
          <p:cNvSpPr txBox="1"/>
          <p:nvPr/>
        </p:nvSpPr>
        <p:spPr>
          <a:xfrm>
            <a:off x="3360997" y="1050030"/>
            <a:ext cx="364516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R_c</a:t>
            </a:r>
          </a:p>
        </p:txBody>
      </p:sp>
      <p:sp>
        <p:nvSpPr>
          <p:cNvPr id="587" name="TextBox 19"/>
          <p:cNvSpPr txBox="1"/>
          <p:nvPr/>
        </p:nvSpPr>
        <p:spPr>
          <a:xfrm>
            <a:off x="5326700" y="1029840"/>
            <a:ext cx="352163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R_s</a:t>
            </a:r>
          </a:p>
        </p:txBody>
      </p:sp>
      <p:sp>
        <p:nvSpPr>
          <p:cNvPr id="588" name="TextBox 20"/>
          <p:cNvSpPr txBox="1"/>
          <p:nvPr/>
        </p:nvSpPr>
        <p:spPr>
          <a:xfrm>
            <a:off x="5880506" y="1026812"/>
            <a:ext cx="555537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server</a:t>
            </a:r>
          </a:p>
        </p:txBody>
      </p:sp>
      <p:grpSp>
        <p:nvGrpSpPr>
          <p:cNvPr id="592" name="Group 31"/>
          <p:cNvGrpSpPr/>
          <p:nvPr/>
        </p:nvGrpSpPr>
        <p:grpSpPr>
          <a:xfrm>
            <a:off x="3158220" y="1484297"/>
            <a:ext cx="408124" cy="319393"/>
            <a:chOff x="0" y="0"/>
            <a:chExt cx="408123" cy="319391"/>
          </a:xfrm>
        </p:grpSpPr>
        <p:sp>
          <p:nvSpPr>
            <p:cNvPr id="589" name="Straight Connector 22"/>
            <p:cNvSpPr/>
            <p:nvPr/>
          </p:nvSpPr>
          <p:spPr>
            <a:xfrm>
              <a:off x="0" y="-1"/>
              <a:ext cx="408123" cy="98689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/>
              </a:pPr>
              <a:endParaRPr/>
            </a:p>
          </p:txBody>
        </p:sp>
        <p:sp>
          <p:nvSpPr>
            <p:cNvPr id="590" name="Straight Connector 24"/>
            <p:cNvSpPr/>
            <p:nvPr/>
          </p:nvSpPr>
          <p:spPr>
            <a:xfrm flipH="1">
              <a:off x="0" y="97978"/>
              <a:ext cx="408124" cy="104604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/>
              </a:pPr>
              <a:endParaRPr/>
            </a:p>
          </p:txBody>
        </p:sp>
        <p:sp>
          <p:nvSpPr>
            <p:cNvPr id="591" name="Straight Connector 26"/>
            <p:cNvSpPr/>
            <p:nvPr/>
          </p:nvSpPr>
          <p:spPr>
            <a:xfrm>
              <a:off x="2173" y="202581"/>
              <a:ext cx="405950" cy="116811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/>
              </a:pPr>
              <a:endParaRPr/>
            </a:p>
          </p:txBody>
        </p:sp>
      </p:grpSp>
      <p:grpSp>
        <p:nvGrpSpPr>
          <p:cNvPr id="596" name="Group 28"/>
          <p:cNvGrpSpPr/>
          <p:nvPr/>
        </p:nvGrpSpPr>
        <p:grpSpPr>
          <a:xfrm>
            <a:off x="3567626" y="2151640"/>
            <a:ext cx="1964420" cy="1199324"/>
            <a:chOff x="0" y="0"/>
            <a:chExt cx="1964419" cy="1199322"/>
          </a:xfrm>
        </p:grpSpPr>
        <p:sp>
          <p:nvSpPr>
            <p:cNvPr id="593" name="Straight Connector 29"/>
            <p:cNvSpPr/>
            <p:nvPr/>
          </p:nvSpPr>
          <p:spPr>
            <a:xfrm>
              <a:off x="0" y="-1"/>
              <a:ext cx="1964419" cy="370578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/>
              </a:pPr>
              <a:endParaRPr/>
            </a:p>
          </p:txBody>
        </p:sp>
        <p:sp>
          <p:nvSpPr>
            <p:cNvPr id="594" name="Straight Connector 30"/>
            <p:cNvSpPr/>
            <p:nvPr/>
          </p:nvSpPr>
          <p:spPr>
            <a:xfrm flipH="1">
              <a:off x="0" y="367909"/>
              <a:ext cx="1964420" cy="392788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/>
              </a:pPr>
              <a:endParaRPr/>
            </a:p>
          </p:txBody>
        </p:sp>
        <p:sp>
          <p:nvSpPr>
            <p:cNvPr id="595" name="Straight Connector 35"/>
            <p:cNvSpPr/>
            <p:nvPr/>
          </p:nvSpPr>
          <p:spPr>
            <a:xfrm>
              <a:off x="10461" y="760697"/>
              <a:ext cx="1953957" cy="438626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/>
              </a:pPr>
              <a:endParaRPr/>
            </a:p>
          </p:txBody>
        </p:sp>
      </p:grpSp>
      <p:grpSp>
        <p:nvGrpSpPr>
          <p:cNvPr id="600" name="Group 36"/>
          <p:cNvGrpSpPr/>
          <p:nvPr/>
        </p:nvGrpSpPr>
        <p:grpSpPr>
          <a:xfrm>
            <a:off x="5534880" y="3721249"/>
            <a:ext cx="518631" cy="308263"/>
            <a:chOff x="0" y="0"/>
            <a:chExt cx="518630" cy="308261"/>
          </a:xfrm>
        </p:grpSpPr>
        <p:sp>
          <p:nvSpPr>
            <p:cNvPr id="597" name="Straight Connector 37"/>
            <p:cNvSpPr/>
            <p:nvPr/>
          </p:nvSpPr>
          <p:spPr>
            <a:xfrm>
              <a:off x="0" y="0"/>
              <a:ext cx="518630" cy="9525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/>
              </a:pPr>
              <a:endParaRPr/>
            </a:p>
          </p:txBody>
        </p:sp>
        <p:sp>
          <p:nvSpPr>
            <p:cNvPr id="598" name="Straight Connector 38"/>
            <p:cNvSpPr/>
            <p:nvPr/>
          </p:nvSpPr>
          <p:spPr>
            <a:xfrm flipH="1">
              <a:off x="0" y="94563"/>
              <a:ext cx="518631" cy="100959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/>
              </a:pPr>
              <a:endParaRPr/>
            </a:p>
          </p:txBody>
        </p:sp>
        <p:sp>
          <p:nvSpPr>
            <p:cNvPr id="599" name="Straight Connector 39"/>
            <p:cNvSpPr/>
            <p:nvPr/>
          </p:nvSpPr>
          <p:spPr>
            <a:xfrm>
              <a:off x="2761" y="195522"/>
              <a:ext cx="515868" cy="11274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/>
              </a:pPr>
              <a:endParaRPr/>
            </a:p>
          </p:txBody>
        </p:sp>
      </p:grpSp>
      <p:sp>
        <p:nvSpPr>
          <p:cNvPr id="601" name="TextBox 2"/>
          <p:cNvSpPr txBox="1"/>
          <p:nvPr/>
        </p:nvSpPr>
        <p:spPr>
          <a:xfrm>
            <a:off x="3524503" y="1874418"/>
            <a:ext cx="39532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fork</a:t>
            </a:r>
          </a:p>
        </p:txBody>
      </p:sp>
      <p:sp>
        <p:nvSpPr>
          <p:cNvPr id="602" name="TextBox 40"/>
          <p:cNvSpPr txBox="1"/>
          <p:nvPr/>
        </p:nvSpPr>
        <p:spPr>
          <a:xfrm>
            <a:off x="5460515" y="3418156"/>
            <a:ext cx="39532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fork</a:t>
            </a:r>
          </a:p>
        </p:txBody>
      </p:sp>
      <p:sp>
        <p:nvSpPr>
          <p:cNvPr id="603" name="Straight Arrow Connector 68"/>
          <p:cNvSpPr/>
          <p:nvPr/>
        </p:nvSpPr>
        <p:spPr>
          <a:xfrm>
            <a:off x="5539740" y="4192654"/>
            <a:ext cx="516612" cy="152357"/>
          </a:xfrm>
          <a:prstGeom prst="line">
            <a:avLst/>
          </a:prstGeom>
          <a:ln w="6350">
            <a:solidFill>
              <a:schemeClr val="accent1"/>
            </a:solidFill>
            <a:prstDash val="dash"/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604" name="TextBox 70"/>
          <p:cNvSpPr txBox="1"/>
          <p:nvPr/>
        </p:nvSpPr>
        <p:spPr>
          <a:xfrm>
            <a:off x="5659227" y="4078492"/>
            <a:ext cx="387957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ACK</a:t>
            </a:r>
          </a:p>
        </p:txBody>
      </p:sp>
      <p:sp>
        <p:nvSpPr>
          <p:cNvPr id="605" name="Straight Arrow Connector 87"/>
          <p:cNvSpPr/>
          <p:nvPr/>
        </p:nvSpPr>
        <p:spPr>
          <a:xfrm>
            <a:off x="2647537" y="1486573"/>
            <a:ext cx="44469" cy="4021234"/>
          </a:xfrm>
          <a:prstGeom prst="line">
            <a:avLst/>
          </a:prstGeom>
          <a:ln w="6350">
            <a:solidFill>
              <a:srgbClr val="000000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606" name="TextBox 88"/>
          <p:cNvSpPr txBox="1"/>
          <p:nvPr/>
        </p:nvSpPr>
        <p:spPr>
          <a:xfrm>
            <a:off x="1879677" y="3493806"/>
            <a:ext cx="89040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200"/>
            </a:pPr>
            <a:r>
              <a:t>Download </a:t>
            </a:r>
          </a:p>
          <a:p>
            <a:pPr algn="ctr">
              <a:defRPr sz="1200"/>
            </a:pPr>
            <a:r>
              <a:t>Time</a:t>
            </a:r>
          </a:p>
        </p:txBody>
      </p:sp>
      <p:sp>
        <p:nvSpPr>
          <p:cNvPr id="607" name="Straight Arrow Connector 90"/>
          <p:cNvSpPr/>
          <p:nvPr/>
        </p:nvSpPr>
        <p:spPr>
          <a:xfrm flipH="1">
            <a:off x="5508297" y="4059851"/>
            <a:ext cx="543902" cy="106907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608" name="Straight Arrow Connector 91"/>
          <p:cNvSpPr/>
          <p:nvPr/>
        </p:nvSpPr>
        <p:spPr>
          <a:xfrm flipH="1">
            <a:off x="5509607" y="4365973"/>
            <a:ext cx="543902" cy="106907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609" name="Straight Arrow Connector 92"/>
          <p:cNvSpPr/>
          <p:nvPr/>
        </p:nvSpPr>
        <p:spPr>
          <a:xfrm flipH="1">
            <a:off x="5518177" y="4430922"/>
            <a:ext cx="543902" cy="106907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610" name="Straight Arrow Connector 93"/>
          <p:cNvSpPr/>
          <p:nvPr/>
        </p:nvSpPr>
        <p:spPr>
          <a:xfrm>
            <a:off x="5555377" y="4472873"/>
            <a:ext cx="516612" cy="152357"/>
          </a:xfrm>
          <a:prstGeom prst="line">
            <a:avLst/>
          </a:prstGeom>
          <a:ln w="6350">
            <a:solidFill>
              <a:schemeClr val="accent1"/>
            </a:solidFill>
            <a:prstDash val="dash"/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611" name="Straight Arrow Connector 94"/>
          <p:cNvSpPr/>
          <p:nvPr/>
        </p:nvSpPr>
        <p:spPr>
          <a:xfrm>
            <a:off x="5547436" y="4558270"/>
            <a:ext cx="516612" cy="152357"/>
          </a:xfrm>
          <a:prstGeom prst="line">
            <a:avLst/>
          </a:prstGeom>
          <a:ln w="6350">
            <a:solidFill>
              <a:schemeClr val="accent1"/>
            </a:solidFill>
            <a:prstDash val="dash"/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612" name="Straight Arrow Connector 95"/>
          <p:cNvSpPr/>
          <p:nvPr/>
        </p:nvSpPr>
        <p:spPr>
          <a:xfrm flipH="1">
            <a:off x="3558649" y="4171815"/>
            <a:ext cx="1969550" cy="386456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613" name="Straight Arrow Connector 96"/>
          <p:cNvSpPr/>
          <p:nvPr/>
        </p:nvSpPr>
        <p:spPr>
          <a:xfrm>
            <a:off x="3566341" y="4584544"/>
            <a:ext cx="1964422" cy="357320"/>
          </a:xfrm>
          <a:prstGeom prst="line">
            <a:avLst/>
          </a:prstGeom>
          <a:ln w="6350">
            <a:solidFill>
              <a:schemeClr val="accent1"/>
            </a:solidFill>
            <a:prstDash val="dash"/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614" name="Straight Arrow Connector 97"/>
          <p:cNvSpPr/>
          <p:nvPr/>
        </p:nvSpPr>
        <p:spPr>
          <a:xfrm flipH="1">
            <a:off x="3558649" y="4956431"/>
            <a:ext cx="1967660" cy="393033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615" name="Straight Arrow Connector 98"/>
          <p:cNvSpPr/>
          <p:nvPr/>
        </p:nvSpPr>
        <p:spPr>
          <a:xfrm flipH="1">
            <a:off x="3558648" y="5021379"/>
            <a:ext cx="1976231" cy="404855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616" name="Straight Arrow Connector 99"/>
          <p:cNvSpPr/>
          <p:nvPr/>
        </p:nvSpPr>
        <p:spPr>
          <a:xfrm>
            <a:off x="3558649" y="5350500"/>
            <a:ext cx="1964421" cy="357320"/>
          </a:xfrm>
          <a:prstGeom prst="line">
            <a:avLst/>
          </a:prstGeom>
          <a:ln w="6350">
            <a:solidFill>
              <a:schemeClr val="accent1"/>
            </a:solidFill>
            <a:prstDash val="dash"/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617" name="Straight Arrow Connector 100"/>
          <p:cNvSpPr/>
          <p:nvPr/>
        </p:nvSpPr>
        <p:spPr>
          <a:xfrm>
            <a:off x="3569041" y="5425361"/>
            <a:ext cx="1964421" cy="357320"/>
          </a:xfrm>
          <a:prstGeom prst="line">
            <a:avLst/>
          </a:prstGeom>
          <a:ln w="6350">
            <a:solidFill>
              <a:schemeClr val="accent1"/>
            </a:solidFill>
            <a:prstDash val="dash"/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618" name="Straight Arrow Connector 101"/>
          <p:cNvSpPr/>
          <p:nvPr/>
        </p:nvSpPr>
        <p:spPr>
          <a:xfrm flipH="1">
            <a:off x="3158220" y="4568440"/>
            <a:ext cx="429478" cy="86065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619" name="Straight Arrow Connector 104"/>
          <p:cNvSpPr/>
          <p:nvPr/>
        </p:nvSpPr>
        <p:spPr>
          <a:xfrm flipH="1">
            <a:off x="3134449" y="5345845"/>
            <a:ext cx="429477" cy="86065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620" name="Straight Arrow Connector 105"/>
          <p:cNvSpPr/>
          <p:nvPr/>
        </p:nvSpPr>
        <p:spPr>
          <a:xfrm flipH="1">
            <a:off x="3143425" y="5421741"/>
            <a:ext cx="429477" cy="86065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621" name="Straight Arrow Connector 106"/>
          <p:cNvSpPr/>
          <p:nvPr/>
        </p:nvSpPr>
        <p:spPr>
          <a:xfrm>
            <a:off x="3177020" y="4655541"/>
            <a:ext cx="387907" cy="94956"/>
          </a:xfrm>
          <a:prstGeom prst="line">
            <a:avLst/>
          </a:prstGeom>
          <a:ln w="6350">
            <a:solidFill>
              <a:schemeClr val="accent1"/>
            </a:solidFill>
            <a:prstDash val="dash"/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622" name="Straight Arrow Connector 107"/>
          <p:cNvSpPr/>
          <p:nvPr/>
        </p:nvSpPr>
        <p:spPr>
          <a:xfrm>
            <a:off x="3181198" y="5418432"/>
            <a:ext cx="387906" cy="94956"/>
          </a:xfrm>
          <a:prstGeom prst="line">
            <a:avLst/>
          </a:prstGeom>
          <a:ln w="6350">
            <a:solidFill>
              <a:schemeClr val="accent1"/>
            </a:solidFill>
            <a:prstDash val="dash"/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623" name="Straight Arrow Connector 108"/>
          <p:cNvSpPr/>
          <p:nvPr/>
        </p:nvSpPr>
        <p:spPr>
          <a:xfrm>
            <a:off x="3191093" y="5511455"/>
            <a:ext cx="387906" cy="94956"/>
          </a:xfrm>
          <a:prstGeom prst="line">
            <a:avLst/>
          </a:prstGeom>
          <a:ln w="6350">
            <a:solidFill>
              <a:schemeClr val="accent1"/>
            </a:solidFill>
            <a:prstDash val="dash"/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624" name="TextBox 109"/>
          <p:cNvSpPr txBox="1"/>
          <p:nvPr/>
        </p:nvSpPr>
        <p:spPr>
          <a:xfrm>
            <a:off x="5988117" y="3919549"/>
            <a:ext cx="71880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packet 1</a:t>
            </a:r>
          </a:p>
        </p:txBody>
      </p:sp>
      <p:sp>
        <p:nvSpPr>
          <p:cNvPr id="625" name="TextBox 111"/>
          <p:cNvSpPr txBox="1"/>
          <p:nvPr/>
        </p:nvSpPr>
        <p:spPr>
          <a:xfrm>
            <a:off x="5981358" y="4208657"/>
            <a:ext cx="71880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packet 2</a:t>
            </a:r>
          </a:p>
        </p:txBody>
      </p:sp>
      <p:sp>
        <p:nvSpPr>
          <p:cNvPr id="626" name="TextBox 112"/>
          <p:cNvSpPr txBox="1"/>
          <p:nvPr/>
        </p:nvSpPr>
        <p:spPr>
          <a:xfrm>
            <a:off x="5985457" y="4313882"/>
            <a:ext cx="71880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packet 3</a:t>
            </a:r>
          </a:p>
        </p:txBody>
      </p:sp>
      <p:sp>
        <p:nvSpPr>
          <p:cNvPr id="627" name="Straight Arrow Connector 113"/>
          <p:cNvSpPr/>
          <p:nvPr/>
        </p:nvSpPr>
        <p:spPr>
          <a:xfrm>
            <a:off x="3043246" y="1486573"/>
            <a:ext cx="13310" cy="3147876"/>
          </a:xfrm>
          <a:prstGeom prst="line">
            <a:avLst/>
          </a:prstGeom>
          <a:ln w="6350">
            <a:solidFill>
              <a:srgbClr val="000000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628" name="TextBox 115"/>
          <p:cNvSpPr txBox="1"/>
          <p:nvPr/>
        </p:nvSpPr>
        <p:spPr>
          <a:xfrm>
            <a:off x="2644077" y="2773839"/>
            <a:ext cx="470259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TTFB</a:t>
            </a:r>
          </a:p>
        </p:txBody>
      </p:sp>
      <p:sp>
        <p:nvSpPr>
          <p:cNvPr id="629" name="TextBox 50"/>
          <p:cNvSpPr txBox="1"/>
          <p:nvPr/>
        </p:nvSpPr>
        <p:spPr>
          <a:xfrm>
            <a:off x="3119754" y="1302651"/>
            <a:ext cx="37724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SYN</a:t>
            </a:r>
          </a:p>
        </p:txBody>
      </p:sp>
      <p:sp>
        <p:nvSpPr>
          <p:cNvPr id="630" name="TextBox 52"/>
          <p:cNvSpPr txBox="1"/>
          <p:nvPr/>
        </p:nvSpPr>
        <p:spPr>
          <a:xfrm>
            <a:off x="3220173" y="1561080"/>
            <a:ext cx="387957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ACK</a:t>
            </a:r>
          </a:p>
        </p:txBody>
      </p:sp>
      <p:grpSp>
        <p:nvGrpSpPr>
          <p:cNvPr id="633" name="Cloud 3"/>
          <p:cNvGrpSpPr/>
          <p:nvPr/>
        </p:nvGrpSpPr>
        <p:grpSpPr>
          <a:xfrm>
            <a:off x="3239281" y="906745"/>
            <a:ext cx="2642488" cy="580550"/>
            <a:chOff x="0" y="0"/>
            <a:chExt cx="2642486" cy="580549"/>
          </a:xfrm>
        </p:grpSpPr>
        <p:sp>
          <p:nvSpPr>
            <p:cNvPr id="631" name="Shape"/>
            <p:cNvSpPr/>
            <p:nvPr/>
          </p:nvSpPr>
          <p:spPr>
            <a:xfrm>
              <a:off x="0" y="0"/>
              <a:ext cx="2642487" cy="580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noFill/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 b="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32" name="Shape"/>
            <p:cNvSpPr/>
            <p:nvPr/>
          </p:nvSpPr>
          <p:spPr>
            <a:xfrm>
              <a:off x="134179" y="29520"/>
              <a:ext cx="2421401" cy="492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 b="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634" name="TextBox 54"/>
          <p:cNvSpPr txBox="1"/>
          <p:nvPr/>
        </p:nvSpPr>
        <p:spPr>
          <a:xfrm>
            <a:off x="3103261" y="1719252"/>
            <a:ext cx="391975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REQ</a:t>
            </a:r>
          </a:p>
        </p:txBody>
      </p:sp>
      <p:sp>
        <p:nvSpPr>
          <p:cNvPr id="635" name="Straight Arrow Connector 55"/>
          <p:cNvSpPr/>
          <p:nvPr/>
        </p:nvSpPr>
        <p:spPr>
          <a:xfrm>
            <a:off x="3563925" y="2933700"/>
            <a:ext cx="1975815" cy="442913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636" name="Straight Arrow Connector 59"/>
          <p:cNvSpPr/>
          <p:nvPr/>
        </p:nvSpPr>
        <p:spPr>
          <a:xfrm>
            <a:off x="3158220" y="1717961"/>
            <a:ext cx="432107" cy="126468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  <p:sp>
        <p:nvSpPr>
          <p:cNvPr id="637" name="Straight Arrow Connector 63"/>
          <p:cNvSpPr/>
          <p:nvPr/>
        </p:nvSpPr>
        <p:spPr>
          <a:xfrm>
            <a:off x="5537641" y="3945947"/>
            <a:ext cx="511015" cy="104380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 sz="1800" b="0"/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1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1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302</Words>
  <Application>Microsoft Office PowerPoint</Application>
  <PresentationFormat>On-screen Show (4:3)</PresentationFormat>
  <Paragraphs>183</Paragraphs>
  <Slides>10</Slides>
  <Notes>9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Aran Bergman</dc:creator>
  <cp:lastModifiedBy>Aran Bergman</cp:lastModifiedBy>
  <cp:revision>1</cp:revision>
  <dcterms:created xsi:type="dcterms:W3CDTF">2019-01-29T16:19:00Z</dcterms:created>
  <dcterms:modified xsi:type="dcterms:W3CDTF">2019-01-29T16:24:56Z</dcterms:modified>
</cp:coreProperties>
</file>