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4"/>
    <p:sldMasterId id="2147483751" r:id="rId5"/>
  </p:sldMasterIdLst>
  <p:notesMasterIdLst>
    <p:notesMasterId r:id="rId29"/>
  </p:notesMasterIdLst>
  <p:handoutMasterIdLst>
    <p:handoutMasterId r:id="rId30"/>
  </p:handoutMasterIdLst>
  <p:sldIdLst>
    <p:sldId id="257" r:id="rId6"/>
    <p:sldId id="282" r:id="rId7"/>
    <p:sldId id="303" r:id="rId8"/>
    <p:sldId id="304" r:id="rId9"/>
    <p:sldId id="286" r:id="rId10"/>
    <p:sldId id="301" r:id="rId11"/>
    <p:sldId id="265" r:id="rId12"/>
    <p:sldId id="288" r:id="rId13"/>
    <p:sldId id="289" r:id="rId14"/>
    <p:sldId id="290" r:id="rId15"/>
    <p:sldId id="299" r:id="rId16"/>
    <p:sldId id="291" r:id="rId17"/>
    <p:sldId id="292" r:id="rId18"/>
    <p:sldId id="300" r:id="rId19"/>
    <p:sldId id="293" r:id="rId20"/>
    <p:sldId id="297" r:id="rId21"/>
    <p:sldId id="305" r:id="rId22"/>
    <p:sldId id="271" r:id="rId23"/>
    <p:sldId id="306" r:id="rId24"/>
    <p:sldId id="308" r:id="rId25"/>
    <p:sldId id="309" r:id="rId26"/>
    <p:sldId id="310"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p15:clr>
            <a:srgbClr val="A4A3A4"/>
          </p15:clr>
        </p15:guide>
        <p15:guide id="2" orient="horz" pos="48">
          <p15:clr>
            <a:srgbClr val="A4A3A4"/>
          </p15:clr>
        </p15:guide>
        <p15:guide id="3" orient="horz" pos="384">
          <p15:clr>
            <a:srgbClr val="A4A3A4"/>
          </p15:clr>
        </p15:guide>
        <p15:guide id="4" orient="horz" pos="672">
          <p15:clr>
            <a:srgbClr val="A4A3A4"/>
          </p15:clr>
        </p15:guide>
        <p15:guide id="5" pos="5568">
          <p15:clr>
            <a:srgbClr val="A4A3A4"/>
          </p15:clr>
        </p15:guide>
        <p15:guide id="6" pos="2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kirubarani.g" initials="j"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C844"/>
    <a:srgbClr val="B7E19B"/>
    <a:srgbClr val="A8EE9C"/>
    <a:srgbClr val="7EF030"/>
    <a:srgbClr val="276C1E"/>
    <a:srgbClr val="692D56"/>
    <a:srgbClr val="A44687"/>
    <a:srgbClr val="682252"/>
    <a:srgbClr val="933F7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6327" autoAdjust="0"/>
  </p:normalViewPr>
  <p:slideViewPr>
    <p:cSldViewPr>
      <p:cViewPr varScale="1">
        <p:scale>
          <a:sx n="128" d="100"/>
          <a:sy n="128" d="100"/>
        </p:scale>
        <p:origin x="696" y="176"/>
      </p:cViewPr>
      <p:guideLst>
        <p:guide orient="horz" pos="4128"/>
        <p:guide orient="horz" pos="48"/>
        <p:guide orient="horz" pos="384"/>
        <p:guide orient="horz" pos="672"/>
        <p:guide pos="5568"/>
        <p:guide pos="240"/>
      </p:guideLst>
    </p:cSldViewPr>
  </p:slideViewPr>
  <p:outlineViewPr>
    <p:cViewPr>
      <p:scale>
        <a:sx n="33" d="100"/>
        <a:sy n="33" d="100"/>
      </p:scale>
      <p:origin x="0" y="-8394"/>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9" d="100"/>
          <a:sy n="79" d="100"/>
        </p:scale>
        <p:origin x="-20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738A40-131F-428C-8E04-2303A6820F7A}" type="datetimeFigureOut">
              <a:rPr lang="en-IN" smtClean="0"/>
              <a:pPr/>
              <a:t>07/03/24</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31DDF2-109F-485F-9CE2-1CF59956CF65}" type="slidenum">
              <a:rPr lang="en-IN" smtClean="0"/>
              <a:pPr/>
              <a:t>‹#›</a:t>
            </a:fld>
            <a:endParaRPr lang="en-IN" dirty="0"/>
          </a:p>
        </p:txBody>
      </p:sp>
    </p:spTree>
    <p:extLst>
      <p:ext uri="{BB962C8B-B14F-4D97-AF65-F5344CB8AC3E}">
        <p14:creationId xmlns:p14="http://schemas.microsoft.com/office/powerpoint/2010/main" val="10235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3/7/24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059277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182958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endParaRPr lang="en-IN" dirty="0"/>
          </a:p>
          <a:p>
            <a:pPr marL="0" indent="0">
              <a:lnSpc>
                <a:spcPct val="150000"/>
              </a:lnSpc>
              <a:buNone/>
            </a:pPr>
            <a:r>
              <a:rPr lang="en-IN" altLang="en-US" sz="1400" dirty="0">
                <a:solidFill>
                  <a:schemeClr val="tx1"/>
                </a:solidFill>
              </a:rPr>
              <a:t>The various modules of the framework are:</a:t>
            </a:r>
          </a:p>
          <a:p>
            <a:pPr marL="342900" lvl="1" indent="-342900" algn="l" defTabSz="914400" rtl="0" eaLnBrk="1" latinLnBrk="0" hangingPunct="1">
              <a:lnSpc>
                <a:spcPct val="150000"/>
              </a:lnSpc>
              <a:buFont typeface="Wingdings" panose="05000000000000000000" pitchFamily="2" charset="2"/>
              <a:buChar char="q"/>
            </a:pPr>
            <a:r>
              <a:rPr lang="en-IN" altLang="en-US" sz="1400" kern="1200" dirty="0">
                <a:solidFill>
                  <a:schemeClr val="tx1"/>
                </a:solidFill>
                <a:latin typeface="+mn-lt"/>
                <a:ea typeface="+mn-ea"/>
                <a:cs typeface="+mn-cs"/>
              </a:rPr>
              <a:t>IoC container</a:t>
            </a:r>
          </a:p>
          <a:p>
            <a:pPr marL="342900" lvl="1" indent="-342900">
              <a:lnSpc>
                <a:spcPct val="150000"/>
              </a:lnSpc>
              <a:buFont typeface="Wingdings" panose="05000000000000000000" pitchFamily="2" charset="2"/>
              <a:buChar char="q"/>
            </a:pPr>
            <a:r>
              <a:rPr lang="en-IN" altLang="en-US" sz="1400" dirty="0">
                <a:solidFill>
                  <a:schemeClr val="tx1"/>
                </a:solidFill>
              </a:rPr>
              <a:t>Aspect-Oriented Programming framework (AOP)</a:t>
            </a:r>
          </a:p>
          <a:p>
            <a:pPr marL="342900" lvl="1" indent="-342900">
              <a:lnSpc>
                <a:spcPct val="150000"/>
              </a:lnSpc>
              <a:buFont typeface="Wingdings" panose="05000000000000000000" pitchFamily="2" charset="2"/>
              <a:buChar char="q"/>
            </a:pPr>
            <a:r>
              <a:rPr lang="en-IN" altLang="en-US" sz="1400" dirty="0">
                <a:solidFill>
                  <a:schemeClr val="tx1"/>
                </a:solidFill>
              </a:rPr>
              <a:t>Data access abstraction and JDBC simplifications</a:t>
            </a:r>
          </a:p>
          <a:p>
            <a:pPr marL="342900" lvl="1" indent="-342900">
              <a:lnSpc>
                <a:spcPct val="150000"/>
              </a:lnSpc>
              <a:buFont typeface="Wingdings" panose="05000000000000000000" pitchFamily="2" charset="2"/>
              <a:buChar char="q"/>
            </a:pPr>
            <a:r>
              <a:rPr lang="en-IN" altLang="en-US" sz="1400" dirty="0">
                <a:solidFill>
                  <a:schemeClr val="tx1"/>
                </a:solidFill>
              </a:rPr>
              <a:t>Transaction management</a:t>
            </a:r>
          </a:p>
          <a:p>
            <a:pPr marL="342900" lvl="1" indent="-342900">
              <a:lnSpc>
                <a:spcPct val="150000"/>
              </a:lnSpc>
              <a:buFont typeface="Wingdings" panose="05000000000000000000" pitchFamily="2" charset="2"/>
              <a:buChar char="q"/>
            </a:pPr>
            <a:r>
              <a:rPr lang="en-IN" altLang="en-US" sz="1400" dirty="0">
                <a:solidFill>
                  <a:schemeClr val="tx1"/>
                </a:solidFill>
              </a:rPr>
              <a:t>MVC web framework</a:t>
            </a:r>
          </a:p>
          <a:p>
            <a:pPr marL="342900" lvl="1" indent="-342900">
              <a:lnSpc>
                <a:spcPct val="150000"/>
              </a:lnSpc>
              <a:buFont typeface="Wingdings" panose="05000000000000000000" pitchFamily="2" charset="2"/>
              <a:buChar char="q"/>
            </a:pPr>
            <a:r>
              <a:rPr lang="en-IN" altLang="en-US" sz="1400" dirty="0">
                <a:solidFill>
                  <a:schemeClr val="tx1"/>
                </a:solidFill>
              </a:rPr>
              <a:t>Simplification for working with J2EE APIs such as JNDI, JTA etc.</a:t>
            </a:r>
          </a:p>
          <a:p>
            <a:pPr>
              <a:buNone/>
            </a:pPr>
            <a:endParaRPr lang="en-IN" altLang="en-US" dirty="0"/>
          </a:p>
          <a:p>
            <a:endParaRPr lang="en-IN" b="1" dirty="0"/>
          </a:p>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2709578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IN" dirty="0"/>
              <a:t>The slide shows a representation of various</a:t>
            </a:r>
            <a:r>
              <a:rPr lang="en-IN" baseline="0" dirty="0"/>
              <a:t> </a:t>
            </a:r>
            <a:r>
              <a:rPr lang="en-IN" dirty="0"/>
              <a:t>Spring</a:t>
            </a:r>
            <a:r>
              <a:rPr lang="en-IN" baseline="0" dirty="0"/>
              <a:t> Framework modules.</a:t>
            </a:r>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dirty="0"/>
          </a:p>
        </p:txBody>
      </p:sp>
    </p:spTree>
    <p:extLst>
      <p:ext uri="{BB962C8B-B14F-4D97-AF65-F5344CB8AC3E}">
        <p14:creationId xmlns:p14="http://schemas.microsoft.com/office/powerpoint/2010/main" val="44951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p>
          <a:p>
            <a:pPr marL="0" indent="0">
              <a:lnSpc>
                <a:spcPct val="150000"/>
              </a:lnSpc>
              <a:buNone/>
              <a:defRPr/>
            </a:pPr>
            <a:r>
              <a:rPr lang="en-US" sz="1400" b="0" dirty="0">
                <a:solidFill>
                  <a:schemeClr val="tx1"/>
                </a:solidFill>
              </a:rPr>
              <a:t>The topics</a:t>
            </a:r>
            <a:r>
              <a:rPr lang="en-US" sz="1400" b="0" baseline="0" dirty="0">
                <a:solidFill>
                  <a:schemeClr val="tx1"/>
                </a:solidFill>
              </a:rPr>
              <a:t> that are being covered in this course are shared</a:t>
            </a:r>
            <a:r>
              <a:rPr lang="en-US" sz="1400" dirty="0">
                <a:solidFill>
                  <a:schemeClr val="tx1"/>
                </a:solidFill>
              </a:rPr>
              <a:t>. </a:t>
            </a:r>
            <a:endParaRPr lang="en-US" altLang="en-US" sz="1400" dirty="0">
              <a:solidFill>
                <a:schemeClr val="tx1"/>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dirty="0"/>
          </a:p>
        </p:txBody>
      </p:sp>
    </p:spTree>
    <p:extLst>
      <p:ext uri="{BB962C8B-B14F-4D97-AF65-F5344CB8AC3E}">
        <p14:creationId xmlns:p14="http://schemas.microsoft.com/office/powerpoint/2010/main" val="1853030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a:spcBef>
                <a:spcPct val="0"/>
              </a:spcBef>
            </a:pPr>
            <a:r>
              <a:rPr lang="en-IN" altLang="en-US" dirty="0"/>
              <a:t>Benefits of Spring are:</a:t>
            </a:r>
          </a:p>
          <a:p>
            <a:pPr marL="342900" lvl="1" indent="-342900" algn="l" defTabSz="914400" rtl="0" eaLnBrk="1" latinLnBrk="0" hangingPunct="1">
              <a:lnSpc>
                <a:spcPct val="150000"/>
              </a:lnSpc>
              <a:spcBef>
                <a:spcPct val="20000"/>
              </a:spcBef>
              <a:buFont typeface="Wingdings"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Non-invasive framework – code works outside framework, minimal lock-in, easy migration</a:t>
            </a:r>
          </a:p>
          <a:p>
            <a:pPr marL="342900" lvl="1" indent="-342900" algn="l" defTabSz="914400" rtl="0" eaLnBrk="1" latinLnBrk="0" hangingPunct="1">
              <a:lnSpc>
                <a:spcPct val="150000"/>
              </a:lnSpc>
              <a:spcBef>
                <a:spcPct val="20000"/>
              </a:spcBef>
              <a:buFont typeface="Wingdings"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Consistent model in any environment</a:t>
            </a:r>
          </a:p>
          <a:p>
            <a:pPr marL="342900" lvl="1" indent="-342900" algn="l" defTabSz="914400" rtl="0" eaLnBrk="1" latinLnBrk="0" hangingPunct="1">
              <a:lnSpc>
                <a:spcPct val="150000"/>
              </a:lnSpc>
              <a:spcBef>
                <a:spcPct val="20000"/>
              </a:spcBef>
              <a:buFont typeface="Wingdings"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Promotes code reuse and deferment of architectural decisions</a:t>
            </a:r>
          </a:p>
          <a:p>
            <a:pPr marL="342900" lvl="1" indent="-342900" algn="l" defTabSz="914400" rtl="0" eaLnBrk="1" latinLnBrk="0" hangingPunct="1">
              <a:lnSpc>
                <a:spcPct val="150000"/>
              </a:lnSpc>
              <a:spcBef>
                <a:spcPct val="20000"/>
              </a:spcBef>
              <a:buFont typeface="Wingdings"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Facilitates OO code and good practices such as programming to interfaces</a:t>
            </a:r>
          </a:p>
          <a:p>
            <a:pPr marL="342900" lvl="1" indent="-342900" algn="l" defTabSz="914400" rtl="0" eaLnBrk="1" latinLnBrk="0" hangingPunct="1">
              <a:lnSpc>
                <a:spcPct val="150000"/>
              </a:lnSpc>
              <a:spcBef>
                <a:spcPct val="20000"/>
              </a:spcBef>
              <a:buFont typeface="Wingdings"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Extraction of configuration to consistent xml model</a:t>
            </a:r>
          </a:p>
          <a:p>
            <a:pPr marL="342900" lvl="1" indent="-342900" algn="l" defTabSz="914400" rtl="0" eaLnBrk="1" latinLnBrk="0" hangingPunct="1">
              <a:lnSpc>
                <a:spcPct val="150000"/>
              </a:lnSpc>
              <a:spcBef>
                <a:spcPct val="20000"/>
              </a:spcBef>
              <a:buFont typeface="Wingdings"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Promotes Architectural choice- choose best of breed frameworks</a:t>
            </a:r>
          </a:p>
          <a:p>
            <a:pPr marL="342900" lvl="1" indent="-342900" algn="l" defTabSz="914400" rtl="0" eaLnBrk="1" latinLnBrk="0" hangingPunct="1">
              <a:lnSpc>
                <a:spcPct val="150000"/>
              </a:lnSpc>
              <a:spcBef>
                <a:spcPct val="20000"/>
              </a:spcBef>
              <a:buFont typeface="Wingdings"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Does not reinvent the wheel – O/R, logging, etc.</a:t>
            </a:r>
          </a:p>
          <a:p>
            <a:pPr marL="342900" marR="0" lvl="1" indent="-342900" algn="l" defTabSz="914400" rtl="0" eaLnBrk="1" fontAlgn="auto" latinLnBrk="0" hangingPunct="1">
              <a:lnSpc>
                <a:spcPct val="150000"/>
              </a:lnSpc>
              <a:spcBef>
                <a:spcPct val="20000"/>
              </a:spcBef>
              <a:spcAft>
                <a:spcPts val="0"/>
              </a:spcAft>
              <a:buClrTx/>
              <a:buSzTx/>
              <a:buFont typeface="Wingdings" pitchFamily="2" charset="2"/>
              <a:buChar char="q"/>
              <a:tabLst/>
              <a:defRPr/>
            </a:pPr>
            <a:r>
              <a:rPr lang="en-IN" altLang="en-US" sz="1400" dirty="0"/>
              <a:t>Addresses each tier in a web application</a:t>
            </a:r>
          </a:p>
          <a:p>
            <a:pPr marL="342900" lvl="1" indent="-342900" algn="l" defTabSz="914400" rtl="0" eaLnBrk="1" latinLnBrk="0" hangingPunct="1">
              <a:lnSpc>
                <a:spcPct val="150000"/>
              </a:lnSpc>
              <a:spcBef>
                <a:spcPct val="20000"/>
              </a:spcBef>
              <a:buFont typeface="Wingdings" pitchFamily="2" charset="2"/>
              <a:buChar char="q"/>
            </a:pPr>
            <a:endParaRPr lang="en-IN" altLang="en-US" sz="1400" kern="1200" dirty="0">
              <a:solidFill>
                <a:schemeClr val="tx1"/>
              </a:solidFill>
              <a:latin typeface="Arial" pitchFamily="34" charset="0"/>
              <a:ea typeface="Arial Unicode MS" pitchFamily="34" charset="-128"/>
              <a:cs typeface="Arial" pitchFamily="34" charset="0"/>
            </a:endParaRPr>
          </a:p>
          <a:p>
            <a:pPr>
              <a:spcBef>
                <a:spcPct val="0"/>
              </a:spcBef>
            </a:pPr>
            <a:endParaRPr lang="en-IN" altLang="en-US" dirty="0"/>
          </a:p>
          <a:p>
            <a:pPr>
              <a:spcBef>
                <a:spcPct val="0"/>
              </a:spcBef>
            </a:pPr>
            <a:endParaRPr lang="en-IN" altLang="en-US" dirty="0"/>
          </a:p>
          <a:p>
            <a:endParaRPr lang="en-IN" dirty="0"/>
          </a:p>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4126031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t>The screens shows the</a:t>
            </a:r>
            <a:r>
              <a:rPr lang="en-US" altLang="en-US" baseline="0" dirty="0"/>
              <a:t> releases of Spring Framework.</a:t>
            </a:r>
            <a:endParaRPr lang="en-US" alt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197074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Instructions to Facilitator:</a:t>
            </a:r>
          </a:p>
          <a:p>
            <a:r>
              <a:rPr lang="en-US" dirty="0"/>
              <a:t>Advice the participants</a:t>
            </a:r>
            <a:r>
              <a:rPr lang="en-US" baseline="0" dirty="0"/>
              <a:t> on the session rules.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a:t>
            </a:fld>
            <a:endParaRPr lang="en-US" dirty="0"/>
          </a:p>
        </p:txBody>
      </p:sp>
    </p:spTree>
    <p:extLst>
      <p:ext uri="{BB962C8B-B14F-4D97-AF65-F5344CB8AC3E}">
        <p14:creationId xmlns:p14="http://schemas.microsoft.com/office/powerpoint/2010/main" val="2964332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p>
          <a:p>
            <a:pPr>
              <a:lnSpc>
                <a:spcPct val="150000"/>
              </a:lnSpc>
              <a:defRPr/>
            </a:pPr>
            <a:endParaRPr lang="en-US" sz="1400" b="0" dirty="0">
              <a:solidFill>
                <a:schemeClr val="tx1"/>
              </a:solidFill>
            </a:endParaRPr>
          </a:p>
          <a:p>
            <a:pPr marL="0" indent="0">
              <a:lnSpc>
                <a:spcPct val="150000"/>
              </a:lnSpc>
              <a:buNone/>
              <a:defRPr/>
            </a:pPr>
            <a:r>
              <a:rPr lang="en-US" sz="1400" b="0" dirty="0">
                <a:solidFill>
                  <a:schemeClr val="tx1"/>
                </a:solidFill>
              </a:rPr>
              <a:t>The topics</a:t>
            </a:r>
            <a:r>
              <a:rPr lang="en-US" sz="1400" b="0" baseline="0" dirty="0">
                <a:solidFill>
                  <a:schemeClr val="tx1"/>
                </a:solidFill>
              </a:rPr>
              <a:t> that are being covered in this course are shared</a:t>
            </a:r>
            <a:r>
              <a:rPr lang="en-US" sz="1400" dirty="0">
                <a:solidFill>
                  <a:schemeClr val="tx1"/>
                </a:solidFill>
              </a:rPr>
              <a:t>. </a:t>
            </a:r>
            <a:endParaRPr lang="en-US" altLang="en-US" sz="1400" dirty="0">
              <a:solidFill>
                <a:schemeClr val="tx1"/>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853030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p>
          <a:p>
            <a:pPr>
              <a:lnSpc>
                <a:spcPct val="150000"/>
              </a:lnSpc>
              <a:defRPr/>
            </a:pPr>
            <a:endParaRPr lang="en-US" sz="1400" b="0" dirty="0">
              <a:solidFill>
                <a:schemeClr val="tx1"/>
              </a:solidFill>
            </a:endParaRPr>
          </a:p>
          <a:p>
            <a:pPr marL="0" indent="0">
              <a:lnSpc>
                <a:spcPct val="150000"/>
              </a:lnSpc>
              <a:buNone/>
              <a:defRPr/>
            </a:pPr>
            <a:r>
              <a:rPr lang="en-US" sz="1400" b="0" dirty="0">
                <a:solidFill>
                  <a:schemeClr val="tx1"/>
                </a:solidFill>
              </a:rPr>
              <a:t>The topics</a:t>
            </a:r>
            <a:r>
              <a:rPr lang="en-US" sz="1400" b="0" baseline="0" dirty="0">
                <a:solidFill>
                  <a:schemeClr val="tx1"/>
                </a:solidFill>
              </a:rPr>
              <a:t> that are being covered in this course are shared</a:t>
            </a:r>
            <a:r>
              <a:rPr lang="en-US" sz="1400" dirty="0">
                <a:solidFill>
                  <a:schemeClr val="tx1"/>
                </a:solidFill>
              </a:rPr>
              <a:t>. </a:t>
            </a:r>
            <a:endParaRPr lang="en-US" altLang="en-US" sz="1400" dirty="0">
              <a:solidFill>
                <a:schemeClr val="tx1"/>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dirty="0"/>
          </a:p>
        </p:txBody>
      </p:sp>
    </p:spTree>
    <p:extLst>
      <p:ext uri="{BB962C8B-B14F-4D97-AF65-F5344CB8AC3E}">
        <p14:creationId xmlns:p14="http://schemas.microsoft.com/office/powerpoint/2010/main" val="1853030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endParaRPr lang="en-US" b="1" dirty="0"/>
          </a:p>
          <a:p>
            <a:r>
              <a:rPr lang="en-IN" dirty="0"/>
              <a:t>What is Spring? In physics, the force exerted</a:t>
            </a:r>
            <a:r>
              <a:rPr lang="en-IN" baseline="0" dirty="0"/>
              <a:t> on a spring is denoted by F = -kx; according to environmental science, spring is one among the four seasons; and in computers, spring is an open-source application framework.</a:t>
            </a:r>
          </a:p>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898292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IN" altLang="en-US" sz="1200" dirty="0">
                <a:solidFill>
                  <a:schemeClr val="tx1"/>
                </a:solidFill>
              </a:rPr>
              <a:t>Spring is an open source, lightweight, application framework. It is intended to help structure an entire application in a consistent manner, pulling together the best of breed single-tier frameworks in a coherent architecture.</a:t>
            </a:r>
          </a:p>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Tree>
    <p:extLst>
      <p:ext uri="{BB962C8B-B14F-4D97-AF65-F5344CB8AC3E}">
        <p14:creationId xmlns:p14="http://schemas.microsoft.com/office/powerpoint/2010/main" val="181874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a:defRPr/>
            </a:pPr>
            <a:r>
              <a:rPr lang="en-US" dirty="0"/>
              <a:t>When you choose a framework you should consider the following factors.</a:t>
            </a:r>
          </a:p>
          <a:p>
            <a:pPr marL="342900" indent="-342900" algn="l" defTabSz="914400" rtl="0" eaLnBrk="1" latinLnBrk="0" hangingPunct="1">
              <a:spcBef>
                <a:spcPct val="20000"/>
              </a:spcBef>
              <a:buFont typeface="Wingdings" panose="05000000000000000000" pitchFamily="2" charset="2"/>
              <a:buChar char="q"/>
              <a:defRPr/>
            </a:pPr>
            <a:r>
              <a:rPr lang="en-US" sz="1400" kern="1200" dirty="0">
                <a:solidFill>
                  <a:schemeClr val="tx1"/>
                </a:solidFill>
                <a:latin typeface="Arial" pitchFamily="34" charset="0"/>
                <a:ea typeface="Arial Unicode MS" pitchFamily="34" charset="-128"/>
                <a:cs typeface="Arial" pitchFamily="34" charset="0"/>
              </a:rPr>
              <a:t>Complexity of solution: The solution provided by the framework should be simple and straight forward. Spring framework provides simple solution to complex problems.</a:t>
            </a:r>
          </a:p>
          <a:p>
            <a:pPr marL="342900" indent="-342900" algn="l" defTabSz="914400" rtl="0" eaLnBrk="1" latinLnBrk="0" hangingPunct="1">
              <a:spcBef>
                <a:spcPct val="20000"/>
              </a:spcBef>
              <a:buFont typeface="Wingdings" panose="05000000000000000000" pitchFamily="2" charset="2"/>
              <a:buChar char="q"/>
              <a:defRPr/>
            </a:pPr>
            <a:r>
              <a:rPr lang="en-US" sz="1400" kern="1200" dirty="0">
                <a:solidFill>
                  <a:schemeClr val="tx1"/>
                </a:solidFill>
                <a:latin typeface="Arial" pitchFamily="34" charset="0"/>
                <a:ea typeface="Arial Unicode MS" pitchFamily="34" charset="-128"/>
                <a:cs typeface="Arial" pitchFamily="34" charset="0"/>
              </a:rPr>
              <a:t>Timeline: The time needed to provide the solution should be short. Spring APIs are simple and thus enable the developers to provide solution quickly.</a:t>
            </a:r>
          </a:p>
          <a:p>
            <a:pPr marL="342900" indent="-342900" algn="l" defTabSz="914400" rtl="0" eaLnBrk="1" latinLnBrk="0" hangingPunct="1">
              <a:spcBef>
                <a:spcPct val="20000"/>
              </a:spcBef>
              <a:buFont typeface="Wingdings" panose="05000000000000000000" pitchFamily="2" charset="2"/>
              <a:buChar char="q"/>
              <a:defRPr/>
            </a:pPr>
            <a:r>
              <a:rPr lang="en-US" sz="1400" kern="1200" dirty="0">
                <a:solidFill>
                  <a:schemeClr val="tx1"/>
                </a:solidFill>
                <a:latin typeface="Arial" pitchFamily="34" charset="0"/>
                <a:ea typeface="Arial Unicode MS" pitchFamily="34" charset="-128"/>
                <a:cs typeface="Arial" pitchFamily="34" charset="0"/>
              </a:rPr>
              <a:t>Maintainability: The code of the framework</a:t>
            </a:r>
            <a:r>
              <a:rPr lang="en-US" sz="1400" kern="1200" baseline="0" dirty="0">
                <a:solidFill>
                  <a:schemeClr val="tx1"/>
                </a:solidFill>
                <a:latin typeface="Arial" pitchFamily="34" charset="0"/>
                <a:ea typeface="Arial Unicode MS" pitchFamily="34" charset="-128"/>
                <a:cs typeface="Arial" pitchFamily="34" charset="0"/>
              </a:rPr>
              <a:t> </a:t>
            </a:r>
            <a:r>
              <a:rPr lang="en-US" sz="1400" kern="1200" dirty="0">
                <a:solidFill>
                  <a:schemeClr val="tx1"/>
                </a:solidFill>
                <a:latin typeface="Arial" pitchFamily="34" charset="0"/>
                <a:ea typeface="Arial Unicode MS" pitchFamily="34" charset="-128"/>
                <a:cs typeface="Arial" pitchFamily="34" charset="0"/>
              </a:rPr>
              <a:t>should be easily maintainable. Spring favors programming to interface concepts, which make the code highly maintainable.</a:t>
            </a:r>
          </a:p>
          <a:p>
            <a:pPr marL="342900" indent="-342900" algn="l" defTabSz="914400" rtl="0" eaLnBrk="1" latinLnBrk="0" hangingPunct="1">
              <a:spcBef>
                <a:spcPct val="20000"/>
              </a:spcBef>
              <a:buFont typeface="Wingdings" panose="05000000000000000000" pitchFamily="2" charset="2"/>
              <a:buChar char="q"/>
              <a:defRPr/>
            </a:pPr>
            <a:r>
              <a:rPr lang="en-US" sz="1400" kern="1200" dirty="0">
                <a:solidFill>
                  <a:schemeClr val="tx1"/>
                </a:solidFill>
                <a:latin typeface="Arial" pitchFamily="34" charset="0"/>
                <a:ea typeface="Arial Unicode MS" pitchFamily="34" charset="-128"/>
                <a:cs typeface="Arial" pitchFamily="34" charset="0"/>
              </a:rPr>
              <a:t>Familiarity with framework: Spring is one of the widely accepted frameworks among Java developers.</a:t>
            </a:r>
          </a:p>
          <a:p>
            <a:pPr marL="342900" indent="-342900" algn="l" defTabSz="914400" rtl="0" eaLnBrk="1" latinLnBrk="0" hangingPunct="1">
              <a:spcBef>
                <a:spcPct val="20000"/>
              </a:spcBef>
              <a:buFont typeface="Wingdings" panose="05000000000000000000" pitchFamily="2" charset="2"/>
              <a:buChar char="q"/>
              <a:defRPr/>
            </a:pPr>
            <a:r>
              <a:rPr lang="en-US" sz="1400" kern="1200" dirty="0">
                <a:solidFill>
                  <a:schemeClr val="tx1"/>
                </a:solidFill>
                <a:latin typeface="Arial" pitchFamily="34" charset="0"/>
                <a:ea typeface="Arial Unicode MS" pitchFamily="34" charset="-128"/>
                <a:cs typeface="Arial" pitchFamily="34" charset="0"/>
              </a:rPr>
              <a:t>Community and documentation: Spring has a good number of open communities to support its development. Document provided by Spring Source is simple and effective to use.</a:t>
            </a:r>
          </a:p>
          <a:p>
            <a:pPr marL="342900" indent="-342900" algn="l" defTabSz="914400" rtl="0" eaLnBrk="1" latinLnBrk="0" hangingPunct="1">
              <a:spcBef>
                <a:spcPct val="20000"/>
              </a:spcBef>
              <a:buFont typeface="Wingdings" panose="05000000000000000000" pitchFamily="2" charset="2"/>
              <a:buChar char="q"/>
              <a:defRPr/>
            </a:pPr>
            <a:r>
              <a:rPr lang="en-US" sz="1400" kern="1200" dirty="0">
                <a:solidFill>
                  <a:schemeClr val="tx1"/>
                </a:solidFill>
                <a:latin typeface="Arial" pitchFamily="34" charset="0"/>
                <a:ea typeface="Arial Unicode MS" pitchFamily="34" charset="-128"/>
                <a:cs typeface="Arial" pitchFamily="34" charset="0"/>
              </a:rPr>
              <a:t>Framework licensing: Spring comes under Apache License 2.0. This speaks to the credibility of the framework.</a:t>
            </a:r>
            <a:endParaRPr lang="en-IN" sz="1400" kern="1200" dirty="0">
              <a:solidFill>
                <a:schemeClr val="tx1"/>
              </a:solidFill>
              <a:latin typeface="Arial" pitchFamily="34" charset="0"/>
              <a:ea typeface="Arial Unicode MS" pitchFamily="34" charset="-128"/>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115657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indent="0">
              <a:lnSpc>
                <a:spcPct val="150000"/>
              </a:lnSpc>
              <a:buNone/>
            </a:pPr>
            <a:r>
              <a:rPr lang="en-IN" altLang="en-US" sz="1200" dirty="0">
                <a:solidFill>
                  <a:schemeClr val="tx1"/>
                </a:solidFill>
              </a:rPr>
              <a:t>Spring aims at making JavaEE development easier.</a:t>
            </a:r>
          </a:p>
          <a:p>
            <a:pPr marL="342900" indent="-342900" algn="l" defTabSz="914400" rtl="0" eaLnBrk="1" latinLnBrk="0" hangingPunct="1">
              <a:lnSpc>
                <a:spcPct val="150000"/>
              </a:lnSpc>
              <a:spcBef>
                <a:spcPct val="20000"/>
              </a:spcBef>
              <a:buFont typeface="Wingdings" panose="05000000000000000000"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Spring provides enterprise service to Plain Old Java Objects (POJO).</a:t>
            </a:r>
          </a:p>
          <a:p>
            <a:pPr marL="342900" indent="-342900" algn="l" defTabSz="914400" rtl="0" eaLnBrk="1" latinLnBrk="0" hangingPunct="1">
              <a:lnSpc>
                <a:spcPct val="150000"/>
              </a:lnSpc>
              <a:spcBef>
                <a:spcPct val="20000"/>
              </a:spcBef>
              <a:buFont typeface="Wingdings" panose="05000000000000000000"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Spring has a good balance between constraint and freedom. A good framework should provide guidance with respect to good practice, thus making the right thing easy to do. However, it should not be overly restrictive, placing requirements on code, using it, causing lock in, and constraining developers in appropriate ways.</a:t>
            </a:r>
          </a:p>
          <a:p>
            <a:pPr marL="0" indent="0">
              <a:lnSpc>
                <a:spcPct val="150000"/>
              </a:lnSpc>
              <a:buNone/>
            </a:pPr>
            <a:endParaRPr lang="en-IN" altLang="en-US" sz="12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2617033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p>
          <a:p>
            <a:pPr marL="0" indent="0">
              <a:lnSpc>
                <a:spcPct val="150000"/>
              </a:lnSpc>
              <a:buNone/>
              <a:defRPr/>
            </a:pPr>
            <a:r>
              <a:rPr lang="en-US" sz="1400" b="0" dirty="0">
                <a:solidFill>
                  <a:schemeClr val="tx1"/>
                </a:solidFill>
              </a:rPr>
              <a:t>The topics</a:t>
            </a:r>
            <a:r>
              <a:rPr lang="en-US" sz="1400" b="0" baseline="0" dirty="0">
                <a:solidFill>
                  <a:schemeClr val="tx1"/>
                </a:solidFill>
              </a:rPr>
              <a:t> that are being covered in this course are shared</a:t>
            </a:r>
            <a:r>
              <a:rPr lang="en-US" sz="1400" dirty="0">
                <a:solidFill>
                  <a:schemeClr val="tx1"/>
                </a:solidFill>
              </a:rPr>
              <a:t>. </a:t>
            </a:r>
            <a:endParaRPr lang="en-US" altLang="en-US" sz="1400" dirty="0">
              <a:solidFill>
                <a:schemeClr val="tx1"/>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dirty="0"/>
          </a:p>
        </p:txBody>
      </p:sp>
    </p:spTree>
    <p:extLst>
      <p:ext uri="{BB962C8B-B14F-4D97-AF65-F5344CB8AC3E}">
        <p14:creationId xmlns:p14="http://schemas.microsoft.com/office/powerpoint/2010/main" val="1853030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jp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 LEARNER</a:t>
            </a:r>
          </a:p>
        </p:txBody>
      </p:sp>
    </p:spTree>
    <p:extLst>
      <p:ext uri="{BB962C8B-B14F-4D97-AF65-F5344CB8AC3E}">
        <p14:creationId xmlns:p14="http://schemas.microsoft.com/office/powerpoint/2010/main" val="273351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A8DA3960-BAD0-4E05-8107-A332E83F3515}" type="slidenum">
              <a:rPr lang="en-US" smtClean="0"/>
              <a:t>‹#›</a:t>
            </a:fld>
            <a:endParaRPr lang="en-US" dirty="0"/>
          </a:p>
        </p:txBody>
      </p:sp>
    </p:spTree>
    <p:extLst>
      <p:ext uri="{BB962C8B-B14F-4D97-AF65-F5344CB8AC3E}">
        <p14:creationId xmlns:p14="http://schemas.microsoft.com/office/powerpoint/2010/main" val="277224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6" name="Slide Number Placeholder 5"/>
          <p:cNvSpPr>
            <a:spLocks noGrp="1"/>
          </p:cNvSpPr>
          <p:nvPr>
            <p:ph type="sldNum" sz="quarter" idx="12"/>
          </p:nvPr>
        </p:nvSpPr>
        <p:spPr/>
        <p:txBody>
          <a:bodyPr/>
          <a:lstStyle/>
          <a:p>
            <a:fld id="{A8DA3960-BAD0-4E05-8107-A332E83F3515}" type="slidenum">
              <a:rPr lang="en-US" smtClean="0"/>
              <a:t>‹#›</a:t>
            </a:fld>
            <a:endParaRPr lang="en-US" dirty="0"/>
          </a:p>
        </p:txBody>
      </p:sp>
    </p:spTree>
    <p:extLst>
      <p:ext uri="{BB962C8B-B14F-4D97-AF65-F5344CB8AC3E}">
        <p14:creationId xmlns:p14="http://schemas.microsoft.com/office/powerpoint/2010/main" val="937044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2400" y="6428601"/>
            <a:ext cx="457200" cy="276999"/>
          </a:xfrm>
          <a:prstGeom prst="rect">
            <a:avLst/>
          </a:prstGeom>
          <a:ln/>
        </p:spPr>
        <p:txBody>
          <a:bodyPr/>
          <a:lstStyle>
            <a:lvl1pPr>
              <a:defRPr lang="en-GB" sz="1400" b="0" smtClean="0">
                <a:solidFill>
                  <a:srgbClr val="953735"/>
                </a:solidFill>
              </a:defRPr>
            </a:lvl1pPr>
          </a:lstStyle>
          <a:p>
            <a:fld id="{A8DA3960-BAD0-4E05-8107-A332E83F3515}" type="slidenum">
              <a:rPr lang="en-US" smtClean="0"/>
              <a:t>‹#›</a:t>
            </a:fld>
            <a:endParaRPr lang="en-US" dirty="0"/>
          </a:p>
        </p:txBody>
      </p:sp>
      <p:sp>
        <p:nvSpPr>
          <p:cNvPr id="7" name="Rectangle 6"/>
          <p:cNvSpPr/>
          <p:nvPr/>
        </p:nvSpPr>
        <p:spPr>
          <a:xfrm>
            <a:off x="2272553" y="0"/>
            <a:ext cx="6871447" cy="497541"/>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pPr lvl="0" fontAlgn="base">
              <a:spcBef>
                <a:spcPct val="0"/>
              </a:spcBef>
              <a:spcAft>
                <a:spcPct val="0"/>
              </a:spcAft>
            </a:pPr>
            <a:r>
              <a:rPr lang="en-US" sz="3000" b="0" kern="1200" dirty="0">
                <a:solidFill>
                  <a:schemeClr val="lt1"/>
                </a:solidFill>
                <a:latin typeface="Arial Rounded MT Bold" pitchFamily="34" charset="0"/>
                <a:ea typeface="+mn-ea"/>
                <a:cs typeface="+mn-cs"/>
              </a:rPr>
              <a:t>About the Author</a:t>
            </a:r>
          </a:p>
        </p:txBody>
      </p:sp>
      <p:graphicFrame>
        <p:nvGraphicFramePr>
          <p:cNvPr id="10" name="Group 81"/>
          <p:cNvGraphicFramePr>
            <a:graphicFrameLocks noGrp="1"/>
          </p:cNvGraphicFramePr>
          <p:nvPr>
            <p:extLst>
              <p:ext uri="{D42A27DB-BD31-4B8C-83A1-F6EECF244321}">
                <p14:modId xmlns:p14="http://schemas.microsoft.com/office/powerpoint/2010/main" val="2169290145"/>
              </p:ext>
            </p:extLst>
          </p:nvPr>
        </p:nvGraphicFramePr>
        <p:xfrm>
          <a:off x="533400" y="1981200"/>
          <a:ext cx="8153400" cy="2133600"/>
        </p:xfrm>
        <a:graphic>
          <a:graphicData uri="http://schemas.openxmlformats.org/drawingml/2006/table">
            <a:tbl>
              <a:tblPr/>
              <a:tblGrid>
                <a:gridCol w="1981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11"/>
          <p:cNvSpPr/>
          <p:nvPr/>
        </p:nvSpPr>
        <p:spPr>
          <a:xfrm>
            <a:off x="1286500" y="4800600"/>
            <a:ext cx="6389891" cy="584775"/>
          </a:xfrm>
          <a:prstGeom prst="rect">
            <a:avLst/>
          </a:prstGeom>
        </p:spPr>
        <p:txBody>
          <a:bodyPr wrap="none">
            <a:spAutoFit/>
          </a:bodyPr>
          <a:lstStyle/>
          <a:p>
            <a:pPr algn="ctr">
              <a:defRPr/>
            </a:pPr>
            <a:r>
              <a:rPr lang="en-US" sz="3200" b="1" kern="10" dirty="0">
                <a:ln w="9525">
                  <a:solidFill>
                    <a:schemeClr val="accent5">
                      <a:lumMod val="40000"/>
                      <a:lumOff val="60000"/>
                    </a:schemeClr>
                  </a:solidFill>
                  <a:round/>
                  <a:headEnd/>
                  <a:tailEnd/>
                </a:ln>
                <a:solidFill>
                  <a:schemeClr val="accent5">
                    <a:lumMod val="50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2035816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descr="D:\Logos\Logos\Academy Logo\Academy Logo\Academy_logo_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 y="6438900"/>
            <a:ext cx="2438400" cy="276999"/>
          </a:xfrm>
          <a:prstGeom prst="rect">
            <a:avLst/>
          </a:prstGeom>
          <a:noFill/>
        </p:spPr>
        <p:txBody>
          <a:bodyPr wrap="square" rtlCol="0">
            <a:spAutoFit/>
          </a:bodyPr>
          <a:lstStyle/>
          <a:p>
            <a:r>
              <a:rPr lang="en-US" sz="1200" b="1" dirty="0">
                <a:latin typeface="Arial Narrow" pitchFamily="34" charset="0"/>
              </a:rPr>
              <a:t>  © Cognizant, 2015</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67929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 LEARNER</a:t>
            </a:r>
          </a:p>
        </p:txBody>
      </p:sp>
    </p:spTree>
    <p:extLst>
      <p:ext uri="{BB962C8B-B14F-4D97-AF65-F5344CB8AC3E}">
        <p14:creationId xmlns:p14="http://schemas.microsoft.com/office/powerpoint/2010/main" val="1240318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6" name="Slide Number Placeholder 5"/>
          <p:cNvSpPr>
            <a:spLocks noGrp="1"/>
          </p:cNvSpPr>
          <p:nvPr>
            <p:ph type="sldNum" sz="quarter" idx="12"/>
          </p:nvPr>
        </p:nvSpPr>
        <p:spPr/>
        <p:txBody>
          <a:bodyPr/>
          <a:lstStyle/>
          <a:p>
            <a:fld id="{A8DA3960-BAD0-4E05-8107-A332E83F3515}" type="slidenum">
              <a:rPr lang="en-US" smtClean="0"/>
              <a:t>‹#›</a:t>
            </a:fld>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2711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bout the Autho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6" name="Slide Number Placeholder 5"/>
          <p:cNvSpPr>
            <a:spLocks noGrp="1"/>
          </p:cNvSpPr>
          <p:nvPr>
            <p:ph type="sldNum" sz="quarter" idx="12"/>
          </p:nvPr>
        </p:nvSpPr>
        <p:spPr/>
        <p:txBody>
          <a:bodyPr/>
          <a:lstStyle/>
          <a:p>
            <a:fld id="{A8DA3960-BAD0-4E05-8107-A332E83F3515}" type="slidenum">
              <a:rPr lang="en-US" smtClean="0"/>
              <a:t>‹#›</a:t>
            </a:fld>
            <a:endParaRPr lang="en-US" dirty="0"/>
          </a:p>
        </p:txBody>
      </p:sp>
      <p:sp>
        <p:nvSpPr>
          <p:cNvPr id="7" name="Title 6"/>
          <p:cNvSpPr>
            <a:spLocks noGrp="1"/>
          </p:cNvSpPr>
          <p:nvPr>
            <p:ph type="title"/>
          </p:nvPr>
        </p:nvSpPr>
        <p:spPr/>
        <p:txBody>
          <a:bodyPr/>
          <a:lstStyle/>
          <a:p>
            <a:r>
              <a:rPr lang="en-US"/>
              <a:t>Click to edit Master title style</a:t>
            </a:r>
          </a:p>
        </p:txBody>
      </p:sp>
      <p:graphicFrame>
        <p:nvGraphicFramePr>
          <p:cNvPr id="8" name="Group 81"/>
          <p:cNvGraphicFramePr>
            <a:graphicFrameLocks noGrp="1"/>
          </p:cNvGraphicFramePr>
          <p:nvPr>
            <p:extLst>
              <p:ext uri="{D42A27DB-BD31-4B8C-83A1-F6EECF244321}">
                <p14:modId xmlns:p14="http://schemas.microsoft.com/office/powerpoint/2010/main" val="1244926348"/>
              </p:ext>
            </p:extLst>
          </p:nvPr>
        </p:nvGraphicFramePr>
        <p:xfrm>
          <a:off x="533400" y="2057400"/>
          <a:ext cx="8153400" cy="2057400"/>
        </p:xfrm>
        <a:graphic>
          <a:graphicData uri="http://schemas.openxmlformats.org/drawingml/2006/table">
            <a:tbl>
              <a:tblPr/>
              <a:tblGrid>
                <a:gridCol w="2057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Rectangle 8"/>
          <p:cNvSpPr/>
          <p:nvPr/>
        </p:nvSpPr>
        <p:spPr>
          <a:xfrm>
            <a:off x="1277535" y="4648200"/>
            <a:ext cx="6389891" cy="584775"/>
          </a:xfrm>
          <a:prstGeom prst="rect">
            <a:avLst/>
          </a:prstGeom>
        </p:spPr>
        <p:txBody>
          <a:bodyPr wrap="none">
            <a:spAutoFit/>
          </a:bodyPr>
          <a:lstStyle/>
          <a:p>
            <a:pPr algn="ctr">
              <a:defRPr/>
            </a:pPr>
            <a:r>
              <a:rPr lang="en-US" sz="3200" b="1" kern="10" dirty="0">
                <a:ln w="9525">
                  <a:solidFill>
                    <a:schemeClr val="accent5">
                      <a:lumMod val="60000"/>
                      <a:lumOff val="40000"/>
                    </a:schemeClr>
                  </a:solidFill>
                  <a:round/>
                  <a:headEnd/>
                  <a:tailEnd/>
                </a:ln>
                <a:solidFill>
                  <a:schemeClr val="accent1">
                    <a:lumMod val="75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298368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1"/>
          <p:cNvSpPr>
            <a:spLocks noGrp="1"/>
          </p:cNvSpPr>
          <p:nvPr>
            <p:ph type="title"/>
          </p:nvPr>
        </p:nvSpPr>
        <p:spPr/>
        <p:txBody>
          <a:bodyPr vert="horz" lIns="91440" tIns="45720" rIns="91440" bIns="45720" rtlCol="0" anchor="ctr">
            <a:noAutofit/>
          </a:bodyPr>
          <a:lstStyle>
            <a:lvl1pPr>
              <a:defRPr lang="en-US"/>
            </a:lvl1pPr>
          </a:lstStyle>
          <a:p>
            <a:pPr lvl="0"/>
            <a:r>
              <a:rPr lang="en-US"/>
              <a:t>Click to edit Master title style</a:t>
            </a:r>
            <a:endParaRPr lang="en-US" dirty="0"/>
          </a:p>
        </p:txBody>
      </p:sp>
      <p:sp>
        <p:nvSpPr>
          <p:cNvPr id="3" name="Content Placeholder 2"/>
          <p:cNvSpPr>
            <a:spLocks noGrp="1"/>
          </p:cNvSpPr>
          <p:nvPr>
            <p:ph idx="1"/>
          </p:nvPr>
        </p:nvSpPr>
        <p:spPr>
          <a:xfrm>
            <a:off x="457200" y="1219200"/>
            <a:ext cx="6705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6" name="Slide Number Placeholder 5"/>
          <p:cNvSpPr>
            <a:spLocks noGrp="1"/>
          </p:cNvSpPr>
          <p:nvPr>
            <p:ph type="sldNum" sz="quarter" idx="12"/>
          </p:nvPr>
        </p:nvSpPr>
        <p:spPr/>
        <p:txBody>
          <a:bodyPr/>
          <a:lstStyle/>
          <a:p>
            <a:fld id="{A8DA3960-BAD0-4E05-8107-A332E83F3515}" type="slidenum">
              <a:rPr lang="en-US" smtClean="0"/>
              <a:t>‹#›</a:t>
            </a:fld>
            <a:endParaRPr lang="en-US" dirty="0"/>
          </a:p>
        </p:txBody>
      </p:sp>
    </p:spTree>
    <p:extLst>
      <p:ext uri="{BB962C8B-B14F-4D97-AF65-F5344CB8AC3E}">
        <p14:creationId xmlns:p14="http://schemas.microsoft.com/office/powerpoint/2010/main" val="552212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p:nvSpPr>
        <p:spPr>
          <a:xfrm>
            <a:off x="0" y="5334000"/>
            <a:ext cx="548640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Footer Placeholder 4"/>
          <p:cNvSpPr>
            <a:spLocks noGrp="1"/>
          </p:cNvSpPr>
          <p:nvPr>
            <p:ph type="ftr" sz="quarter" idx="11"/>
          </p:nvPr>
        </p:nvSpPr>
        <p:spPr/>
        <p:txBody>
          <a:bodyPr/>
          <a:lstStyle/>
          <a:p>
            <a:r>
              <a:rPr lang="en-US"/>
              <a:t>© Cognizant 2018</a:t>
            </a:r>
            <a:endParaRPr lang="en-US" dirty="0"/>
          </a:p>
        </p:txBody>
      </p:sp>
    </p:spTree>
    <p:extLst>
      <p:ext uri="{BB962C8B-B14F-4D97-AF65-F5344CB8AC3E}">
        <p14:creationId xmlns:p14="http://schemas.microsoft.com/office/powerpoint/2010/main" val="4187036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 Cognizant 2018</a:t>
            </a:r>
            <a:endParaRPr lang="en-US" dirty="0"/>
          </a:p>
        </p:txBody>
      </p:sp>
      <p:sp>
        <p:nvSpPr>
          <p:cNvPr id="7" name="Slide Number Placeholder 6"/>
          <p:cNvSpPr>
            <a:spLocks noGrp="1"/>
          </p:cNvSpPr>
          <p:nvPr>
            <p:ph type="sldNum" sz="quarter" idx="12"/>
          </p:nvPr>
        </p:nvSpPr>
        <p:spPr/>
        <p:txBody>
          <a:bodyPr/>
          <a:lstStyle/>
          <a:p>
            <a:fld id="{A8DA3960-BAD0-4E05-8107-A332E83F3515}" type="slidenum">
              <a:rPr lang="en-US" smtClean="0"/>
              <a:t>‹#›</a:t>
            </a:fld>
            <a:endParaRPr lang="en-US" dirty="0"/>
          </a:p>
        </p:txBody>
      </p:sp>
    </p:spTree>
    <p:extLst>
      <p:ext uri="{BB962C8B-B14F-4D97-AF65-F5344CB8AC3E}">
        <p14:creationId xmlns:p14="http://schemas.microsoft.com/office/powerpoint/2010/main" val="289295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 Cognizant 2018</a:t>
            </a:r>
            <a:endParaRPr lang="en-US" dirty="0"/>
          </a:p>
        </p:txBody>
      </p:sp>
      <p:sp>
        <p:nvSpPr>
          <p:cNvPr id="4" name="Slide Number Placeholder 3"/>
          <p:cNvSpPr>
            <a:spLocks noGrp="1"/>
          </p:cNvSpPr>
          <p:nvPr>
            <p:ph type="sldNum" sz="quarter" idx="11"/>
          </p:nvPr>
        </p:nvSpPr>
        <p:spPr/>
        <p:txBody>
          <a:bodyPr/>
          <a:lstStyle/>
          <a:p>
            <a:pPr algn="r"/>
            <a:fld id="{E7AF38FF-B38D-4060-8B8D-2D16AAFBAAC1}" type="slidenum">
              <a:rPr lang="en-US" smtClean="0"/>
              <a:pPr algn="r"/>
              <a:t>‹#›</a:t>
            </a:fld>
            <a:endParaRPr lang="en-US" dirty="0"/>
          </a:p>
        </p:txBody>
      </p:sp>
    </p:spTree>
    <p:extLst>
      <p:ext uri="{BB962C8B-B14F-4D97-AF65-F5344CB8AC3E}">
        <p14:creationId xmlns:p14="http://schemas.microsoft.com/office/powerpoint/2010/main" val="3035682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a:noFill/>
          <a:ln w="9525">
            <a:noFill/>
            <a:miter lim="800000"/>
            <a:headEnd/>
            <a:tailEnd/>
          </a:ln>
        </p:spPr>
        <p:txBody>
          <a:bodyPr vert="horz" wrap="square" lIns="91440" tIns="45720" rIns="91440" bIns="45720" numCol="1" anchor="b" anchorCtr="0" compatLnSpc="1">
            <a:prstTxWarp prst="textNoShape">
              <a:avLst/>
            </a:prstTxWarp>
          </a:bodyPr>
          <a:lstStyle>
            <a:lvl1pPr>
              <a:defRPr lang="en-US" b="1" smtClean="0"/>
            </a:lvl1pPr>
          </a:lstStyle>
          <a:p>
            <a:pPr marL="0" lvl="0" indent="0">
              <a:buNone/>
            </a:pPr>
            <a:r>
              <a:rPr lang="en-US"/>
              <a:t>Click to edit Master text styles</a:t>
            </a:r>
          </a:p>
        </p:txBody>
      </p:sp>
      <p:sp>
        <p:nvSpPr>
          <p:cNvPr id="6" name="Content Placeholder 5"/>
          <p:cNvSpPr>
            <a:spLocks noGrp="1"/>
          </p:cNvSpPr>
          <p:nvPr>
            <p:ph sz="quarter" idx="4"/>
          </p:nvPr>
        </p:nvSpPr>
        <p:spPr>
          <a:xfrm>
            <a:off x="4645025" y="2174875"/>
            <a:ext cx="4041775"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 Cognizant 2018</a:t>
            </a:r>
            <a:endParaRPr lang="en-US" dirty="0"/>
          </a:p>
        </p:txBody>
      </p:sp>
      <p:sp>
        <p:nvSpPr>
          <p:cNvPr id="9" name="Slide Number Placeholder 8"/>
          <p:cNvSpPr>
            <a:spLocks noGrp="1"/>
          </p:cNvSpPr>
          <p:nvPr>
            <p:ph type="sldNum" sz="quarter" idx="12"/>
          </p:nvPr>
        </p:nvSpPr>
        <p:spPr/>
        <p:txBody>
          <a:bodyPr/>
          <a:lstStyle/>
          <a:p>
            <a:fld id="{A8DA3960-BAD0-4E05-8107-A332E83F3515}" type="slidenum">
              <a:rPr lang="en-US" smtClean="0"/>
              <a:t>‹#›</a:t>
            </a:fld>
            <a:endParaRPr lang="en-US" dirty="0"/>
          </a:p>
        </p:txBody>
      </p:sp>
    </p:spTree>
    <p:extLst>
      <p:ext uri="{BB962C8B-B14F-4D97-AF65-F5344CB8AC3E}">
        <p14:creationId xmlns:p14="http://schemas.microsoft.com/office/powerpoint/2010/main" val="2564265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Cognizant 2018</a:t>
            </a:r>
            <a:endParaRPr lang="en-US" dirty="0"/>
          </a:p>
        </p:txBody>
      </p:sp>
      <p:sp>
        <p:nvSpPr>
          <p:cNvPr id="5" name="Slide Number Placeholder 4"/>
          <p:cNvSpPr>
            <a:spLocks noGrp="1"/>
          </p:cNvSpPr>
          <p:nvPr>
            <p:ph type="sldNum" sz="quarter" idx="12"/>
          </p:nvPr>
        </p:nvSpPr>
        <p:spPr/>
        <p:txBody>
          <a:bodyPr/>
          <a:lstStyle/>
          <a:p>
            <a:fld id="{A8DA3960-BAD0-4E05-8107-A332E83F3515}" type="slidenum">
              <a:rPr lang="en-US" smtClean="0"/>
              <a:t>‹#›</a:t>
            </a:fld>
            <a:endParaRPr lang="en-US" dirty="0"/>
          </a:p>
        </p:txBody>
      </p:sp>
    </p:spTree>
    <p:extLst>
      <p:ext uri="{BB962C8B-B14F-4D97-AF65-F5344CB8AC3E}">
        <p14:creationId xmlns:p14="http://schemas.microsoft.com/office/powerpoint/2010/main" val="3497054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A8DA3960-BAD0-4E05-8107-A332E83F3515}" type="slidenum">
              <a:rPr lang="en-US" smtClean="0"/>
              <a:t>‹#›</a:t>
            </a:fld>
            <a:endParaRPr lang="en-US" dirty="0"/>
          </a:p>
        </p:txBody>
      </p:sp>
    </p:spTree>
    <p:extLst>
      <p:ext uri="{BB962C8B-B14F-4D97-AF65-F5344CB8AC3E}">
        <p14:creationId xmlns:p14="http://schemas.microsoft.com/office/powerpoint/2010/main" val="30535461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6" name="Slide Number Placeholder 5"/>
          <p:cNvSpPr>
            <a:spLocks noGrp="1"/>
          </p:cNvSpPr>
          <p:nvPr>
            <p:ph type="sldNum" sz="quarter" idx="12"/>
          </p:nvPr>
        </p:nvSpPr>
        <p:spPr/>
        <p:txBody>
          <a:bodyPr/>
          <a:lstStyle/>
          <a:p>
            <a:fld id="{A8DA3960-BAD0-4E05-8107-A332E83F3515}" type="slidenum">
              <a:rPr lang="en-US" smtClean="0"/>
              <a:t>‹#›</a:t>
            </a:fld>
            <a:endParaRPr lang="en-US" dirty="0"/>
          </a:p>
        </p:txBody>
      </p:sp>
    </p:spTree>
    <p:extLst>
      <p:ext uri="{BB962C8B-B14F-4D97-AF65-F5344CB8AC3E}">
        <p14:creationId xmlns:p14="http://schemas.microsoft.com/office/powerpoint/2010/main" val="30021991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2400" y="6428601"/>
            <a:ext cx="457200" cy="276999"/>
          </a:xfrm>
          <a:prstGeom prst="rect">
            <a:avLst/>
          </a:prstGeom>
          <a:ln/>
        </p:spPr>
        <p:txBody>
          <a:bodyPr/>
          <a:lstStyle>
            <a:lvl1pPr>
              <a:defRPr lang="en-GB" sz="1400" b="0" smtClean="0">
                <a:solidFill>
                  <a:srgbClr val="953735"/>
                </a:solidFill>
              </a:defRPr>
            </a:lvl1pPr>
          </a:lstStyle>
          <a:p>
            <a:fld id="{A8DA3960-BAD0-4E05-8107-A332E83F3515}" type="slidenum">
              <a:rPr lang="en-US" smtClean="0"/>
              <a:t>‹#›</a:t>
            </a:fld>
            <a:endParaRPr lang="en-US" dirty="0"/>
          </a:p>
        </p:txBody>
      </p:sp>
      <p:sp>
        <p:nvSpPr>
          <p:cNvPr id="7" name="Rectangle 6"/>
          <p:cNvSpPr/>
          <p:nvPr/>
        </p:nvSpPr>
        <p:spPr>
          <a:xfrm>
            <a:off x="2272553" y="0"/>
            <a:ext cx="6871447" cy="497541"/>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pPr lvl="0" fontAlgn="base">
              <a:spcBef>
                <a:spcPct val="0"/>
              </a:spcBef>
              <a:spcAft>
                <a:spcPct val="0"/>
              </a:spcAft>
            </a:pPr>
            <a:r>
              <a:rPr lang="en-US" sz="3000" b="0" kern="1200" dirty="0">
                <a:solidFill>
                  <a:schemeClr val="lt1"/>
                </a:solidFill>
                <a:latin typeface="Arial Rounded MT Bold" pitchFamily="34" charset="0"/>
                <a:ea typeface="+mn-ea"/>
                <a:cs typeface="+mn-cs"/>
              </a:rPr>
              <a:t>About the Author</a:t>
            </a:r>
          </a:p>
        </p:txBody>
      </p:sp>
      <p:graphicFrame>
        <p:nvGraphicFramePr>
          <p:cNvPr id="10" name="Group 81"/>
          <p:cNvGraphicFramePr>
            <a:graphicFrameLocks noGrp="1"/>
          </p:cNvGraphicFramePr>
          <p:nvPr>
            <p:extLst>
              <p:ext uri="{D42A27DB-BD31-4B8C-83A1-F6EECF244321}">
                <p14:modId xmlns:p14="http://schemas.microsoft.com/office/powerpoint/2010/main" val="1218889263"/>
              </p:ext>
            </p:extLst>
          </p:nvPr>
        </p:nvGraphicFramePr>
        <p:xfrm>
          <a:off x="533400" y="1981200"/>
          <a:ext cx="8153400" cy="2133600"/>
        </p:xfrm>
        <a:graphic>
          <a:graphicData uri="http://schemas.openxmlformats.org/drawingml/2006/table">
            <a:tbl>
              <a:tblPr/>
              <a:tblGrid>
                <a:gridCol w="1981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11"/>
          <p:cNvSpPr/>
          <p:nvPr/>
        </p:nvSpPr>
        <p:spPr>
          <a:xfrm>
            <a:off x="1286500" y="4800600"/>
            <a:ext cx="6389891" cy="584775"/>
          </a:xfrm>
          <a:prstGeom prst="rect">
            <a:avLst/>
          </a:prstGeom>
        </p:spPr>
        <p:txBody>
          <a:bodyPr wrap="none">
            <a:spAutoFit/>
          </a:bodyPr>
          <a:lstStyle/>
          <a:p>
            <a:pPr algn="ctr">
              <a:defRPr/>
            </a:pPr>
            <a:r>
              <a:rPr lang="en-US" sz="3200" b="1" kern="10" dirty="0">
                <a:ln w="9525">
                  <a:solidFill>
                    <a:schemeClr val="accent5">
                      <a:lumMod val="40000"/>
                      <a:lumOff val="60000"/>
                    </a:schemeClr>
                  </a:solidFill>
                  <a:round/>
                  <a:headEnd/>
                  <a:tailEnd/>
                </a:ln>
                <a:solidFill>
                  <a:schemeClr val="accent5">
                    <a:lumMod val="50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11686126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descr="D:\Logos\Logos\Academy Logo\Academy Logo\Academy_logo_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 y="6438900"/>
            <a:ext cx="2438400" cy="276999"/>
          </a:xfrm>
          <a:prstGeom prst="rect">
            <a:avLst/>
          </a:prstGeom>
          <a:noFill/>
        </p:spPr>
        <p:txBody>
          <a:bodyPr wrap="square" rtlCol="0">
            <a:spAutoFit/>
          </a:bodyPr>
          <a:lstStyle/>
          <a:p>
            <a:r>
              <a:rPr lang="en-US" sz="1200" b="1" dirty="0">
                <a:latin typeface="Arial Narrow" pitchFamily="34" charset="0"/>
              </a:rPr>
              <a:t>  © Cognizant, 2015</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9965502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9" name="Rectangle 8"/>
          <p:cNvSpPr/>
          <p:nvPr userDrawn="1"/>
        </p:nvSpPr>
        <p:spPr>
          <a:xfrm>
            <a:off x="0" y="5334000"/>
            <a:ext cx="71628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2938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6" name="Slide Number Placeholder 5"/>
          <p:cNvSpPr>
            <a:spLocks noGrp="1"/>
          </p:cNvSpPr>
          <p:nvPr>
            <p:ph type="sldNum" sz="quarter" idx="12"/>
          </p:nvPr>
        </p:nvSpPr>
        <p:spPr/>
        <p:txBody>
          <a:bodyPr/>
          <a:lstStyle/>
          <a:p>
            <a:fld id="{A8DA3960-BAD0-4E05-8107-A332E83F3515}" type="slidenum">
              <a:rPr lang="en-US" smtClean="0"/>
              <a:t>‹#›</a:t>
            </a:fld>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073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bout the Autho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6" name="Slide Number Placeholder 5"/>
          <p:cNvSpPr>
            <a:spLocks noGrp="1"/>
          </p:cNvSpPr>
          <p:nvPr>
            <p:ph type="sldNum" sz="quarter" idx="12"/>
          </p:nvPr>
        </p:nvSpPr>
        <p:spPr/>
        <p:txBody>
          <a:bodyPr/>
          <a:lstStyle/>
          <a:p>
            <a:fld id="{A8DA3960-BAD0-4E05-8107-A332E83F3515}" type="slidenum">
              <a:rPr lang="en-US" smtClean="0"/>
              <a:t>‹#›</a:t>
            </a:fld>
            <a:endParaRPr lang="en-US" dirty="0"/>
          </a:p>
        </p:txBody>
      </p:sp>
      <p:sp>
        <p:nvSpPr>
          <p:cNvPr id="7" name="Title 6"/>
          <p:cNvSpPr>
            <a:spLocks noGrp="1"/>
          </p:cNvSpPr>
          <p:nvPr>
            <p:ph type="title"/>
          </p:nvPr>
        </p:nvSpPr>
        <p:spPr/>
        <p:txBody>
          <a:bodyPr/>
          <a:lstStyle/>
          <a:p>
            <a:r>
              <a:rPr lang="en-US"/>
              <a:t>Click to edit Master title style</a:t>
            </a:r>
          </a:p>
        </p:txBody>
      </p:sp>
      <p:graphicFrame>
        <p:nvGraphicFramePr>
          <p:cNvPr id="8" name="Group 81"/>
          <p:cNvGraphicFramePr>
            <a:graphicFrameLocks noGrp="1"/>
          </p:cNvGraphicFramePr>
          <p:nvPr>
            <p:extLst>
              <p:ext uri="{D42A27DB-BD31-4B8C-83A1-F6EECF244321}">
                <p14:modId xmlns:p14="http://schemas.microsoft.com/office/powerpoint/2010/main" val="3530577968"/>
              </p:ext>
            </p:extLst>
          </p:nvPr>
        </p:nvGraphicFramePr>
        <p:xfrm>
          <a:off x="533400" y="2057400"/>
          <a:ext cx="8153400" cy="2057400"/>
        </p:xfrm>
        <a:graphic>
          <a:graphicData uri="http://schemas.openxmlformats.org/drawingml/2006/table">
            <a:tbl>
              <a:tblPr/>
              <a:tblGrid>
                <a:gridCol w="2057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Rectangle 8"/>
          <p:cNvSpPr/>
          <p:nvPr/>
        </p:nvSpPr>
        <p:spPr>
          <a:xfrm>
            <a:off x="1277535" y="4648200"/>
            <a:ext cx="6389891" cy="584775"/>
          </a:xfrm>
          <a:prstGeom prst="rect">
            <a:avLst/>
          </a:prstGeom>
        </p:spPr>
        <p:txBody>
          <a:bodyPr wrap="none">
            <a:spAutoFit/>
          </a:bodyPr>
          <a:lstStyle/>
          <a:p>
            <a:pPr algn="ctr">
              <a:defRPr/>
            </a:pPr>
            <a:r>
              <a:rPr lang="en-US" sz="3200" b="1" kern="10" dirty="0">
                <a:ln w="9525">
                  <a:solidFill>
                    <a:schemeClr val="accent5">
                      <a:lumMod val="60000"/>
                      <a:lumOff val="40000"/>
                    </a:schemeClr>
                  </a:solidFill>
                  <a:round/>
                  <a:headEnd/>
                  <a:tailEnd/>
                </a:ln>
                <a:solidFill>
                  <a:schemeClr val="accent1">
                    <a:lumMod val="75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334529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1"/>
          <p:cNvSpPr>
            <a:spLocks noGrp="1"/>
          </p:cNvSpPr>
          <p:nvPr>
            <p:ph type="title"/>
          </p:nvPr>
        </p:nvSpPr>
        <p:spPr/>
        <p:txBody>
          <a:bodyPr vert="horz" lIns="91440" tIns="45720" rIns="91440" bIns="45720" rtlCol="0" anchor="ctr">
            <a:noAutofit/>
          </a:bodyPr>
          <a:lstStyle>
            <a:lvl1pPr>
              <a:defRPr lang="en-US"/>
            </a:lvl1pPr>
          </a:lstStyle>
          <a:p>
            <a:pPr lvl="0"/>
            <a:r>
              <a:rPr lang="en-US"/>
              <a:t>Click to edit Master title style</a:t>
            </a:r>
            <a:endParaRPr lang="en-US" dirty="0"/>
          </a:p>
        </p:txBody>
      </p:sp>
      <p:sp>
        <p:nvSpPr>
          <p:cNvPr id="3" name="Content Placeholder 2"/>
          <p:cNvSpPr>
            <a:spLocks noGrp="1"/>
          </p:cNvSpPr>
          <p:nvPr>
            <p:ph idx="1"/>
          </p:nvPr>
        </p:nvSpPr>
        <p:spPr>
          <a:xfrm>
            <a:off x="457200" y="1219200"/>
            <a:ext cx="6705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6" name="Slide Number Placeholder 5"/>
          <p:cNvSpPr>
            <a:spLocks noGrp="1"/>
          </p:cNvSpPr>
          <p:nvPr>
            <p:ph type="sldNum" sz="quarter" idx="12"/>
          </p:nvPr>
        </p:nvSpPr>
        <p:spPr/>
        <p:txBody>
          <a:bodyPr/>
          <a:lstStyle/>
          <a:p>
            <a:fld id="{A8DA3960-BAD0-4E05-8107-A332E83F3515}" type="slidenum">
              <a:rPr lang="en-US" smtClean="0"/>
              <a:t>‹#›</a:t>
            </a:fld>
            <a:endParaRPr lang="en-US" dirty="0"/>
          </a:p>
        </p:txBody>
      </p:sp>
    </p:spTree>
    <p:extLst>
      <p:ext uri="{BB962C8B-B14F-4D97-AF65-F5344CB8AC3E}">
        <p14:creationId xmlns:p14="http://schemas.microsoft.com/office/powerpoint/2010/main" val="240491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p:nvSpPr>
        <p:spPr>
          <a:xfrm>
            <a:off x="0" y="5334000"/>
            <a:ext cx="548640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Footer Placeholder 4"/>
          <p:cNvSpPr>
            <a:spLocks noGrp="1"/>
          </p:cNvSpPr>
          <p:nvPr>
            <p:ph type="ftr" sz="quarter" idx="11"/>
          </p:nvPr>
        </p:nvSpPr>
        <p:spPr/>
        <p:txBody>
          <a:bodyPr/>
          <a:lstStyle/>
          <a:p>
            <a:r>
              <a:rPr lang="en-US"/>
              <a:t>© Cognizant 2018</a:t>
            </a:r>
            <a:endParaRPr lang="en-US" dirty="0"/>
          </a:p>
        </p:txBody>
      </p:sp>
    </p:spTree>
    <p:extLst>
      <p:ext uri="{BB962C8B-B14F-4D97-AF65-F5344CB8AC3E}">
        <p14:creationId xmlns:p14="http://schemas.microsoft.com/office/powerpoint/2010/main" val="233574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 Cognizant 2018</a:t>
            </a:r>
            <a:endParaRPr lang="en-US" dirty="0"/>
          </a:p>
        </p:txBody>
      </p:sp>
      <p:sp>
        <p:nvSpPr>
          <p:cNvPr id="7" name="Slide Number Placeholder 6"/>
          <p:cNvSpPr>
            <a:spLocks noGrp="1"/>
          </p:cNvSpPr>
          <p:nvPr>
            <p:ph type="sldNum" sz="quarter" idx="12"/>
          </p:nvPr>
        </p:nvSpPr>
        <p:spPr/>
        <p:txBody>
          <a:bodyPr/>
          <a:lstStyle/>
          <a:p>
            <a:fld id="{A8DA3960-BAD0-4E05-8107-A332E83F3515}" type="slidenum">
              <a:rPr lang="en-US" smtClean="0"/>
              <a:t>‹#›</a:t>
            </a:fld>
            <a:endParaRPr lang="en-US" dirty="0"/>
          </a:p>
        </p:txBody>
      </p:sp>
    </p:spTree>
    <p:extLst>
      <p:ext uri="{BB962C8B-B14F-4D97-AF65-F5344CB8AC3E}">
        <p14:creationId xmlns:p14="http://schemas.microsoft.com/office/powerpoint/2010/main" val="256134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a:noFill/>
          <a:ln w="9525">
            <a:noFill/>
            <a:miter lim="800000"/>
            <a:headEnd/>
            <a:tailEnd/>
          </a:ln>
        </p:spPr>
        <p:txBody>
          <a:bodyPr vert="horz" wrap="square" lIns="91440" tIns="45720" rIns="91440" bIns="45720" numCol="1" anchor="b" anchorCtr="0" compatLnSpc="1">
            <a:prstTxWarp prst="textNoShape">
              <a:avLst/>
            </a:prstTxWarp>
          </a:bodyPr>
          <a:lstStyle>
            <a:lvl1pPr>
              <a:defRPr lang="en-US" b="1" smtClean="0"/>
            </a:lvl1pPr>
          </a:lstStyle>
          <a:p>
            <a:pPr marL="0" lvl="0" indent="0">
              <a:buNone/>
            </a:pPr>
            <a:r>
              <a:rPr lang="en-US"/>
              <a:t>Click to edit Master text styles</a:t>
            </a:r>
          </a:p>
        </p:txBody>
      </p:sp>
      <p:sp>
        <p:nvSpPr>
          <p:cNvPr id="6" name="Content Placeholder 5"/>
          <p:cNvSpPr>
            <a:spLocks noGrp="1"/>
          </p:cNvSpPr>
          <p:nvPr>
            <p:ph sz="quarter" idx="4"/>
          </p:nvPr>
        </p:nvSpPr>
        <p:spPr>
          <a:xfrm>
            <a:off x="4645025" y="2174875"/>
            <a:ext cx="4041775"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 Cognizant 2018</a:t>
            </a:r>
            <a:endParaRPr lang="en-US" dirty="0"/>
          </a:p>
        </p:txBody>
      </p:sp>
      <p:sp>
        <p:nvSpPr>
          <p:cNvPr id="9" name="Slide Number Placeholder 8"/>
          <p:cNvSpPr>
            <a:spLocks noGrp="1"/>
          </p:cNvSpPr>
          <p:nvPr>
            <p:ph type="sldNum" sz="quarter" idx="12"/>
          </p:nvPr>
        </p:nvSpPr>
        <p:spPr/>
        <p:txBody>
          <a:bodyPr/>
          <a:lstStyle/>
          <a:p>
            <a:fld id="{A8DA3960-BAD0-4E05-8107-A332E83F3515}" type="slidenum">
              <a:rPr lang="en-US" smtClean="0"/>
              <a:t>‹#›</a:t>
            </a:fld>
            <a:endParaRPr lang="en-US" dirty="0"/>
          </a:p>
        </p:txBody>
      </p:sp>
    </p:spTree>
    <p:extLst>
      <p:ext uri="{BB962C8B-B14F-4D97-AF65-F5344CB8AC3E}">
        <p14:creationId xmlns:p14="http://schemas.microsoft.com/office/powerpoint/2010/main" val="94869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Cognizant 2018</a:t>
            </a:r>
            <a:endParaRPr lang="en-US" dirty="0"/>
          </a:p>
        </p:txBody>
      </p:sp>
      <p:sp>
        <p:nvSpPr>
          <p:cNvPr id="5" name="Slide Number Placeholder 4"/>
          <p:cNvSpPr>
            <a:spLocks noGrp="1"/>
          </p:cNvSpPr>
          <p:nvPr>
            <p:ph type="sldNum" sz="quarter" idx="12"/>
          </p:nvPr>
        </p:nvSpPr>
        <p:spPr/>
        <p:txBody>
          <a:bodyPr/>
          <a:lstStyle/>
          <a:p>
            <a:fld id="{A8DA3960-BAD0-4E05-8107-A332E83F3515}" type="slidenum">
              <a:rPr lang="en-US" smtClean="0"/>
              <a:t>‹#›</a:t>
            </a:fld>
            <a:endParaRPr lang="en-US" dirty="0"/>
          </a:p>
        </p:txBody>
      </p:sp>
    </p:spTree>
    <p:extLst>
      <p:ext uri="{BB962C8B-B14F-4D97-AF65-F5344CB8AC3E}">
        <p14:creationId xmlns:p14="http://schemas.microsoft.com/office/powerpoint/2010/main" val="235229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Placeholder 1"/>
          <p:cNvSpPr>
            <a:spLocks noGrp="1"/>
          </p:cNvSpPr>
          <p:nvPr>
            <p:ph type="title"/>
          </p:nvPr>
        </p:nvSpPr>
        <p:spPr>
          <a:xfrm>
            <a:off x="2286000" y="0"/>
            <a:ext cx="6858000" cy="533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Aft>
                <a:spcPct val="0"/>
              </a:spcAft>
            </a:pPr>
            <a:r>
              <a:rPr lang="en-US"/>
              <a:t>Click to edit Master text styles</a:t>
            </a:r>
          </a:p>
          <a:p>
            <a:pPr lvl="1" fontAlgn="base">
              <a:spcAft>
                <a:spcPct val="0"/>
              </a:spcAft>
            </a:pPr>
            <a:r>
              <a:rPr lang="en-US"/>
              <a:t>Second level</a:t>
            </a:r>
          </a:p>
          <a:p>
            <a:pPr lvl="2" fontAlgn="base">
              <a:spcAft>
                <a:spcPct val="0"/>
              </a:spcAft>
            </a:pPr>
            <a:r>
              <a:rPr lang="en-US"/>
              <a:t>Third level</a:t>
            </a:r>
          </a:p>
          <a:p>
            <a:pPr lvl="3" fontAlgn="base">
              <a:spcAft>
                <a:spcPct val="0"/>
              </a:spcAft>
            </a:pPr>
            <a:r>
              <a:rPr lang="en-US"/>
              <a:t>Fourth level</a:t>
            </a:r>
          </a:p>
          <a:p>
            <a:pPr lvl="4" fontAlgn="base">
              <a:spcAft>
                <a:spcPct val="0"/>
              </a:spcAft>
            </a:pPr>
            <a:r>
              <a:rPr lang="en-US"/>
              <a:t>Fifth level</a:t>
            </a:r>
            <a:endParaRPr lang="en-US" dirty="0"/>
          </a:p>
        </p:txBody>
      </p:sp>
      <p:sp>
        <p:nvSpPr>
          <p:cNvPr id="5" name="Footer Placeholder 4"/>
          <p:cNvSpPr>
            <a:spLocks noGrp="1"/>
          </p:cNvSpPr>
          <p:nvPr>
            <p:ph type="ftr" sz="quarter" idx="3"/>
          </p:nvPr>
        </p:nvSpPr>
        <p:spPr>
          <a:xfrm>
            <a:off x="152400" y="6400800"/>
            <a:ext cx="1371600" cy="365125"/>
          </a:xfrm>
          <a:prstGeom prst="rect">
            <a:avLst/>
          </a:prstGeom>
        </p:spPr>
        <p:txBody>
          <a:bodyPr vert="horz" lIns="91440" tIns="45720" rIns="91440" bIns="45720" rtlCol="0" anchor="ctr"/>
          <a:lstStyle>
            <a:lvl1pPr algn="l">
              <a:defRPr lang="en-US" sz="1200" b="1" kern="1200" dirty="0" smtClean="0">
                <a:solidFill>
                  <a:schemeClr val="bg1">
                    <a:lumMod val="50000"/>
                  </a:schemeClr>
                </a:solidFill>
                <a:latin typeface="Arial Narrow" pitchFamily="34" charset="0"/>
                <a:ea typeface="+mn-ea"/>
                <a:cs typeface="+mn-cs"/>
              </a:defRPr>
            </a:lvl1pPr>
          </a:lstStyle>
          <a:p>
            <a:r>
              <a:rPr lang="en-US"/>
              <a:t>© Cognizant 2018</a:t>
            </a:r>
            <a:endParaRPr lang="en-US" dirty="0"/>
          </a:p>
        </p:txBody>
      </p:sp>
      <p:sp>
        <p:nvSpPr>
          <p:cNvPr id="6" name="Slide Number Placeholder 5"/>
          <p:cNvSpPr>
            <a:spLocks noGrp="1"/>
          </p:cNvSpPr>
          <p:nvPr>
            <p:ph type="sldNum" sz="quarter" idx="4"/>
          </p:nvPr>
        </p:nvSpPr>
        <p:spPr>
          <a:xfrm>
            <a:off x="8382000" y="6629400"/>
            <a:ext cx="736596" cy="228597"/>
          </a:xfrm>
          <a:prstGeom prst="rect">
            <a:avLst/>
          </a:prstGeom>
        </p:spPr>
        <p:txBody>
          <a:bodyPr vert="horz" lIns="91440" tIns="45720" rIns="91440" bIns="45720" rtlCol="0" anchor="ctr"/>
          <a:lstStyle>
            <a:lvl1pPr algn="r">
              <a:defRPr sz="1200">
                <a:solidFill>
                  <a:schemeClr val="bg1"/>
                </a:solidFill>
              </a:defRPr>
            </a:lvl1pPr>
          </a:lstStyle>
          <a:p>
            <a:pPr algn="r"/>
            <a:fld id="{E7AF38FF-B38D-4060-8B8D-2D16AAFBAAC1}" type="slidenum">
              <a:rPr lang="en-US" smtClean="0"/>
              <a:pPr algn="r"/>
              <a:t>‹#›</a:t>
            </a:fld>
            <a:endParaRPr lang="en-US" dirty="0"/>
          </a:p>
        </p:txBody>
      </p:sp>
    </p:spTree>
    <p:extLst>
      <p:ext uri="{BB962C8B-B14F-4D97-AF65-F5344CB8AC3E}">
        <p14:creationId xmlns:p14="http://schemas.microsoft.com/office/powerpoint/2010/main" val="1972119561"/>
      </p:ext>
    </p:extLst>
  </p:cSld>
  <p:clrMap bg1="lt1" tx1="dk1" bg2="lt2" tx2="dk2" accent1="accent1" accent2="accent2" accent3="accent3" accent4="accent4" accent5="accent5" accent6="accent6" hlink="hlink" folHlink="folHlink"/>
  <p:sldLayoutIdLst>
    <p:sldLayoutId id="2147483730" r:id="rId1"/>
    <p:sldLayoutId id="214748375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hf hdr="0" dt="0"/>
  <p:txStyles>
    <p:titleStyle>
      <a:lvl1pPr algn="l" defTabSz="914400" rtl="0" eaLnBrk="1" latinLnBrk="0" hangingPunct="1">
        <a:spcBef>
          <a:spcPct val="0"/>
        </a:spcBef>
        <a:buNone/>
        <a:defRPr lang="en-US" sz="3000" b="0" kern="1200" dirty="0">
          <a:solidFill>
            <a:schemeClr val="lt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dirty="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dirty="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dirty="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dirty="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Placeholder 1"/>
          <p:cNvSpPr>
            <a:spLocks noGrp="1"/>
          </p:cNvSpPr>
          <p:nvPr>
            <p:ph type="title"/>
          </p:nvPr>
        </p:nvSpPr>
        <p:spPr>
          <a:xfrm>
            <a:off x="2286000" y="0"/>
            <a:ext cx="6858000" cy="533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Aft>
                <a:spcPct val="0"/>
              </a:spcAft>
            </a:pPr>
            <a:r>
              <a:rPr lang="en-US"/>
              <a:t>Click to edit Master text styles</a:t>
            </a:r>
          </a:p>
          <a:p>
            <a:pPr lvl="1" fontAlgn="base">
              <a:spcAft>
                <a:spcPct val="0"/>
              </a:spcAft>
            </a:pPr>
            <a:r>
              <a:rPr lang="en-US"/>
              <a:t>Second level</a:t>
            </a:r>
          </a:p>
          <a:p>
            <a:pPr lvl="2" fontAlgn="base">
              <a:spcAft>
                <a:spcPct val="0"/>
              </a:spcAft>
            </a:pPr>
            <a:r>
              <a:rPr lang="en-US"/>
              <a:t>Third level</a:t>
            </a:r>
          </a:p>
          <a:p>
            <a:pPr lvl="3" fontAlgn="base">
              <a:spcAft>
                <a:spcPct val="0"/>
              </a:spcAft>
            </a:pPr>
            <a:r>
              <a:rPr lang="en-US"/>
              <a:t>Fourth level</a:t>
            </a:r>
          </a:p>
          <a:p>
            <a:pPr lvl="4" fontAlgn="base">
              <a:spcAft>
                <a:spcPct val="0"/>
              </a:spcAft>
            </a:pPr>
            <a:r>
              <a:rPr lang="en-US"/>
              <a:t>Fifth level</a:t>
            </a:r>
            <a:endParaRPr lang="en-US" dirty="0"/>
          </a:p>
        </p:txBody>
      </p:sp>
      <p:sp>
        <p:nvSpPr>
          <p:cNvPr id="5" name="Footer Placeholder 4"/>
          <p:cNvSpPr>
            <a:spLocks noGrp="1"/>
          </p:cNvSpPr>
          <p:nvPr>
            <p:ph type="ftr" sz="quarter" idx="3"/>
          </p:nvPr>
        </p:nvSpPr>
        <p:spPr>
          <a:xfrm>
            <a:off x="152400" y="6400800"/>
            <a:ext cx="1371600" cy="365125"/>
          </a:xfrm>
          <a:prstGeom prst="rect">
            <a:avLst/>
          </a:prstGeom>
        </p:spPr>
        <p:txBody>
          <a:bodyPr vert="horz" lIns="91440" tIns="45720" rIns="91440" bIns="45720" rtlCol="0" anchor="ctr"/>
          <a:lstStyle>
            <a:lvl1pPr algn="l">
              <a:defRPr lang="en-US" sz="1200" b="1" kern="1200" dirty="0" smtClean="0">
                <a:solidFill>
                  <a:schemeClr val="bg1">
                    <a:lumMod val="50000"/>
                  </a:schemeClr>
                </a:solidFill>
                <a:latin typeface="Arial Narrow" pitchFamily="34" charset="0"/>
                <a:ea typeface="+mn-ea"/>
                <a:cs typeface="+mn-cs"/>
              </a:defRPr>
            </a:lvl1pPr>
          </a:lstStyle>
          <a:p>
            <a:r>
              <a:rPr lang="en-US"/>
              <a:t>© Cognizant 2018</a:t>
            </a:r>
            <a:endParaRPr lang="en-US" dirty="0"/>
          </a:p>
        </p:txBody>
      </p:sp>
      <p:sp>
        <p:nvSpPr>
          <p:cNvPr id="6" name="Slide Number Placeholder 5"/>
          <p:cNvSpPr>
            <a:spLocks noGrp="1"/>
          </p:cNvSpPr>
          <p:nvPr>
            <p:ph type="sldNum" sz="quarter" idx="4"/>
          </p:nvPr>
        </p:nvSpPr>
        <p:spPr>
          <a:xfrm>
            <a:off x="8382000" y="6629400"/>
            <a:ext cx="736596" cy="228597"/>
          </a:xfrm>
          <a:prstGeom prst="rect">
            <a:avLst/>
          </a:prstGeom>
        </p:spPr>
        <p:txBody>
          <a:bodyPr vert="horz" lIns="91440" tIns="45720" rIns="91440" bIns="45720" rtlCol="0" anchor="ctr"/>
          <a:lstStyle>
            <a:lvl1pPr algn="r">
              <a:defRPr sz="1200">
                <a:solidFill>
                  <a:schemeClr val="bg1"/>
                </a:solidFill>
              </a:defRPr>
            </a:lvl1pPr>
          </a:lstStyle>
          <a:p>
            <a:pPr algn="r"/>
            <a:fld id="{E7AF38FF-B38D-4060-8B8D-2D16AAFBAAC1}" type="slidenum">
              <a:rPr lang="en-US" smtClean="0"/>
              <a:pPr algn="r"/>
              <a:t>‹#›</a:t>
            </a:fld>
            <a:endParaRPr lang="en-US" dirty="0"/>
          </a:p>
        </p:txBody>
      </p:sp>
    </p:spTree>
    <p:extLst>
      <p:ext uri="{BB962C8B-B14F-4D97-AF65-F5344CB8AC3E}">
        <p14:creationId xmlns:p14="http://schemas.microsoft.com/office/powerpoint/2010/main" val="184409318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hf hdr="0" dt="0"/>
  <p:txStyles>
    <p:titleStyle>
      <a:lvl1pPr algn="l" defTabSz="914400" rtl="0" eaLnBrk="1" latinLnBrk="0" hangingPunct="1">
        <a:spcBef>
          <a:spcPct val="0"/>
        </a:spcBef>
        <a:buNone/>
        <a:defRPr lang="en-US" sz="3000" b="0" kern="1200" dirty="0">
          <a:solidFill>
            <a:schemeClr val="lt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dirty="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dirty="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dirty="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dirty="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13.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notesSlide" Target="../notesSlides/notesSlide9.xml"/><Relationship Id="rId5" Type="http://schemas.openxmlformats.org/officeDocument/2006/relationships/tags" Target="../tags/tag23.xml"/><Relationship Id="rId10" Type="http://schemas.openxmlformats.org/officeDocument/2006/relationships/slideLayout" Target="../slideLayouts/slideLayout15.xml"/><Relationship Id="rId4" Type="http://schemas.openxmlformats.org/officeDocument/2006/relationships/tags" Target="../tags/tag22.xml"/><Relationship Id="rId9" Type="http://schemas.openxmlformats.org/officeDocument/2006/relationships/tags" Target="../tags/tag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3.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notesSlide" Target="../notesSlides/notesSlide12.xml"/><Relationship Id="rId5" Type="http://schemas.openxmlformats.org/officeDocument/2006/relationships/tags" Target="../tags/tag32.xml"/><Relationship Id="rId10" Type="http://schemas.openxmlformats.org/officeDocument/2006/relationships/slideLayout" Target="../slideLayouts/slideLayout15.xml"/><Relationship Id="rId4" Type="http://schemas.openxmlformats.org/officeDocument/2006/relationships/tags" Target="../tags/tag31.xml"/><Relationship Id="rId9" Type="http://schemas.openxmlformats.org/officeDocument/2006/relationships/tags" Target="../tags/tag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hyperlink" Target="http://www.springframework.org/" TargetMode="External"/><Relationship Id="rId2" Type="http://schemas.openxmlformats.org/officeDocument/2006/relationships/hyperlink" Target="http://www.martinfowler.com/" TargetMode="External"/><Relationship Id="rId1" Type="http://schemas.openxmlformats.org/officeDocument/2006/relationships/slideLayout" Target="../slideLayouts/slideLayout15.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3.xml"/><Relationship Id="rId5" Type="http://schemas.openxmlformats.org/officeDocument/2006/relationships/tags" Target="../tags/tag5.xml"/><Relationship Id="rId10" Type="http://schemas.openxmlformats.org/officeDocument/2006/relationships/slideLayout" Target="../slideLayouts/slideLayout15.xml"/><Relationship Id="rId4" Type="http://schemas.openxmlformats.org/officeDocument/2006/relationships/tags" Target="../tags/tag4.xml"/><Relationship Id="rId9" Type="http://schemas.openxmlformats.org/officeDocument/2006/relationships/tags" Target="../tags/tag9.xml"/></Relationships>
</file>

<file path=ppt/slides/_rels/slide6.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notesSlide" Target="../notesSlides/notesSlide4.xml"/><Relationship Id="rId5" Type="http://schemas.openxmlformats.org/officeDocument/2006/relationships/tags" Target="../tags/tag14.xml"/><Relationship Id="rId10" Type="http://schemas.openxmlformats.org/officeDocument/2006/relationships/slideLayout" Target="../slideLayouts/slideLayout15.xml"/><Relationship Id="rId4" Type="http://schemas.openxmlformats.org/officeDocument/2006/relationships/tags" Target="../tags/tag13.xml"/><Relationship Id="rId9" Type="http://schemas.openxmlformats.org/officeDocument/2006/relationships/tags" Target="../tags/tag18.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bg1"/>
                </a:solidFill>
                <a:latin typeface="Arial Rounded MT Bold" pitchFamily="34" charset="0"/>
                <a:cs typeface="Arial" pitchFamily="34" charset="0"/>
              </a:rPr>
              <a:t>Spring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spcBef>
                <a:spcPts val="600"/>
              </a:spcBef>
              <a:spcAft>
                <a:spcPts val="600"/>
              </a:spcAft>
              <a:buFont typeface="Wingdings" panose="05000000000000000000" pitchFamily="2" charset="2"/>
              <a:buChar char="q"/>
            </a:pPr>
            <a:r>
              <a:rPr lang="en-US" altLang="en-US" sz="1400" noProof="0" dirty="0"/>
              <a:t>Spring aims at making JavaEE development easier.</a:t>
            </a:r>
          </a:p>
          <a:p>
            <a:pPr>
              <a:spcBef>
                <a:spcPts val="600"/>
              </a:spcBef>
              <a:spcAft>
                <a:spcPts val="600"/>
              </a:spcAft>
              <a:buFont typeface="Wingdings" panose="05000000000000000000" pitchFamily="2" charset="2"/>
              <a:buChar char="q"/>
            </a:pPr>
            <a:r>
              <a:rPr lang="en-US" altLang="en-US" sz="1400" noProof="0" dirty="0">
                <a:solidFill>
                  <a:schemeClr val="tx1"/>
                </a:solidFill>
              </a:rPr>
              <a:t>Spring provides enterprise service to POJO.</a:t>
            </a:r>
          </a:p>
          <a:p>
            <a:pPr>
              <a:spcBef>
                <a:spcPts val="600"/>
              </a:spcBef>
              <a:spcAft>
                <a:spcPts val="600"/>
              </a:spcAft>
              <a:buFont typeface="Wingdings" panose="05000000000000000000" pitchFamily="2" charset="2"/>
              <a:buChar char="q"/>
            </a:pPr>
            <a:r>
              <a:rPr lang="en-US" altLang="en-US" sz="1400" noProof="0" dirty="0">
                <a:solidFill>
                  <a:schemeClr val="tx1"/>
                </a:solidFill>
              </a:rPr>
              <a:t>Spring has a good balance between constraint and freedom. A good framework should provide guidance with respect to good practice, thus making the right thing easy to do. However, it should not be overly restrictive, placing requirements on code, using it, causing lock in, and constraining developers in appropriate ways.</a:t>
            </a:r>
          </a:p>
          <a:p>
            <a:pPr marL="0" indent="0">
              <a:lnSpc>
                <a:spcPct val="150000"/>
              </a:lnSpc>
              <a:buNone/>
            </a:pPr>
            <a:endParaRPr lang="en-US" altLang="en-US" sz="1400" noProof="0" dirty="0">
              <a:solidFill>
                <a:schemeClr val="tx1"/>
              </a:solidFill>
            </a:endParaRP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10</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Spring Framework Overview (Contd.)</a:t>
            </a:r>
            <a:endParaRPr lang="en-US" noProof="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11</a:t>
            </a:fld>
            <a:endParaRPr lang="en-US" dirty="0"/>
          </a:p>
        </p:txBody>
      </p:sp>
      <p:sp>
        <p:nvSpPr>
          <p:cNvPr id="26" name="Title 2"/>
          <p:cNvSpPr>
            <a:spLocks noGrp="1"/>
          </p:cNvSpPr>
          <p:nvPr>
            <p:ph type="title"/>
          </p:nvPr>
        </p:nvSpPr>
        <p:spPr>
          <a:xfrm>
            <a:off x="2286000" y="54429"/>
            <a:ext cx="6857996" cy="555171"/>
          </a:xfrm>
        </p:spPr>
        <p:txBody>
          <a:bodyPr/>
          <a:lstStyle/>
          <a:p>
            <a:r>
              <a:rPr lang="en-US" sz="2800" noProof="0" dirty="0">
                <a:latin typeface="Arial Rounded MT Bold"/>
                <a:cs typeface="Arial" pitchFamily="34" charset="0"/>
              </a:rPr>
              <a:t>Agenda (2 of 3)</a:t>
            </a:r>
          </a:p>
        </p:txBody>
      </p:sp>
      <p:sp>
        <p:nvSpPr>
          <p:cNvPr id="7" name="Rectangle 3"/>
          <p:cNvSpPr txBox="1">
            <a:spLocks noChangeArrowheads="1"/>
          </p:cNvSpPr>
          <p:nvPr/>
        </p:nvSpPr>
        <p:spPr>
          <a:xfrm>
            <a:off x="329096" y="1107375"/>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US" sz="1400" dirty="0">
                <a:solidFill>
                  <a:schemeClr val="tx1"/>
                </a:solidFill>
              </a:rPr>
              <a:t>Definition of Spring Framework</a:t>
            </a:r>
          </a:p>
          <a:p>
            <a:pPr marL="457200" lvl="2" indent="0">
              <a:spcBef>
                <a:spcPts val="600"/>
              </a:spcBef>
              <a:spcAft>
                <a:spcPts val="600"/>
              </a:spcAft>
              <a:buNone/>
            </a:pPr>
            <a:r>
              <a:rPr lang="en-US" sz="1400" dirty="0">
                <a:solidFill>
                  <a:schemeClr val="tx1"/>
                </a:solidFill>
              </a:rPr>
              <a:t>Modules in Spring Framework</a:t>
            </a:r>
          </a:p>
          <a:p>
            <a:pPr marL="457200" lvl="2" indent="0">
              <a:spcBef>
                <a:spcPts val="600"/>
              </a:spcBef>
              <a:spcAft>
                <a:spcPts val="600"/>
              </a:spcAft>
              <a:buNone/>
            </a:pPr>
            <a:r>
              <a:rPr lang="en-IN" sz="1400" dirty="0">
                <a:solidFill>
                  <a:schemeClr val="tx1"/>
                </a:solidFill>
              </a:rPr>
              <a:t>Benefits of using Spring Framework in Java Projects</a:t>
            </a:r>
            <a:endParaRPr lang="en-US" sz="1400" dirty="0">
              <a:solidFill>
                <a:schemeClr val="tx1"/>
              </a:solidFill>
            </a:endParaRPr>
          </a:p>
          <a:p>
            <a:pPr lvl="2">
              <a:lnSpc>
                <a:spcPct val="150000"/>
              </a:lnSpc>
            </a:pPr>
            <a:endParaRPr lang="en-US" dirty="0"/>
          </a:p>
          <a:p>
            <a:pPr lvl="2">
              <a:lnSpc>
                <a:spcPct val="150000"/>
              </a:lnSpc>
              <a:buFont typeface="Wingdings" panose="05000000000000000000" pitchFamily="2" charset="2"/>
              <a:buChar char="q"/>
            </a:pPr>
            <a:endParaRPr lang="en-US" sz="1400" dirty="0">
              <a:solidFill>
                <a:schemeClr val="tx1"/>
              </a:solidFill>
            </a:endParaRP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18" name="Rectangle 17"/>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21" name="Rectangle 2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22" name="Rectangle 2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23" name="Oval 2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4" name="Oval 23"/>
          <p:cNvSpPr/>
          <p:nvPr>
            <p:custDataLst>
              <p:tags r:id="rId7"/>
            </p:custDataLst>
          </p:nvPr>
        </p:nvSpPr>
        <p:spPr>
          <a:xfrm>
            <a:off x="533400" y="110737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5" name="Oval 24"/>
          <p:cNvSpPr/>
          <p:nvPr>
            <p:custDataLst>
              <p:tags r:id="rId8"/>
            </p:custDataLst>
          </p:nvPr>
        </p:nvSpPr>
        <p:spPr>
          <a:xfrm>
            <a:off x="533400" y="14765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7" name="Oval 26"/>
          <p:cNvSpPr/>
          <p:nvPr>
            <p:custDataLst>
              <p:tags r:id="rId9"/>
            </p:custDataLst>
          </p:nvPr>
        </p:nvSpPr>
        <p:spPr>
          <a:xfrm>
            <a:off x="533400" y="18337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3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600"/>
              </a:spcBef>
              <a:spcAft>
                <a:spcPts val="600"/>
              </a:spcAft>
              <a:buNone/>
            </a:pPr>
            <a:r>
              <a:rPr lang="en-US" altLang="en-US" sz="1400" noProof="0" dirty="0">
                <a:solidFill>
                  <a:schemeClr val="tx1"/>
                </a:solidFill>
              </a:rPr>
              <a:t>The various modules of the framework are:</a:t>
            </a:r>
          </a:p>
          <a:p>
            <a:pPr marL="342900" lvl="1" indent="-342900">
              <a:lnSpc>
                <a:spcPct val="100000"/>
              </a:lnSpc>
              <a:spcBef>
                <a:spcPts val="600"/>
              </a:spcBef>
              <a:spcAft>
                <a:spcPts val="600"/>
              </a:spcAft>
              <a:buFont typeface="Wingdings" panose="05000000000000000000" pitchFamily="2" charset="2"/>
              <a:buChar char="q"/>
            </a:pPr>
            <a:r>
              <a:rPr lang="en-US" altLang="en-US" sz="1400" noProof="0" dirty="0">
                <a:solidFill>
                  <a:schemeClr val="tx1"/>
                </a:solidFill>
              </a:rPr>
              <a:t>IoC container</a:t>
            </a:r>
          </a:p>
          <a:p>
            <a:pPr marL="342900" lvl="1" indent="-342900">
              <a:lnSpc>
                <a:spcPct val="100000"/>
              </a:lnSpc>
              <a:spcBef>
                <a:spcPts val="600"/>
              </a:spcBef>
              <a:spcAft>
                <a:spcPts val="600"/>
              </a:spcAft>
              <a:buFont typeface="Wingdings" panose="05000000000000000000" pitchFamily="2" charset="2"/>
              <a:buChar char="q"/>
            </a:pPr>
            <a:r>
              <a:rPr lang="en-US" altLang="en-US" sz="1400" noProof="0" dirty="0">
                <a:solidFill>
                  <a:schemeClr val="tx1"/>
                </a:solidFill>
              </a:rPr>
              <a:t>Aspect-Oriented Programming framework (AOP)</a:t>
            </a:r>
          </a:p>
          <a:p>
            <a:pPr marL="342900" lvl="1" indent="-342900">
              <a:lnSpc>
                <a:spcPct val="100000"/>
              </a:lnSpc>
              <a:spcBef>
                <a:spcPts val="600"/>
              </a:spcBef>
              <a:spcAft>
                <a:spcPts val="600"/>
              </a:spcAft>
              <a:buFont typeface="Wingdings" panose="05000000000000000000" pitchFamily="2" charset="2"/>
              <a:buChar char="q"/>
            </a:pPr>
            <a:r>
              <a:rPr lang="en-US" altLang="en-US" sz="1400" noProof="0" dirty="0">
                <a:solidFill>
                  <a:schemeClr val="tx1"/>
                </a:solidFill>
              </a:rPr>
              <a:t>Data access abstraction and JDBC simplifications</a:t>
            </a:r>
          </a:p>
          <a:p>
            <a:pPr marL="342900" lvl="1" indent="-342900">
              <a:lnSpc>
                <a:spcPct val="100000"/>
              </a:lnSpc>
              <a:spcBef>
                <a:spcPts val="600"/>
              </a:spcBef>
              <a:spcAft>
                <a:spcPts val="600"/>
              </a:spcAft>
              <a:buFont typeface="Wingdings" panose="05000000000000000000" pitchFamily="2" charset="2"/>
              <a:buChar char="q"/>
            </a:pPr>
            <a:r>
              <a:rPr lang="en-US" altLang="en-US" sz="1400" noProof="0" dirty="0">
                <a:solidFill>
                  <a:schemeClr val="tx1"/>
                </a:solidFill>
              </a:rPr>
              <a:t>Transaction management</a:t>
            </a:r>
          </a:p>
          <a:p>
            <a:pPr marL="342900" lvl="1" indent="-342900">
              <a:lnSpc>
                <a:spcPct val="100000"/>
              </a:lnSpc>
              <a:spcBef>
                <a:spcPts val="600"/>
              </a:spcBef>
              <a:spcAft>
                <a:spcPts val="600"/>
              </a:spcAft>
              <a:buFont typeface="Wingdings" panose="05000000000000000000" pitchFamily="2" charset="2"/>
              <a:buChar char="q"/>
            </a:pPr>
            <a:r>
              <a:rPr lang="en-US" altLang="en-US" sz="1400" noProof="0" dirty="0"/>
              <a:t>MVC web framework</a:t>
            </a:r>
          </a:p>
          <a:p>
            <a:pPr marL="342900" lvl="1" indent="-342900">
              <a:lnSpc>
                <a:spcPct val="100000"/>
              </a:lnSpc>
              <a:spcBef>
                <a:spcPts val="600"/>
              </a:spcBef>
              <a:spcAft>
                <a:spcPts val="600"/>
              </a:spcAft>
              <a:buFont typeface="Wingdings" panose="05000000000000000000" pitchFamily="2" charset="2"/>
              <a:buChar char="q"/>
            </a:pPr>
            <a:r>
              <a:rPr lang="en-US" altLang="en-US" sz="1400" noProof="0" dirty="0"/>
              <a:t>Simplification for working with J2EE APIs such as JNDI, JTA etc.</a:t>
            </a:r>
          </a:p>
          <a:p>
            <a:pPr>
              <a:buNone/>
            </a:pPr>
            <a:endParaRPr lang="en-US" altLang="en-US" noProof="0" dirty="0"/>
          </a:p>
          <a:p>
            <a:endParaRPr lang="en-US" b="1" noProof="0" dirty="0"/>
          </a:p>
        </p:txBody>
      </p:sp>
      <p:sp>
        <p:nvSpPr>
          <p:cNvPr id="4" name="Footer Placeholder 3"/>
          <p:cNvSpPr>
            <a:spLocks noGrp="1"/>
          </p:cNvSpPr>
          <p:nvPr>
            <p:ph type="ftr" sz="quarter" idx="11"/>
          </p:nvPr>
        </p:nvSpPr>
        <p:spPr/>
        <p:txBody>
          <a:bodyPr/>
          <a:lstStyle/>
          <a:p>
            <a:r>
              <a:rPr lang="en-US"/>
              <a:t>© Cognizant 2018</a:t>
            </a:r>
            <a:endParaRPr lang="en-US" dirty="0"/>
          </a:p>
        </p:txBody>
      </p:sp>
      <p:sp>
        <p:nvSpPr>
          <p:cNvPr id="5" name="Slide Number Placeholder 4"/>
          <p:cNvSpPr>
            <a:spLocks noGrp="1"/>
          </p:cNvSpPr>
          <p:nvPr>
            <p:ph type="sldNum" sz="quarter" idx="12"/>
          </p:nvPr>
        </p:nvSpPr>
        <p:spPr/>
        <p:txBody>
          <a:bodyPr/>
          <a:lstStyle/>
          <a:p>
            <a:fld id="{E7AF38FF-B38D-4060-8B8D-2D16AAFBAAC1}" type="slidenum">
              <a:rPr lang="en-US" smtClean="0"/>
              <a:pPr/>
              <a:t>12</a:t>
            </a:fld>
            <a:endParaRPr lang="en-US" dirty="0"/>
          </a:p>
        </p:txBody>
      </p:sp>
      <p:sp>
        <p:nvSpPr>
          <p:cNvPr id="2" name="Title 1"/>
          <p:cNvSpPr>
            <a:spLocks noGrp="1"/>
          </p:cNvSpPr>
          <p:nvPr>
            <p:ph type="title"/>
          </p:nvPr>
        </p:nvSpPr>
        <p:spPr/>
        <p:txBody>
          <a:bodyPr/>
          <a:lstStyle/>
          <a:p>
            <a:r>
              <a:rPr lang="en-US" altLang="en-US" noProof="0" dirty="0"/>
              <a:t>Module Components</a:t>
            </a:r>
            <a:endParaRPr lang="en-US" noProof="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Spring Framework Modules</a:t>
            </a:r>
          </a:p>
        </p:txBody>
      </p:sp>
      <p:sp>
        <p:nvSpPr>
          <p:cNvPr id="4" name="Footer Placeholder 3"/>
          <p:cNvSpPr>
            <a:spLocks noGrp="1"/>
          </p:cNvSpPr>
          <p:nvPr>
            <p:ph type="ftr" sz="quarter" idx="11"/>
          </p:nvPr>
        </p:nvSpPr>
        <p:spPr/>
        <p:txBody>
          <a:bodyPr/>
          <a:lstStyle/>
          <a:p>
            <a:r>
              <a:rPr lang="en-US"/>
              <a:t>© Cognizant 2018</a:t>
            </a:r>
            <a:endParaRPr lang="en-US" dirty="0"/>
          </a:p>
        </p:txBody>
      </p:sp>
      <p:sp>
        <p:nvSpPr>
          <p:cNvPr id="5" name="Slide Number Placeholder 4"/>
          <p:cNvSpPr>
            <a:spLocks noGrp="1"/>
          </p:cNvSpPr>
          <p:nvPr>
            <p:ph type="sldNum" sz="quarter" idx="12"/>
          </p:nvPr>
        </p:nvSpPr>
        <p:spPr/>
        <p:txBody>
          <a:bodyPr/>
          <a:lstStyle/>
          <a:p>
            <a:fld id="{E7AF38FF-B38D-4060-8B8D-2D16AAFBAAC1}" type="slidenum">
              <a:rPr lang="en-US" smtClean="0"/>
              <a:pPr/>
              <a:t>13</a:t>
            </a:fld>
            <a:endParaRPr lang="en-US" dirty="0"/>
          </a:p>
        </p:txBody>
      </p:sp>
      <p:pic>
        <p:nvPicPr>
          <p:cNvPr id="6" name="Content Placeholder 3" descr="spring-overview.png"/>
          <p:cNvPicPr>
            <a:picLocks noChangeAspect="1"/>
          </p:cNvPicPr>
          <p:nvPr/>
        </p:nvPicPr>
        <p:blipFill>
          <a:blip r:embed="rId3" cstate="print">
            <a:clrChange>
              <a:clrFrom>
                <a:srgbClr val="FFFFFF"/>
              </a:clrFrom>
              <a:clrTo>
                <a:srgbClr val="FFFFFF">
                  <a:alpha val="0"/>
                </a:srgbClr>
              </a:clrTo>
            </a:clrChange>
          </a:blip>
          <a:srcRect/>
          <a:stretch>
            <a:fillRect/>
          </a:stretch>
        </p:blipFill>
        <p:spPr>
          <a:xfrm>
            <a:off x="1402796" y="1447800"/>
            <a:ext cx="6369604" cy="5032375"/>
          </a:xfrm>
          <a:prstGeom prst="rect">
            <a:avLst/>
          </a:prstGeom>
        </p:spPr>
      </p:pic>
      <p:sp>
        <p:nvSpPr>
          <p:cNvPr id="7" name="Content Placeholder 2"/>
          <p:cNvSpPr txBox="1">
            <a:spLocks/>
          </p:cNvSpPr>
          <p:nvPr/>
        </p:nvSpPr>
        <p:spPr>
          <a:xfrm>
            <a:off x="304800" y="1066800"/>
            <a:ext cx="8534400" cy="5486400"/>
          </a:xfrm>
          <a:prstGeom prst="rect">
            <a:avLst/>
          </a:prstGeom>
        </p:spPr>
        <p:txBody>
          <a:bodyPr/>
          <a:lstStyle/>
          <a:p>
            <a:pPr marR="0" lvl="0" fontAlgn="auto">
              <a:lnSpc>
                <a:spcPct val="150000"/>
              </a:lnSpc>
              <a:spcBef>
                <a:spcPct val="20000"/>
              </a:spcBef>
              <a:spcAft>
                <a:spcPts val="0"/>
              </a:spcAft>
              <a:buClrTx/>
              <a:buSzTx/>
              <a:tabLst/>
              <a:defRPr/>
            </a:pPr>
            <a:r>
              <a:rPr lang="en-IN" altLang="en-US" sz="1400" dirty="0">
                <a:latin typeface="Arial" pitchFamily="34" charset="0"/>
                <a:ea typeface="Arial Unicode MS" pitchFamily="34" charset="-128"/>
                <a:cs typeface="Arial" pitchFamily="34" charset="0"/>
              </a:rPr>
              <a:t>Here is a representation showing the various Spring Framework modules.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14</a:t>
            </a:fld>
            <a:endParaRPr lang="en-US" dirty="0"/>
          </a:p>
        </p:txBody>
      </p:sp>
      <p:sp>
        <p:nvSpPr>
          <p:cNvPr id="26" name="Title 2"/>
          <p:cNvSpPr>
            <a:spLocks noGrp="1"/>
          </p:cNvSpPr>
          <p:nvPr>
            <p:ph type="title"/>
          </p:nvPr>
        </p:nvSpPr>
        <p:spPr>
          <a:xfrm>
            <a:off x="2286000" y="54429"/>
            <a:ext cx="6857996" cy="555171"/>
          </a:xfrm>
        </p:spPr>
        <p:txBody>
          <a:bodyPr/>
          <a:lstStyle/>
          <a:p>
            <a:r>
              <a:rPr lang="en-US" sz="2800" noProof="0" dirty="0">
                <a:latin typeface="Arial Rounded MT Bold"/>
                <a:cs typeface="Arial" pitchFamily="34" charset="0"/>
              </a:rPr>
              <a:t>Agenda (3 of 3)</a:t>
            </a:r>
          </a:p>
        </p:txBody>
      </p:sp>
      <p:sp>
        <p:nvSpPr>
          <p:cNvPr id="7"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US" sz="1400" dirty="0">
                <a:solidFill>
                  <a:schemeClr val="tx1"/>
                </a:solidFill>
              </a:rPr>
              <a:t>Definition of Spring Framework</a:t>
            </a:r>
          </a:p>
          <a:p>
            <a:pPr marL="457200" lvl="2" indent="0">
              <a:spcBef>
                <a:spcPts val="600"/>
              </a:spcBef>
              <a:spcAft>
                <a:spcPts val="600"/>
              </a:spcAft>
              <a:buNone/>
            </a:pPr>
            <a:r>
              <a:rPr lang="en-US" sz="1400" dirty="0">
                <a:solidFill>
                  <a:schemeClr val="tx1"/>
                </a:solidFill>
              </a:rPr>
              <a:t>Modules in Spring Framework</a:t>
            </a:r>
          </a:p>
          <a:p>
            <a:pPr marL="457200" lvl="2" indent="0">
              <a:spcBef>
                <a:spcPts val="600"/>
              </a:spcBef>
              <a:spcAft>
                <a:spcPts val="600"/>
              </a:spcAft>
              <a:buNone/>
            </a:pPr>
            <a:r>
              <a:rPr lang="en-IN" sz="1400" dirty="0">
                <a:solidFill>
                  <a:schemeClr val="tx1"/>
                </a:solidFill>
              </a:rPr>
              <a:t>Benefits of using Spring Framework in Java Projects</a:t>
            </a:r>
            <a:endParaRPr lang="en-US" sz="1400" dirty="0">
              <a:solidFill>
                <a:schemeClr val="tx1"/>
              </a:solidFill>
            </a:endParaRPr>
          </a:p>
          <a:p>
            <a:pPr lvl="2">
              <a:lnSpc>
                <a:spcPct val="150000"/>
              </a:lnSpc>
            </a:pPr>
            <a:endParaRPr lang="en-US" dirty="0"/>
          </a:p>
          <a:p>
            <a:pPr lvl="2">
              <a:lnSpc>
                <a:spcPct val="150000"/>
              </a:lnSpc>
              <a:buFont typeface="Wingdings" panose="05000000000000000000" pitchFamily="2" charset="2"/>
              <a:buChar char="q"/>
            </a:pPr>
            <a:endParaRPr lang="en-US" sz="1400" dirty="0">
              <a:solidFill>
                <a:schemeClr val="tx1"/>
              </a:solidFill>
            </a:endParaRP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18" name="Rectangle 17"/>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21" name="Rectangle 2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22" name="Rectangle 2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23" name="Oval 2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4" name="Oval 23"/>
          <p:cNvSpPr/>
          <p:nvPr>
            <p:custDataLst>
              <p:tags r:id="rId7"/>
            </p:custDataLst>
          </p:nvPr>
        </p:nvSpPr>
        <p:spPr>
          <a:xfrm>
            <a:off x="533400" y="110737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5" name="Oval 24"/>
          <p:cNvSpPr/>
          <p:nvPr>
            <p:custDataLst>
              <p:tags r:id="rId8"/>
            </p:custDataLst>
          </p:nvPr>
        </p:nvSpPr>
        <p:spPr>
          <a:xfrm>
            <a:off x="533400" y="14765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7" name="Oval 26"/>
          <p:cNvSpPr/>
          <p:nvPr>
            <p:custDataLst>
              <p:tags r:id="rId9"/>
            </p:custDataLst>
          </p:nvPr>
        </p:nvSpPr>
        <p:spPr>
          <a:xfrm>
            <a:off x="533400" y="183375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39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838200" y="1118393"/>
            <a:ext cx="8229600" cy="4906963"/>
          </a:xfrm>
        </p:spPr>
        <p:txBody>
          <a:bodyPr>
            <a:normAutofit/>
          </a:bodyPr>
          <a:lstStyle/>
          <a:p>
            <a:pPr>
              <a:spcBef>
                <a:spcPts val="600"/>
              </a:spcBef>
              <a:spcAft>
                <a:spcPts val="600"/>
              </a:spcAft>
            </a:pPr>
            <a:r>
              <a:rPr lang="en-US" altLang="en-US" sz="1400" noProof="0" dirty="0"/>
              <a:t>Benefits of Spring are:</a:t>
            </a:r>
          </a:p>
          <a:p>
            <a:pPr marL="342900" lvl="1" indent="-342900">
              <a:lnSpc>
                <a:spcPct val="100000"/>
              </a:lnSpc>
              <a:spcBef>
                <a:spcPts val="600"/>
              </a:spcBef>
              <a:spcAft>
                <a:spcPts val="600"/>
              </a:spcAft>
            </a:pPr>
            <a:r>
              <a:rPr lang="en-US" altLang="en-US" sz="1400" noProof="0" dirty="0"/>
              <a:t>Non-invasive framework – code works outside framework, minimal lock-in, easy migration</a:t>
            </a:r>
          </a:p>
          <a:p>
            <a:pPr marL="342900" lvl="1" indent="-342900">
              <a:lnSpc>
                <a:spcPct val="100000"/>
              </a:lnSpc>
              <a:spcBef>
                <a:spcPts val="600"/>
              </a:spcBef>
              <a:spcAft>
                <a:spcPts val="600"/>
              </a:spcAft>
            </a:pPr>
            <a:r>
              <a:rPr lang="en-US" altLang="en-US" sz="1400" noProof="0" dirty="0"/>
              <a:t>Consistent model in any environment</a:t>
            </a:r>
          </a:p>
          <a:p>
            <a:pPr marL="342900" lvl="1" indent="-342900">
              <a:lnSpc>
                <a:spcPct val="100000"/>
              </a:lnSpc>
              <a:spcBef>
                <a:spcPts val="600"/>
              </a:spcBef>
              <a:spcAft>
                <a:spcPts val="600"/>
              </a:spcAft>
            </a:pPr>
            <a:r>
              <a:rPr lang="en-US" altLang="en-US" sz="1400" noProof="0" dirty="0"/>
              <a:t>Promotes code reuse and deferment of architectural decisions</a:t>
            </a:r>
          </a:p>
          <a:p>
            <a:pPr marL="342900" lvl="1" indent="-342900">
              <a:lnSpc>
                <a:spcPct val="100000"/>
              </a:lnSpc>
              <a:spcBef>
                <a:spcPts val="600"/>
              </a:spcBef>
              <a:spcAft>
                <a:spcPts val="600"/>
              </a:spcAft>
            </a:pPr>
            <a:r>
              <a:rPr lang="en-US" altLang="en-US" sz="1400" noProof="0" dirty="0"/>
              <a:t>Facilitates OO code and good practices such as programming to interfaces</a:t>
            </a:r>
          </a:p>
          <a:p>
            <a:pPr marL="342900" lvl="1" indent="-342900">
              <a:lnSpc>
                <a:spcPct val="100000"/>
              </a:lnSpc>
              <a:spcBef>
                <a:spcPts val="600"/>
              </a:spcBef>
              <a:spcAft>
                <a:spcPts val="600"/>
              </a:spcAft>
            </a:pPr>
            <a:r>
              <a:rPr lang="en-US" altLang="en-US" sz="1400" noProof="0" dirty="0"/>
              <a:t>Optional extraction of configuration using xml , pure Java or annotations</a:t>
            </a:r>
          </a:p>
          <a:p>
            <a:pPr marL="342900" lvl="1" indent="-342900">
              <a:lnSpc>
                <a:spcPct val="100000"/>
              </a:lnSpc>
              <a:spcBef>
                <a:spcPts val="600"/>
              </a:spcBef>
              <a:spcAft>
                <a:spcPts val="600"/>
              </a:spcAft>
            </a:pPr>
            <a:r>
              <a:rPr lang="en-US" altLang="en-US" sz="1400" noProof="0" dirty="0"/>
              <a:t>Promotes Architectural choice- choose best of breed frameworks</a:t>
            </a:r>
          </a:p>
          <a:p>
            <a:pPr marL="342900" lvl="1" indent="-342900">
              <a:lnSpc>
                <a:spcPct val="100000"/>
              </a:lnSpc>
              <a:spcBef>
                <a:spcPts val="600"/>
              </a:spcBef>
              <a:spcAft>
                <a:spcPts val="600"/>
              </a:spcAft>
            </a:pPr>
            <a:r>
              <a:rPr lang="en-US" altLang="en-US" sz="1400" noProof="0" dirty="0"/>
              <a:t>Does not reinvent the wheel – O/R, logging, etc.</a:t>
            </a:r>
          </a:p>
          <a:p>
            <a:pPr marL="342900" lvl="1" indent="-342900">
              <a:lnSpc>
                <a:spcPct val="100000"/>
              </a:lnSpc>
              <a:spcBef>
                <a:spcPts val="600"/>
              </a:spcBef>
              <a:spcAft>
                <a:spcPts val="600"/>
              </a:spcAft>
            </a:pPr>
            <a:r>
              <a:rPr lang="en-US" altLang="en-US" sz="1400" noProof="0" dirty="0"/>
              <a:t>Addresses each tier in a web application</a:t>
            </a:r>
          </a:p>
          <a:p>
            <a:pPr marL="342900" lvl="1" indent="-342900"/>
            <a:endParaRPr lang="en-US" altLang="en-US" noProof="0" dirty="0"/>
          </a:p>
          <a:p>
            <a:pPr>
              <a:spcBef>
                <a:spcPct val="0"/>
              </a:spcBef>
            </a:pPr>
            <a:endParaRPr lang="en-US" altLang="en-US" noProof="0" dirty="0"/>
          </a:p>
          <a:p>
            <a:endParaRPr lang="en-US" noProof="0" dirty="0"/>
          </a:p>
        </p:txBody>
      </p:sp>
      <p:sp>
        <p:nvSpPr>
          <p:cNvPr id="3" name="Footer Placeholder 2"/>
          <p:cNvSpPr>
            <a:spLocks noGrp="1"/>
          </p:cNvSpPr>
          <p:nvPr>
            <p:ph type="ftr" sz="quarter" idx="11"/>
          </p:nvPr>
        </p:nvSpPr>
        <p:spPr/>
        <p:txBody>
          <a:bodyPr/>
          <a:lstStyle/>
          <a:p>
            <a:r>
              <a:rPr lang="en-IN">
                <a:solidFill>
                  <a:prstClr val="white">
                    <a:lumMod val="50000"/>
                  </a:prstClr>
                </a:solidFill>
              </a:rPr>
              <a:t>© Cognizant 2018</a:t>
            </a:r>
            <a:endParaRPr lang="en-IN" dirty="0">
              <a:solidFill>
                <a:prstClr val="white">
                  <a:lumMod val="50000"/>
                </a:prstClr>
              </a:solidFill>
            </a:endParaRPr>
          </a:p>
        </p:txBody>
      </p:sp>
      <p:sp>
        <p:nvSpPr>
          <p:cNvPr id="4" name="Slide Number Placeholder 3"/>
          <p:cNvSpPr>
            <a:spLocks noGrp="1"/>
          </p:cNvSpPr>
          <p:nvPr>
            <p:ph type="sldNum" sz="quarter" idx="12"/>
          </p:nvPr>
        </p:nvSpPr>
        <p:spPr/>
        <p:txBody>
          <a:bodyPr/>
          <a:lstStyle/>
          <a:p>
            <a:fld id="{E7AF38FF-B38D-4060-8B8D-2D16AAFBAAC1}" type="slidenum">
              <a:rPr lang="en-IN" smtClean="0">
                <a:solidFill>
                  <a:prstClr val="white"/>
                </a:solidFill>
              </a:rPr>
              <a:pPr/>
              <a:t>15</a:t>
            </a:fld>
            <a:endParaRPr lang="en-IN" dirty="0">
              <a:solidFill>
                <a:prstClr val="white"/>
              </a:solidFill>
            </a:endParaRPr>
          </a:p>
        </p:txBody>
      </p:sp>
      <p:sp>
        <p:nvSpPr>
          <p:cNvPr id="7" name="Title 6"/>
          <p:cNvSpPr>
            <a:spLocks noGrp="1"/>
          </p:cNvSpPr>
          <p:nvPr>
            <p:ph type="title"/>
          </p:nvPr>
        </p:nvSpPr>
        <p:spPr/>
        <p:txBody>
          <a:bodyPr/>
          <a:lstStyle/>
          <a:p>
            <a:r>
              <a:rPr lang="en-US" altLang="en-US" noProof="0" dirty="0">
                <a:solidFill>
                  <a:srgbClr val="FFFFFF"/>
                </a:solidFill>
              </a:rPr>
              <a:t>Spring Benefits</a:t>
            </a:r>
            <a:endParaRPr lang="en-US" noProof="0" dirty="0"/>
          </a:p>
        </p:txBody>
      </p:sp>
      <p:graphicFrame>
        <p:nvGraphicFramePr>
          <p:cNvPr id="6" name="Table 5"/>
          <p:cNvGraphicFramePr>
            <a:graphicFrameLocks noGrp="1"/>
          </p:cNvGraphicFramePr>
          <p:nvPr>
            <p:extLst>
              <p:ext uri="{D42A27DB-BD31-4B8C-83A1-F6EECF244321}">
                <p14:modId xmlns:p14="http://schemas.microsoft.com/office/powerpoint/2010/main" val="1408291078"/>
              </p:ext>
            </p:extLst>
          </p:nvPr>
        </p:nvGraphicFramePr>
        <p:xfrm>
          <a:off x="815973" y="4554058"/>
          <a:ext cx="7924800" cy="1595124"/>
        </p:xfrm>
        <a:graphic>
          <a:graphicData uri="http://schemas.openxmlformats.org/drawingml/2006/table">
            <a:tbl>
              <a:tblPr firstRow="1" bandRow="1">
                <a:tableStyleId>{0505E3EF-67EA-436B-97B2-0124C06EBD24}</a:tableStyleId>
              </a:tblPr>
              <a:tblGrid>
                <a:gridCol w="2393950">
                  <a:extLst>
                    <a:ext uri="{9D8B030D-6E8A-4147-A177-3AD203B41FA5}">
                      <a16:colId xmlns:a16="http://schemas.microsoft.com/office/drawing/2014/main" val="20000"/>
                    </a:ext>
                  </a:extLst>
                </a:gridCol>
                <a:gridCol w="5530850">
                  <a:extLst>
                    <a:ext uri="{9D8B030D-6E8A-4147-A177-3AD203B41FA5}">
                      <a16:colId xmlns:a16="http://schemas.microsoft.com/office/drawing/2014/main" val="20001"/>
                    </a:ext>
                  </a:extLst>
                </a:gridCol>
              </a:tblGrid>
              <a:tr h="270190">
                <a:tc>
                  <a:txBody>
                    <a:bodyPr/>
                    <a:lstStyle/>
                    <a:p>
                      <a:r>
                        <a:rPr lang="en-US" sz="1400" b="1" dirty="0"/>
                        <a:t>Presentation Tier </a:t>
                      </a:r>
                      <a:endParaRPr lang="en-US" sz="1400" b="1" dirty="0">
                        <a:solidFill>
                          <a:srgbClr val="002060"/>
                        </a:solidFill>
                        <a:latin typeface="Arial" pitchFamily="34" charset="0"/>
                        <a:cs typeface="Arial" pitchFamily="34" charset="0"/>
                      </a:endParaRPr>
                    </a:p>
                  </a:txBody>
                  <a:tcPr marT="45730" marB="4573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78C844"/>
                    </a:solidFill>
                  </a:tcPr>
                </a:tc>
                <a:tc>
                  <a:txBody>
                    <a:bodyPr/>
                    <a:lstStyle/>
                    <a:p>
                      <a:r>
                        <a:rPr lang="en-US" sz="1400" b="0" dirty="0"/>
                        <a:t>Spring MVC similar to Struts, but more powerful</a:t>
                      </a:r>
                      <a:endParaRPr lang="en-US" sz="1400" b="0" dirty="0">
                        <a:solidFill>
                          <a:srgbClr val="002060"/>
                        </a:solidFill>
                        <a:latin typeface="Arial" pitchFamily="34" charset="0"/>
                        <a:cs typeface="Arial" pitchFamily="34" charset="0"/>
                      </a:endParaRPr>
                    </a:p>
                  </a:txBody>
                  <a:tcPr marT="45730" marB="4573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7E19B"/>
                    </a:solidFill>
                  </a:tcPr>
                </a:tc>
                <a:extLst>
                  <a:ext uri="{0D108BD9-81ED-4DB2-BD59-A6C34878D82A}">
                    <a16:rowId xmlns:a16="http://schemas.microsoft.com/office/drawing/2014/main" val="10000"/>
                  </a:ext>
                </a:extLst>
              </a:tr>
              <a:tr h="268326">
                <a:tc>
                  <a:txBody>
                    <a:bodyPr/>
                    <a:lstStyle/>
                    <a:p>
                      <a:r>
                        <a:rPr lang="en-US" sz="1400" b="1" dirty="0"/>
                        <a:t>Business Tier </a:t>
                      </a:r>
                      <a:endParaRPr lang="en-US" sz="1400" b="1" dirty="0">
                        <a:solidFill>
                          <a:srgbClr val="002060"/>
                        </a:solidFill>
                        <a:latin typeface="Arial" pitchFamily="34" charset="0"/>
                        <a:cs typeface="Arial" pitchFamily="34" charset="0"/>
                      </a:endParaRPr>
                    </a:p>
                  </a:txBody>
                  <a:tcPr marT="45730" marB="4573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78C844"/>
                    </a:solidFill>
                  </a:tcPr>
                </a:tc>
                <a:tc>
                  <a:txBody>
                    <a:bodyPr/>
                    <a:lstStyle/>
                    <a:p>
                      <a:r>
                        <a:rPr lang="en-US" sz="1400" b="0" dirty="0"/>
                        <a:t>Lightweight IOC container and AOP support</a:t>
                      </a:r>
                      <a:endParaRPr lang="en-US" sz="1400" b="0" dirty="0">
                        <a:solidFill>
                          <a:srgbClr val="002060"/>
                        </a:solidFill>
                        <a:latin typeface="Arial" pitchFamily="34" charset="0"/>
                        <a:cs typeface="Arial" pitchFamily="34" charset="0"/>
                      </a:endParaRPr>
                    </a:p>
                  </a:txBody>
                  <a:tcPr marT="45730" marB="4573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7E19B"/>
                    </a:solidFill>
                  </a:tcPr>
                </a:tc>
                <a:extLst>
                  <a:ext uri="{0D108BD9-81ED-4DB2-BD59-A6C34878D82A}">
                    <a16:rowId xmlns:a16="http://schemas.microsoft.com/office/drawing/2014/main" val="10001"/>
                  </a:ext>
                </a:extLst>
              </a:tr>
              <a:tr h="985484">
                <a:tc>
                  <a:txBody>
                    <a:bodyPr/>
                    <a:lstStyle/>
                    <a:p>
                      <a:r>
                        <a:rPr lang="en-US" sz="1400" b="1" dirty="0"/>
                        <a:t>Persistence Tier </a:t>
                      </a:r>
                      <a:endParaRPr lang="en-US" sz="1400" b="1" dirty="0">
                        <a:solidFill>
                          <a:srgbClr val="002060"/>
                        </a:solidFill>
                        <a:latin typeface="Arial" pitchFamily="34" charset="0"/>
                        <a:cs typeface="Arial" pitchFamily="34" charset="0"/>
                      </a:endParaRPr>
                    </a:p>
                  </a:txBody>
                  <a:tcPr marT="45730" marB="4573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78C844"/>
                    </a:solidFill>
                  </a:tcPr>
                </a:tc>
                <a:tc>
                  <a:txBody>
                    <a:bodyPr/>
                    <a:lstStyle/>
                    <a:p>
                      <a:r>
                        <a:rPr lang="en-US" sz="1400" b="0" dirty="0">
                          <a:solidFill>
                            <a:schemeClr val="tx1"/>
                          </a:solidFill>
                        </a:rPr>
                        <a:t>DAO template support for popular ORMs and JDBC. Spring provides an excellent support for programmatic and declarative transaction management</a:t>
                      </a:r>
                      <a:endParaRPr lang="en-US" sz="1400" b="0" dirty="0">
                        <a:solidFill>
                          <a:schemeClr val="tx1"/>
                        </a:solidFill>
                        <a:latin typeface="Arial" pitchFamily="34" charset="0"/>
                        <a:cs typeface="Arial" pitchFamily="34" charset="0"/>
                      </a:endParaRPr>
                    </a:p>
                  </a:txBody>
                  <a:tcPr marT="45730" marB="4573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7E19B"/>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7"/>
          <p:cNvSpPr>
            <a:spLocks noGrp="1"/>
          </p:cNvSpPr>
          <p:nvPr>
            <p:ph idx="1"/>
          </p:nvPr>
        </p:nvSpPr>
        <p:spPr>
          <a:xfrm>
            <a:off x="304800" y="1066800"/>
            <a:ext cx="8534400" cy="5486400"/>
          </a:xfrm>
        </p:spPr>
        <p:txBody>
          <a:bodyPr/>
          <a:lstStyle/>
          <a:p>
            <a:pPr>
              <a:buNone/>
            </a:pPr>
            <a:r>
              <a:rPr lang="en-US" altLang="en-US" sz="1400" noProof="0" dirty="0">
                <a:solidFill>
                  <a:schemeClr val="tx1"/>
                </a:solidFill>
              </a:rPr>
              <a:t>Here is a roadmap showing the history and past releases of Spring Framework:</a:t>
            </a:r>
            <a:endParaRPr lang="en-US" altLang="en-US" sz="1400" noProof="0" dirty="0">
              <a:solidFill>
                <a:schemeClr val="tx1"/>
              </a:solidFill>
              <a:sym typeface="Wingdings" pitchFamily="2" charset="2"/>
            </a:endParaRPr>
          </a:p>
          <a:p>
            <a:endParaRPr lang="en-US" altLang="en-US" noProof="0" dirty="0"/>
          </a:p>
        </p:txBody>
      </p:sp>
      <p:sp>
        <p:nvSpPr>
          <p:cNvPr id="3" name="Footer Placeholder 2"/>
          <p:cNvSpPr>
            <a:spLocks noGrp="1"/>
          </p:cNvSpPr>
          <p:nvPr>
            <p:ph type="ftr" sz="quarter" idx="11"/>
          </p:nvPr>
        </p:nvSpPr>
        <p:spPr/>
        <p:txBody>
          <a:bodyPr/>
          <a:lstStyle/>
          <a:p>
            <a:r>
              <a:rPr lang="en-IN">
                <a:solidFill>
                  <a:prstClr val="white">
                    <a:lumMod val="50000"/>
                  </a:prstClr>
                </a:solidFill>
              </a:rPr>
              <a:t>© Cognizant 2018</a:t>
            </a:r>
            <a:endParaRPr lang="en-IN" dirty="0">
              <a:solidFill>
                <a:prstClr val="white">
                  <a:lumMod val="50000"/>
                </a:prstClr>
              </a:solidFill>
            </a:endParaRPr>
          </a:p>
        </p:txBody>
      </p:sp>
      <p:sp>
        <p:nvSpPr>
          <p:cNvPr id="4" name="Slide Number Placeholder 3"/>
          <p:cNvSpPr>
            <a:spLocks noGrp="1"/>
          </p:cNvSpPr>
          <p:nvPr>
            <p:ph type="sldNum" sz="quarter" idx="12"/>
          </p:nvPr>
        </p:nvSpPr>
        <p:spPr/>
        <p:txBody>
          <a:bodyPr/>
          <a:lstStyle/>
          <a:p>
            <a:fld id="{E7AF38FF-B38D-4060-8B8D-2D16AAFBAAC1}" type="slidenum">
              <a:rPr lang="en-IN" smtClean="0">
                <a:solidFill>
                  <a:prstClr val="white"/>
                </a:solidFill>
              </a:rPr>
              <a:pPr/>
              <a:t>16</a:t>
            </a:fld>
            <a:endParaRPr lang="en-IN" dirty="0">
              <a:solidFill>
                <a:prstClr val="white"/>
              </a:solidFill>
            </a:endParaRPr>
          </a:p>
        </p:txBody>
      </p:sp>
      <p:sp>
        <p:nvSpPr>
          <p:cNvPr id="7" name="Title 6"/>
          <p:cNvSpPr>
            <a:spLocks noGrp="1"/>
          </p:cNvSpPr>
          <p:nvPr>
            <p:ph type="title"/>
          </p:nvPr>
        </p:nvSpPr>
        <p:spPr/>
        <p:txBody>
          <a:bodyPr/>
          <a:lstStyle/>
          <a:p>
            <a:r>
              <a:rPr lang="en-US" altLang="en-US" noProof="0" dirty="0">
                <a:solidFill>
                  <a:srgbClr val="FFFFFF"/>
                </a:solidFill>
              </a:rPr>
              <a:t>Roadmap – Past Releases</a:t>
            </a:r>
            <a:endParaRPr lang="en-US" noProof="0" dirty="0"/>
          </a:p>
        </p:txBody>
      </p:sp>
      <p:pic>
        <p:nvPicPr>
          <p:cNvPr id="11" name="Picture 4" descr="road.gif"/>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296207" y="1676401"/>
            <a:ext cx="7857193" cy="4687888"/>
          </a:xfrm>
          <a:prstGeom prst="rect">
            <a:avLst/>
          </a:prstGeom>
          <a:noFill/>
          <a:ln w="9525">
            <a:noFill/>
            <a:miter lim="800000"/>
            <a:headEnd/>
            <a:tailEnd/>
          </a:ln>
        </p:spPr>
      </p:pic>
      <p:sp>
        <p:nvSpPr>
          <p:cNvPr id="15" name="Oval 14"/>
          <p:cNvSpPr/>
          <p:nvPr/>
        </p:nvSpPr>
        <p:spPr>
          <a:xfrm>
            <a:off x="1219200" y="5791200"/>
            <a:ext cx="1237966" cy="432792"/>
          </a:xfrm>
          <a:prstGeom prst="ellipse">
            <a:avLst/>
          </a:prstGeom>
          <a:solidFill>
            <a:schemeClr val="bg1"/>
          </a:solidFill>
        </p:spPr>
        <p:txBody>
          <a:bodyPr wrap="none">
            <a:spAutoFit/>
          </a:bodyPr>
          <a:lstStyle/>
          <a:p>
            <a:r>
              <a:rPr lang="en-IN" altLang="en-US" sz="1400" dirty="0">
                <a:latin typeface="Arial" pitchFamily="34" charset="0"/>
                <a:ea typeface="Arial Unicode MS" pitchFamily="34" charset="-128"/>
                <a:cs typeface="Arial" pitchFamily="34" charset="0"/>
              </a:rPr>
              <a:t>24.03.04</a:t>
            </a:r>
          </a:p>
        </p:txBody>
      </p:sp>
      <p:grpSp>
        <p:nvGrpSpPr>
          <p:cNvPr id="18" name="Group 17"/>
          <p:cNvGrpSpPr/>
          <p:nvPr/>
        </p:nvGrpSpPr>
        <p:grpSpPr>
          <a:xfrm>
            <a:off x="7467600" y="4572000"/>
            <a:ext cx="1302326" cy="1219200"/>
            <a:chOff x="1498274" y="4419600"/>
            <a:chExt cx="1302326" cy="1219200"/>
          </a:xfrm>
        </p:grpSpPr>
        <p:cxnSp>
          <p:nvCxnSpPr>
            <p:cNvPr id="19" name="Straight Connector 18"/>
            <p:cNvCxnSpPr/>
            <p:nvPr/>
          </p:nvCxnSpPr>
          <p:spPr>
            <a:xfrm>
              <a:off x="2133600" y="5181600"/>
              <a:ext cx="0" cy="457200"/>
            </a:xfrm>
            <a:prstGeom prst="line">
              <a:avLst/>
            </a:prstGeom>
            <a:ln w="38100">
              <a:solidFill>
                <a:srgbClr val="78C844"/>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1498274" y="4419600"/>
              <a:ext cx="1302326" cy="762000"/>
              <a:chOff x="1593274" y="4419600"/>
              <a:chExt cx="1302326" cy="762000"/>
            </a:xfrm>
          </p:grpSpPr>
          <p:sp>
            <p:nvSpPr>
              <p:cNvPr id="21" name="Rounded Rectangle 20"/>
              <p:cNvSpPr/>
              <p:nvPr/>
            </p:nvSpPr>
            <p:spPr>
              <a:xfrm>
                <a:off x="1600200" y="4419600"/>
                <a:ext cx="1295400" cy="762000"/>
              </a:xfrm>
              <a:prstGeom prst="roundRect">
                <a:avLst/>
              </a:prstGeom>
              <a:solidFill>
                <a:srgbClr val="A8EE9C"/>
              </a:solidFill>
              <a:ln w="38100">
                <a:solidFill>
                  <a:srgbClr val="78C84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1593274" y="4419600"/>
                <a:ext cx="1302325" cy="738664"/>
              </a:xfrm>
              <a:prstGeom prst="rect">
                <a:avLst/>
              </a:prstGeom>
            </p:spPr>
            <p:txBody>
              <a:bodyPr wrap="square">
                <a:spAutoFit/>
              </a:bodyPr>
              <a:lstStyle/>
              <a:p>
                <a:pPr algn="ctr"/>
                <a:r>
                  <a:rPr lang="en-IN" altLang="en-US" sz="1400" b="1" dirty="0">
                    <a:latin typeface="Arial" pitchFamily="34" charset="0"/>
                    <a:ea typeface="Arial Unicode MS" pitchFamily="34" charset="-128"/>
                    <a:cs typeface="Arial" pitchFamily="34" charset="0"/>
                  </a:rPr>
                  <a:t>Spring Framework 2.0</a:t>
                </a:r>
              </a:p>
            </p:txBody>
          </p:sp>
        </p:grpSp>
      </p:grpSp>
      <p:sp>
        <p:nvSpPr>
          <p:cNvPr id="23" name="Oval 22"/>
          <p:cNvSpPr/>
          <p:nvPr/>
        </p:nvSpPr>
        <p:spPr>
          <a:xfrm>
            <a:off x="2631363" y="4941125"/>
            <a:ext cx="1219212" cy="432792"/>
          </a:xfrm>
          <a:prstGeom prst="ellipse">
            <a:avLst/>
          </a:prstGeom>
          <a:solidFill>
            <a:schemeClr val="bg1"/>
          </a:solidFill>
        </p:spPr>
        <p:txBody>
          <a:bodyPr wrap="none">
            <a:spAutoFit/>
          </a:bodyPr>
          <a:lstStyle/>
          <a:p>
            <a:r>
              <a:rPr lang="en-IN" altLang="en-US" sz="1400" dirty="0">
                <a:solidFill>
                  <a:prstClr val="black"/>
                </a:solidFill>
                <a:latin typeface="Arial" pitchFamily="34" charset="0"/>
                <a:ea typeface="Arial Unicode MS" pitchFamily="34" charset="-128"/>
                <a:cs typeface="Arial" pitchFamily="34" charset="0"/>
              </a:rPr>
              <a:t>19.11.07</a:t>
            </a:r>
            <a:endParaRPr lang="en-IN" altLang="en-US" sz="1400" dirty="0">
              <a:latin typeface="Arial" pitchFamily="34" charset="0"/>
              <a:ea typeface="Arial Unicode MS" pitchFamily="34" charset="-128"/>
              <a:cs typeface="Arial" pitchFamily="34" charset="0"/>
            </a:endParaRPr>
          </a:p>
        </p:txBody>
      </p:sp>
      <p:grpSp>
        <p:nvGrpSpPr>
          <p:cNvPr id="45" name="Group 44"/>
          <p:cNvGrpSpPr/>
          <p:nvPr/>
        </p:nvGrpSpPr>
        <p:grpSpPr>
          <a:xfrm>
            <a:off x="7003474" y="2971800"/>
            <a:ext cx="1302326" cy="1219200"/>
            <a:chOff x="6705600" y="2590800"/>
            <a:chExt cx="1302326" cy="1219200"/>
          </a:xfrm>
        </p:grpSpPr>
        <p:sp>
          <p:nvSpPr>
            <p:cNvPr id="36" name="Rounded Rectangle 35"/>
            <p:cNvSpPr/>
            <p:nvPr/>
          </p:nvSpPr>
          <p:spPr>
            <a:xfrm>
              <a:off x="6712526" y="2590800"/>
              <a:ext cx="1295400" cy="762000"/>
            </a:xfrm>
            <a:prstGeom prst="roundRect">
              <a:avLst/>
            </a:prstGeom>
            <a:solidFill>
              <a:srgbClr val="A8EE9C"/>
            </a:solidFill>
            <a:ln w="38100">
              <a:solidFill>
                <a:srgbClr val="78C84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9" name="Group 38"/>
            <p:cNvGrpSpPr/>
            <p:nvPr/>
          </p:nvGrpSpPr>
          <p:grpSpPr>
            <a:xfrm>
              <a:off x="6705600" y="2590800"/>
              <a:ext cx="1302325" cy="1219200"/>
              <a:chOff x="6934200" y="2590800"/>
              <a:chExt cx="1302325" cy="1219200"/>
            </a:xfrm>
          </p:grpSpPr>
          <p:cxnSp>
            <p:nvCxnSpPr>
              <p:cNvPr id="35" name="Straight Connector 34"/>
              <p:cNvCxnSpPr/>
              <p:nvPr/>
            </p:nvCxnSpPr>
            <p:spPr>
              <a:xfrm>
                <a:off x="7569526" y="3352800"/>
                <a:ext cx="0" cy="457200"/>
              </a:xfrm>
              <a:prstGeom prst="line">
                <a:avLst/>
              </a:prstGeom>
              <a:ln w="38100">
                <a:solidFill>
                  <a:srgbClr val="78C844"/>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934200" y="2590800"/>
                <a:ext cx="1302325" cy="738664"/>
              </a:xfrm>
              <a:prstGeom prst="rect">
                <a:avLst/>
              </a:prstGeom>
              <a:effectLst>
                <a:innerShdw blurRad="114300">
                  <a:prstClr val="black"/>
                </a:innerShdw>
              </a:effectLst>
            </p:spPr>
            <p:txBody>
              <a:bodyPr wrap="square">
                <a:spAutoFit/>
              </a:bodyPr>
              <a:lstStyle/>
              <a:p>
                <a:pPr algn="ctr"/>
                <a:r>
                  <a:rPr lang="en-IN" altLang="en-US" sz="1400" b="1" dirty="0">
                    <a:latin typeface="Arial" pitchFamily="34" charset="0"/>
                    <a:ea typeface="Arial Unicode MS" pitchFamily="34" charset="-128"/>
                    <a:cs typeface="Arial" pitchFamily="34" charset="0"/>
                  </a:rPr>
                  <a:t>Spring Framework 3.0 M1 </a:t>
                </a:r>
              </a:p>
            </p:txBody>
          </p:sp>
        </p:grpSp>
      </p:grpSp>
      <p:sp>
        <p:nvSpPr>
          <p:cNvPr id="38" name="Oval 37"/>
          <p:cNvSpPr/>
          <p:nvPr/>
        </p:nvSpPr>
        <p:spPr>
          <a:xfrm>
            <a:off x="6400800" y="4038600"/>
            <a:ext cx="1237966" cy="432792"/>
          </a:xfrm>
          <a:prstGeom prst="ellipse">
            <a:avLst/>
          </a:prstGeom>
          <a:solidFill>
            <a:schemeClr val="bg1"/>
          </a:solidFill>
        </p:spPr>
        <p:txBody>
          <a:bodyPr wrap="none">
            <a:spAutoFit/>
          </a:bodyPr>
          <a:lstStyle/>
          <a:p>
            <a:r>
              <a:rPr lang="en-IN" altLang="en-US" sz="1400" dirty="0">
                <a:solidFill>
                  <a:prstClr val="black"/>
                </a:solidFill>
                <a:latin typeface="Arial" pitchFamily="34" charset="0"/>
                <a:ea typeface="Arial Unicode MS" pitchFamily="34" charset="-128"/>
                <a:cs typeface="Arial" pitchFamily="34" charset="0"/>
              </a:rPr>
              <a:t>08.12.08</a:t>
            </a:r>
          </a:p>
        </p:txBody>
      </p:sp>
      <p:sp>
        <p:nvSpPr>
          <p:cNvPr id="41" name="Oval 40"/>
          <p:cNvSpPr/>
          <p:nvPr/>
        </p:nvSpPr>
        <p:spPr>
          <a:xfrm>
            <a:off x="3429000" y="3429000"/>
            <a:ext cx="1237966" cy="432792"/>
          </a:xfrm>
          <a:prstGeom prst="ellipse">
            <a:avLst/>
          </a:prstGeom>
          <a:solidFill>
            <a:schemeClr val="bg1"/>
          </a:solidFill>
        </p:spPr>
        <p:txBody>
          <a:bodyPr wrap="none">
            <a:spAutoFit/>
          </a:bodyPr>
          <a:lstStyle/>
          <a:p>
            <a:r>
              <a:rPr lang="en-IN" altLang="en-US" sz="1400" dirty="0">
                <a:solidFill>
                  <a:prstClr val="black"/>
                </a:solidFill>
                <a:latin typeface="Arial" pitchFamily="34" charset="0"/>
                <a:ea typeface="Arial Unicode MS" pitchFamily="34" charset="-128"/>
                <a:cs typeface="Arial" pitchFamily="34" charset="0"/>
              </a:rPr>
              <a:t>01.03.09</a:t>
            </a:r>
            <a:endParaRPr lang="en-IN" altLang="en-US" sz="1400" dirty="0">
              <a:latin typeface="Arial" pitchFamily="34" charset="0"/>
              <a:ea typeface="Arial Unicode MS" pitchFamily="34" charset="-128"/>
              <a:cs typeface="Arial" pitchFamily="34" charset="0"/>
            </a:endParaRPr>
          </a:p>
        </p:txBody>
      </p:sp>
      <p:grpSp>
        <p:nvGrpSpPr>
          <p:cNvPr id="46" name="Group 45"/>
          <p:cNvGrpSpPr/>
          <p:nvPr/>
        </p:nvGrpSpPr>
        <p:grpSpPr>
          <a:xfrm>
            <a:off x="2800599" y="2362200"/>
            <a:ext cx="1302326" cy="1219200"/>
            <a:chOff x="3440840" y="2209800"/>
            <a:chExt cx="1302326" cy="1219200"/>
          </a:xfrm>
        </p:grpSpPr>
        <p:cxnSp>
          <p:nvCxnSpPr>
            <p:cNvPr id="42" name="Straight Connector 41"/>
            <p:cNvCxnSpPr/>
            <p:nvPr/>
          </p:nvCxnSpPr>
          <p:spPr>
            <a:xfrm>
              <a:off x="4076166" y="2971800"/>
              <a:ext cx="0" cy="457200"/>
            </a:xfrm>
            <a:prstGeom prst="line">
              <a:avLst/>
            </a:prstGeom>
            <a:ln w="38100">
              <a:solidFill>
                <a:srgbClr val="78C844"/>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447766" y="2209800"/>
              <a:ext cx="1295400" cy="762000"/>
            </a:xfrm>
            <a:prstGeom prst="roundRect">
              <a:avLst/>
            </a:prstGeom>
            <a:solidFill>
              <a:srgbClr val="A8EE9C"/>
            </a:solidFill>
            <a:ln w="38100">
              <a:solidFill>
                <a:srgbClr val="78C84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Rectangle 43"/>
            <p:cNvSpPr/>
            <p:nvPr/>
          </p:nvSpPr>
          <p:spPr>
            <a:xfrm>
              <a:off x="3440840" y="2209800"/>
              <a:ext cx="1302325" cy="738664"/>
            </a:xfrm>
            <a:prstGeom prst="rect">
              <a:avLst/>
            </a:prstGeom>
            <a:effectLst>
              <a:outerShdw blurRad="63500" sx="102000" sy="102000" algn="ctr" rotWithShape="0">
                <a:prstClr val="black">
                  <a:alpha val="40000"/>
                </a:prstClr>
              </a:outerShdw>
            </a:effectLst>
          </p:spPr>
          <p:txBody>
            <a:bodyPr wrap="square">
              <a:spAutoFit/>
            </a:bodyPr>
            <a:lstStyle/>
            <a:p>
              <a:pPr algn="ctr"/>
              <a:r>
                <a:rPr lang="en-IN" altLang="en-US" sz="1400" b="1" dirty="0">
                  <a:latin typeface="Arial" pitchFamily="34" charset="0"/>
                  <a:ea typeface="Arial Unicode MS" pitchFamily="34" charset="-128"/>
                  <a:cs typeface="Arial" pitchFamily="34" charset="0"/>
                </a:rPr>
                <a:t>Spring Framework 3.0 M2</a:t>
              </a:r>
            </a:p>
          </p:txBody>
        </p:sp>
      </p:grpSp>
      <p:grpSp>
        <p:nvGrpSpPr>
          <p:cNvPr id="17" name="Group 16"/>
          <p:cNvGrpSpPr/>
          <p:nvPr/>
        </p:nvGrpSpPr>
        <p:grpSpPr>
          <a:xfrm>
            <a:off x="609600" y="4800600"/>
            <a:ext cx="1302326" cy="1219200"/>
            <a:chOff x="1498274" y="4419600"/>
            <a:chExt cx="1302326" cy="1219200"/>
          </a:xfrm>
        </p:grpSpPr>
        <p:cxnSp>
          <p:nvCxnSpPr>
            <p:cNvPr id="10" name="Straight Connector 9"/>
            <p:cNvCxnSpPr/>
            <p:nvPr/>
          </p:nvCxnSpPr>
          <p:spPr>
            <a:xfrm>
              <a:off x="2133600" y="5181600"/>
              <a:ext cx="0" cy="457200"/>
            </a:xfrm>
            <a:prstGeom prst="line">
              <a:avLst/>
            </a:prstGeom>
            <a:ln w="38100">
              <a:solidFill>
                <a:srgbClr val="78C844"/>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498274" y="4419600"/>
              <a:ext cx="1302326" cy="762000"/>
              <a:chOff x="1593274" y="4419600"/>
              <a:chExt cx="1302326" cy="762000"/>
            </a:xfrm>
          </p:grpSpPr>
          <p:sp>
            <p:nvSpPr>
              <p:cNvPr id="12" name="Rounded Rectangle 11"/>
              <p:cNvSpPr/>
              <p:nvPr/>
            </p:nvSpPr>
            <p:spPr>
              <a:xfrm>
                <a:off x="1600200" y="4419600"/>
                <a:ext cx="1295400" cy="762000"/>
              </a:xfrm>
              <a:prstGeom prst="roundRect">
                <a:avLst/>
              </a:prstGeom>
              <a:solidFill>
                <a:srgbClr val="A8EE9C"/>
              </a:solidFill>
              <a:ln w="38100">
                <a:solidFill>
                  <a:srgbClr val="78C84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p:cNvSpPr/>
              <p:nvPr/>
            </p:nvSpPr>
            <p:spPr>
              <a:xfrm>
                <a:off x="1593274" y="4419600"/>
                <a:ext cx="1302325" cy="738664"/>
              </a:xfrm>
              <a:prstGeom prst="rect">
                <a:avLst/>
              </a:prstGeom>
            </p:spPr>
            <p:txBody>
              <a:bodyPr wrap="square">
                <a:spAutoFit/>
              </a:bodyPr>
              <a:lstStyle/>
              <a:p>
                <a:pPr algn="ctr"/>
                <a:r>
                  <a:rPr lang="en-IN" altLang="en-US" sz="1400" b="1" dirty="0">
                    <a:latin typeface="Arial" pitchFamily="34" charset="0"/>
                    <a:ea typeface="Arial Unicode MS" pitchFamily="34" charset="-128"/>
                    <a:cs typeface="Arial" pitchFamily="34" charset="0"/>
                  </a:rPr>
                  <a:t>Spring Framework 1.0</a:t>
                </a:r>
              </a:p>
            </p:txBody>
          </p:sp>
        </p:grpSp>
      </p:grpSp>
      <p:sp>
        <p:nvSpPr>
          <p:cNvPr id="16" name="Oval 15"/>
          <p:cNvSpPr/>
          <p:nvPr/>
        </p:nvSpPr>
        <p:spPr>
          <a:xfrm>
            <a:off x="6915434" y="5562600"/>
            <a:ext cx="1237966" cy="432792"/>
          </a:xfrm>
          <a:prstGeom prst="ellipse">
            <a:avLst/>
          </a:prstGeom>
          <a:solidFill>
            <a:schemeClr val="bg1"/>
          </a:solidFill>
        </p:spPr>
        <p:txBody>
          <a:bodyPr wrap="none">
            <a:spAutoFit/>
          </a:bodyPr>
          <a:lstStyle/>
          <a:p>
            <a:r>
              <a:rPr lang="en-IN" altLang="en-US" sz="1400" dirty="0">
                <a:solidFill>
                  <a:prstClr val="black"/>
                </a:solidFill>
                <a:latin typeface="Arial" pitchFamily="34" charset="0"/>
                <a:ea typeface="Arial Unicode MS" pitchFamily="34" charset="-128"/>
                <a:cs typeface="Arial" pitchFamily="34" charset="0"/>
              </a:rPr>
              <a:t>05.10.05</a:t>
            </a:r>
            <a:endParaRPr lang="en-IN" altLang="en-US" sz="1400" dirty="0">
              <a:latin typeface="Arial" pitchFamily="34" charset="0"/>
              <a:ea typeface="Arial Unicode MS" pitchFamily="34" charset="-128"/>
              <a:cs typeface="Arial" pitchFamily="34" charset="0"/>
            </a:endParaRPr>
          </a:p>
        </p:txBody>
      </p:sp>
      <p:grpSp>
        <p:nvGrpSpPr>
          <p:cNvPr id="24" name="Group 23"/>
          <p:cNvGrpSpPr/>
          <p:nvPr/>
        </p:nvGrpSpPr>
        <p:grpSpPr>
          <a:xfrm>
            <a:off x="1981200" y="3886200"/>
            <a:ext cx="1302326" cy="1219200"/>
            <a:chOff x="1498274" y="4419600"/>
            <a:chExt cx="1302326" cy="1219200"/>
          </a:xfrm>
        </p:grpSpPr>
        <p:cxnSp>
          <p:nvCxnSpPr>
            <p:cNvPr id="25" name="Straight Connector 24"/>
            <p:cNvCxnSpPr/>
            <p:nvPr/>
          </p:nvCxnSpPr>
          <p:spPr>
            <a:xfrm>
              <a:off x="2133600" y="5181600"/>
              <a:ext cx="0" cy="457200"/>
            </a:xfrm>
            <a:prstGeom prst="line">
              <a:avLst/>
            </a:prstGeom>
            <a:ln w="38100">
              <a:solidFill>
                <a:srgbClr val="78C844"/>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1498274" y="4419600"/>
              <a:ext cx="1302326" cy="762000"/>
              <a:chOff x="1593274" y="4419600"/>
              <a:chExt cx="1302326" cy="762000"/>
            </a:xfrm>
          </p:grpSpPr>
          <p:sp>
            <p:nvSpPr>
              <p:cNvPr id="27" name="Rounded Rectangle 26"/>
              <p:cNvSpPr/>
              <p:nvPr/>
            </p:nvSpPr>
            <p:spPr>
              <a:xfrm>
                <a:off x="1600200" y="4419600"/>
                <a:ext cx="1295400" cy="762000"/>
              </a:xfrm>
              <a:prstGeom prst="roundRect">
                <a:avLst/>
              </a:prstGeom>
              <a:solidFill>
                <a:srgbClr val="A8EE9C"/>
              </a:solidFill>
              <a:ln w="38100">
                <a:solidFill>
                  <a:srgbClr val="78C84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p:cNvSpPr/>
              <p:nvPr/>
            </p:nvSpPr>
            <p:spPr>
              <a:xfrm>
                <a:off x="1593274" y="4419600"/>
                <a:ext cx="1302325" cy="738664"/>
              </a:xfrm>
              <a:prstGeom prst="rect">
                <a:avLst/>
              </a:prstGeom>
            </p:spPr>
            <p:txBody>
              <a:bodyPr wrap="square">
                <a:spAutoFit/>
              </a:bodyPr>
              <a:lstStyle/>
              <a:p>
                <a:pPr algn="ctr"/>
                <a:r>
                  <a:rPr lang="en-IN" altLang="en-US" sz="1400" b="1" dirty="0">
                    <a:latin typeface="Arial" pitchFamily="34" charset="0"/>
                    <a:ea typeface="Arial Unicode MS" pitchFamily="34" charset="-128"/>
                    <a:cs typeface="Arial" pitchFamily="34" charset="0"/>
                  </a:rPr>
                  <a:t>Spring Framework 2.5</a:t>
                </a:r>
              </a:p>
            </p:txBody>
          </p:sp>
        </p:grpSp>
      </p:grpSp>
      <p:sp>
        <p:nvSpPr>
          <p:cNvPr id="47" name="Oval 46"/>
          <p:cNvSpPr/>
          <p:nvPr/>
        </p:nvSpPr>
        <p:spPr>
          <a:xfrm>
            <a:off x="5410200" y="2895600"/>
            <a:ext cx="1237966" cy="432792"/>
          </a:xfrm>
          <a:prstGeom prst="ellipse">
            <a:avLst/>
          </a:prstGeom>
          <a:solidFill>
            <a:schemeClr val="bg1"/>
          </a:solidFill>
        </p:spPr>
        <p:txBody>
          <a:bodyPr wrap="none">
            <a:spAutoFit/>
          </a:bodyPr>
          <a:lstStyle/>
          <a:p>
            <a:r>
              <a:rPr lang="en-IN" altLang="en-US" sz="1400" dirty="0">
                <a:solidFill>
                  <a:prstClr val="black"/>
                </a:solidFill>
                <a:latin typeface="Arial" pitchFamily="34" charset="0"/>
                <a:ea typeface="Arial Unicode MS" pitchFamily="34" charset="-128"/>
                <a:cs typeface="Arial" pitchFamily="34" charset="0"/>
              </a:rPr>
              <a:t>06.05.09</a:t>
            </a:r>
            <a:endParaRPr lang="en-IN" altLang="en-US" sz="1400" dirty="0">
              <a:latin typeface="Arial" pitchFamily="34" charset="0"/>
              <a:ea typeface="Arial Unicode MS" pitchFamily="34" charset="-128"/>
              <a:cs typeface="Arial" pitchFamily="34" charset="0"/>
            </a:endParaRPr>
          </a:p>
        </p:txBody>
      </p:sp>
      <p:grpSp>
        <p:nvGrpSpPr>
          <p:cNvPr id="48" name="Group 47"/>
          <p:cNvGrpSpPr/>
          <p:nvPr/>
        </p:nvGrpSpPr>
        <p:grpSpPr>
          <a:xfrm>
            <a:off x="6019800" y="1828800"/>
            <a:ext cx="1302326" cy="1219200"/>
            <a:chOff x="1498274" y="4419600"/>
            <a:chExt cx="1302326" cy="1219200"/>
          </a:xfrm>
        </p:grpSpPr>
        <p:cxnSp>
          <p:nvCxnSpPr>
            <p:cNvPr id="49" name="Straight Connector 48"/>
            <p:cNvCxnSpPr/>
            <p:nvPr/>
          </p:nvCxnSpPr>
          <p:spPr>
            <a:xfrm>
              <a:off x="2133600" y="5181600"/>
              <a:ext cx="0" cy="457200"/>
            </a:xfrm>
            <a:prstGeom prst="line">
              <a:avLst/>
            </a:prstGeom>
            <a:ln w="38100">
              <a:solidFill>
                <a:srgbClr val="78C844"/>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0" name="Group 19"/>
            <p:cNvGrpSpPr/>
            <p:nvPr/>
          </p:nvGrpSpPr>
          <p:grpSpPr>
            <a:xfrm>
              <a:off x="1498274" y="4419600"/>
              <a:ext cx="1302326" cy="762000"/>
              <a:chOff x="1593274" y="4419600"/>
              <a:chExt cx="1302326" cy="762000"/>
            </a:xfrm>
          </p:grpSpPr>
          <p:sp>
            <p:nvSpPr>
              <p:cNvPr id="51" name="Rounded Rectangle 50"/>
              <p:cNvSpPr/>
              <p:nvPr/>
            </p:nvSpPr>
            <p:spPr>
              <a:xfrm>
                <a:off x="1600200" y="4419600"/>
                <a:ext cx="1295400" cy="762000"/>
              </a:xfrm>
              <a:prstGeom prst="roundRect">
                <a:avLst/>
              </a:prstGeom>
              <a:solidFill>
                <a:srgbClr val="A8EE9C"/>
              </a:solidFill>
              <a:ln w="38100">
                <a:solidFill>
                  <a:srgbClr val="78C84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51"/>
              <p:cNvSpPr/>
              <p:nvPr/>
            </p:nvSpPr>
            <p:spPr>
              <a:xfrm>
                <a:off x="1593274" y="4419600"/>
                <a:ext cx="1302325" cy="738664"/>
              </a:xfrm>
              <a:prstGeom prst="rect">
                <a:avLst/>
              </a:prstGeom>
              <a:effectLst>
                <a:outerShdw blurRad="63500" sx="102000" sy="102000" algn="ctr" rotWithShape="0">
                  <a:prstClr val="black">
                    <a:alpha val="40000"/>
                  </a:prstClr>
                </a:outerShdw>
              </a:effectLst>
            </p:spPr>
            <p:txBody>
              <a:bodyPr wrap="square">
                <a:spAutoFit/>
              </a:bodyPr>
              <a:lstStyle/>
              <a:p>
                <a:pPr algn="ctr"/>
                <a:r>
                  <a:rPr lang="en-IN" altLang="en-US" sz="1400" b="1" dirty="0">
                    <a:latin typeface="Arial" pitchFamily="34" charset="0"/>
                    <a:ea typeface="Arial Unicode MS" pitchFamily="34" charset="-128"/>
                    <a:cs typeface="Arial" pitchFamily="34" charset="0"/>
                  </a:rPr>
                  <a:t>Spring Framework 3.0 M3</a:t>
                </a:r>
              </a:p>
            </p:txBody>
          </p:sp>
        </p:grpSp>
      </p:grpSp>
      <p:grpSp>
        <p:nvGrpSpPr>
          <p:cNvPr id="54" name="Group 53"/>
          <p:cNvGrpSpPr/>
          <p:nvPr/>
        </p:nvGrpSpPr>
        <p:grpSpPr>
          <a:xfrm>
            <a:off x="3886200" y="1447800"/>
            <a:ext cx="1781300" cy="990600"/>
            <a:chOff x="1245924" y="4724400"/>
            <a:chExt cx="1781300" cy="990600"/>
          </a:xfrm>
        </p:grpSpPr>
        <p:cxnSp>
          <p:nvCxnSpPr>
            <p:cNvPr id="55" name="Straight Connector 54"/>
            <p:cNvCxnSpPr/>
            <p:nvPr/>
          </p:nvCxnSpPr>
          <p:spPr>
            <a:xfrm>
              <a:off x="2133600" y="5257800"/>
              <a:ext cx="0" cy="457200"/>
            </a:xfrm>
            <a:prstGeom prst="line">
              <a:avLst/>
            </a:prstGeom>
            <a:ln w="38100">
              <a:solidFill>
                <a:srgbClr val="78C844"/>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6" name="Group 19"/>
            <p:cNvGrpSpPr/>
            <p:nvPr/>
          </p:nvGrpSpPr>
          <p:grpSpPr>
            <a:xfrm>
              <a:off x="1245924" y="4724400"/>
              <a:ext cx="1781300" cy="533400"/>
              <a:chOff x="1340924" y="4724400"/>
              <a:chExt cx="1781300" cy="533400"/>
            </a:xfrm>
          </p:grpSpPr>
          <p:sp>
            <p:nvSpPr>
              <p:cNvPr id="57" name="Rounded Rectangle 56"/>
              <p:cNvSpPr/>
              <p:nvPr/>
            </p:nvSpPr>
            <p:spPr>
              <a:xfrm>
                <a:off x="1340924" y="4724400"/>
                <a:ext cx="1752600" cy="533400"/>
              </a:xfrm>
              <a:prstGeom prst="roundRect">
                <a:avLst/>
              </a:prstGeom>
              <a:solidFill>
                <a:srgbClr val="A8EE9C"/>
              </a:solidFill>
              <a:ln w="38100">
                <a:solidFill>
                  <a:srgbClr val="78C84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p:cNvSpPr/>
              <p:nvPr/>
            </p:nvSpPr>
            <p:spPr>
              <a:xfrm>
                <a:off x="1369624" y="4734580"/>
                <a:ext cx="1752600" cy="523220"/>
              </a:xfrm>
              <a:prstGeom prst="rect">
                <a:avLst/>
              </a:prstGeom>
            </p:spPr>
            <p:txBody>
              <a:bodyPr wrap="square">
                <a:spAutoFit/>
              </a:bodyPr>
              <a:lstStyle/>
              <a:p>
                <a:pPr algn="ctr"/>
                <a:r>
                  <a:rPr lang="en-IN" altLang="en-US" sz="1400" b="1" dirty="0">
                    <a:latin typeface="Arial" pitchFamily="34" charset="0"/>
                    <a:ea typeface="Arial Unicode MS" pitchFamily="34" charset="-128"/>
                    <a:cs typeface="Arial" pitchFamily="34" charset="0"/>
                  </a:rPr>
                  <a:t>Spring Framework 3.0 RELEASE</a:t>
                </a:r>
              </a:p>
            </p:txBody>
          </p:sp>
        </p:grpSp>
      </p:grpSp>
      <p:sp>
        <p:nvSpPr>
          <p:cNvPr id="53" name="Oval 52"/>
          <p:cNvSpPr/>
          <p:nvPr/>
        </p:nvSpPr>
        <p:spPr>
          <a:xfrm>
            <a:off x="4225452" y="2286000"/>
            <a:ext cx="1337148" cy="432792"/>
          </a:xfrm>
          <a:prstGeom prst="ellipse">
            <a:avLst/>
          </a:prstGeom>
          <a:solidFill>
            <a:schemeClr val="bg1"/>
          </a:solidFill>
        </p:spPr>
        <p:txBody>
          <a:bodyPr wrap="none">
            <a:spAutoFit/>
          </a:bodyPr>
          <a:lstStyle/>
          <a:p>
            <a:r>
              <a:rPr lang="en-IN" altLang="en-US" sz="1400" dirty="0">
                <a:solidFill>
                  <a:prstClr val="black"/>
                </a:solidFill>
                <a:latin typeface="Arial" pitchFamily="34" charset="0"/>
                <a:ea typeface="Arial Unicode MS" pitchFamily="34" charset="-128"/>
                <a:cs typeface="Arial" pitchFamily="34" charset="0"/>
              </a:rPr>
              <a:t>July 2009</a:t>
            </a:r>
            <a:endParaRPr lang="en-IN" altLang="en-US" sz="1400" dirty="0">
              <a:latin typeface="Arial" pitchFamily="34" charset="0"/>
              <a:ea typeface="Arial Unicode MS" pitchFamily="34" charset="-128"/>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Questions</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17</a:t>
            </a:fld>
            <a:endParaRPr lang="en-US" dirty="0"/>
          </a:p>
        </p:txBody>
      </p:sp>
      <p:sp>
        <p:nvSpPr>
          <p:cNvPr id="2" name="Footer Placeholder 1"/>
          <p:cNvSpPr>
            <a:spLocks noGrp="1"/>
          </p:cNvSpPr>
          <p:nvPr>
            <p:ph type="ftr" sz="quarter" idx="11"/>
          </p:nvPr>
        </p:nvSpPr>
        <p:spPr/>
        <p:txBody>
          <a:bodyPr/>
          <a:lstStyle/>
          <a:p>
            <a:r>
              <a:rPr lang="en-US" dirty="0"/>
              <a:t>© Cognizant 2018</a:t>
            </a:r>
          </a:p>
        </p:txBody>
      </p:sp>
      <p:pic>
        <p:nvPicPr>
          <p:cNvPr id="1026" name="Picture 2" descr="D:\Logos\1434554660_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543" y="1905000"/>
            <a:ext cx="3468914" cy="346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097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18</a:t>
            </a:fld>
            <a:endParaRPr lang="en-US" dirty="0"/>
          </a:p>
        </p:txBody>
      </p:sp>
      <p:pic>
        <p:nvPicPr>
          <p:cNvPr id="9" name="Picture 3" descr="D:\Images\Images\Objective\Tea-Break.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99775" l="375" r="100000">
                        <a14:foregroundMark x1="61423" y1="40885" x2="62322" y2="45761"/>
                        <a14:foregroundMark x1="65094" y1="46062" x2="65393" y2="41485"/>
                        <a14:foregroundMark x1="66891" y1="45761" x2="68090" y2="42086"/>
                        <a14:foregroundMark x1="76929" y1="44261" x2="79700" y2="43661"/>
                        <a14:foregroundMark x1="84869" y1="41485" x2="84869" y2="45761"/>
                        <a14:foregroundMark x1="90637" y1="45761" x2="90936" y2="43661"/>
                        <a14:foregroundMark x1="93109" y1="43661" x2="93109" y2="45761"/>
                        <a14:foregroundMark x1="64794" y1="53113" x2="64794" y2="54314"/>
                        <a14:foregroundMark x1="70562" y1="50338" x2="69663" y2="53713"/>
                        <a14:foregroundMark x1="74831" y1="51913" x2="74831" y2="54014"/>
                        <a14:foregroundMark x1="78801" y1="50938" x2="81199" y2="51313"/>
                        <a14:foregroundMark x1="87341" y1="50938" x2="87640" y2="53713"/>
                        <a14:foregroundMark x1="90337" y1="49137" x2="90337" y2="54614"/>
                      </a14:backgroundRemoval>
                    </a14:imgEffect>
                  </a14:imgLayer>
                </a14:imgProps>
              </a:ext>
              <a:ext uri="{28A0092B-C50C-407E-A947-70E740481C1C}">
                <a14:useLocalDpi xmlns:a14="http://schemas.microsoft.com/office/drawing/2010/main" val="0"/>
              </a:ext>
            </a:extLst>
          </a:blip>
          <a:srcRect/>
          <a:stretch>
            <a:fillRect/>
          </a:stretch>
        </p:blipFill>
        <p:spPr bwMode="auto">
          <a:xfrm>
            <a:off x="1905000" y="914400"/>
            <a:ext cx="5450114" cy="5441949"/>
          </a:xfrm>
          <a:prstGeom prst="rect">
            <a:avLst/>
          </a:prstGeom>
          <a:ln>
            <a:noFill/>
          </a:ln>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4294967295"/>
          </p:nvPr>
        </p:nvSpPr>
        <p:spPr>
          <a:xfrm>
            <a:off x="8407400" y="6629400"/>
            <a:ext cx="736600" cy="228600"/>
          </a:xfrm>
        </p:spPr>
        <p:txBody>
          <a:bodyPr/>
          <a:lstStyle/>
          <a:p>
            <a:fld id="{0663517A-90C9-44F7-A477-BBD63AED79D2}" type="slidenum">
              <a:rPr lang="en-US" smtClean="0"/>
              <a:t>19</a:t>
            </a:fld>
            <a:endParaRPr lang="en-US" dirty="0"/>
          </a:p>
        </p:txBody>
      </p:sp>
      <p:sp>
        <p:nvSpPr>
          <p:cNvPr id="6" name="Rectangle 5"/>
          <p:cNvSpPr/>
          <p:nvPr/>
        </p:nvSpPr>
        <p:spPr>
          <a:xfrm>
            <a:off x="-1" y="5334000"/>
            <a:ext cx="5486402" cy="779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000" b="1" dirty="0">
                <a:solidFill>
                  <a:schemeClr val="bg1"/>
                </a:solidFill>
                <a:latin typeface="Arial Rounded MT Bold" pitchFamily="34" charset="0"/>
                <a:cs typeface="Arial" pitchFamily="34" charset="0"/>
              </a:rPr>
              <a:t>Spring Introduction</a:t>
            </a:r>
          </a:p>
        </p:txBody>
      </p:sp>
    </p:spTree>
    <p:extLst>
      <p:ext uri="{BB962C8B-B14F-4D97-AF65-F5344CB8AC3E}">
        <p14:creationId xmlns:p14="http://schemas.microsoft.com/office/powerpoint/2010/main" val="209022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a:spLocks noGrp="1"/>
          </p:cNvSpPr>
          <p:nvPr>
            <p:ph type="sldNum" sz="quarter" idx="12"/>
          </p:nvPr>
        </p:nvSpPr>
        <p:spPr>
          <a:prstGeom prst="rect">
            <a:avLst/>
          </a:prstGeom>
        </p:spPr>
        <p:txBody>
          <a:bodyPr/>
          <a:lstStyle/>
          <a:p>
            <a:pPr>
              <a:defRPr/>
            </a:pPr>
            <a:fld id="{ACB22A88-73BA-4B00-905C-A309951F5147}" type="slidenum">
              <a:rPr lang="en-US" sz="1400" smtClean="0"/>
              <a:pPr>
                <a:defRPr/>
              </a:pPr>
              <a:t>2</a:t>
            </a:fld>
            <a:endParaRPr lang="en-US" sz="1400" dirty="0"/>
          </a:p>
        </p:txBody>
      </p:sp>
      <p:sp>
        <p:nvSpPr>
          <p:cNvPr id="3" name="Title 2"/>
          <p:cNvSpPr>
            <a:spLocks noGrp="1"/>
          </p:cNvSpPr>
          <p:nvPr>
            <p:ph type="title"/>
          </p:nvPr>
        </p:nvSpPr>
        <p:spPr/>
        <p:txBody>
          <a:bodyPr/>
          <a:lstStyle/>
          <a:p>
            <a:r>
              <a:rPr lang="en-US" sz="2800" noProof="0" dirty="0">
                <a:latin typeface="Arial Rounded MT Bold"/>
                <a:cs typeface="Arial" pitchFamily="34" charset="0"/>
              </a:rPr>
              <a:t>Session Rules</a:t>
            </a:r>
          </a:p>
        </p:txBody>
      </p:sp>
      <p:pic>
        <p:nvPicPr>
          <p:cNvPr id="6" name="Picture 5" descr="MC900433838.PNG"/>
          <p:cNvPicPr>
            <a:picLocks noChangeAspect="1"/>
          </p:cNvPicPr>
          <p:nvPr/>
        </p:nvPicPr>
        <p:blipFill>
          <a:blip r:embed="rId3" cstate="print"/>
          <a:stretch>
            <a:fillRect/>
          </a:stretch>
        </p:blipFill>
        <p:spPr>
          <a:xfrm rot="19709527">
            <a:off x="6067187" y="3781186"/>
            <a:ext cx="2590800" cy="2590800"/>
          </a:xfrm>
          <a:prstGeom prst="rect">
            <a:avLst/>
          </a:prstGeom>
        </p:spPr>
      </p:pic>
      <p:sp>
        <p:nvSpPr>
          <p:cNvPr id="8" name="Content Placeholder 1"/>
          <p:cNvSpPr txBox="1">
            <a:spLocks/>
          </p:cNvSpPr>
          <p:nvPr/>
        </p:nvSpPr>
        <p:spPr>
          <a:xfrm>
            <a:off x="304800" y="1066800"/>
            <a:ext cx="85344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None/>
            </a:pPr>
            <a:r>
              <a:rPr lang="en-IN" sz="1600" b="1" u="sng" dirty="0"/>
              <a:t>COMMON RULES THAT PARTICIPANTS MUST FOLLOW DURING THE SESSION</a:t>
            </a:r>
          </a:p>
          <a:p>
            <a:pPr>
              <a:spcBef>
                <a:spcPts val="600"/>
              </a:spcBef>
              <a:buNone/>
            </a:pPr>
            <a:endParaRPr lang="en-IN" sz="1400" dirty="0"/>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Kindly switch off your mobile phone or put to silent mode during the session.</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Active participation is highly encouraged, especially during Q&amp;A segment. </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Please wait for the trainer to pause, then raise your hand, and when the trainer acknowledges, ask your question. </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Be courteous. Don’t interrupt or engage in private conversations while others are speaking. </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Be respectful, even with your body language and nonverbal responses.</a:t>
            </a:r>
          </a:p>
        </p:txBody>
      </p:sp>
      <p:sp>
        <p:nvSpPr>
          <p:cNvPr id="2" name="Footer Placeholder 1"/>
          <p:cNvSpPr>
            <a:spLocks noGrp="1"/>
          </p:cNvSpPr>
          <p:nvPr>
            <p:ph type="ftr" sz="quarter" idx="11"/>
          </p:nvPr>
        </p:nvSpPr>
        <p:spPr/>
        <p:txBody>
          <a:bodyPr/>
          <a:lstStyle/>
          <a:p>
            <a:r>
              <a:rPr lang="en-US"/>
              <a:t>© Cognizant 2018</a:t>
            </a:r>
            <a:endParaRPr lang="en-US" dirty="0"/>
          </a:p>
        </p:txBody>
      </p:sp>
    </p:spTree>
    <p:extLst>
      <p:ext uri="{BB962C8B-B14F-4D97-AF65-F5344CB8AC3E}">
        <p14:creationId xmlns:p14="http://schemas.microsoft.com/office/powerpoint/2010/main" val="3051315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6858000" cy="533400"/>
          </a:xfrm>
        </p:spPr>
        <p:txBody>
          <a:bodyPr/>
          <a:lstStyle/>
          <a:p>
            <a:r>
              <a:rPr lang="en-US" noProof="0" dirty="0"/>
              <a:t>Summary</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a:t>© Cognizant 2018</a:t>
            </a:r>
          </a:p>
        </p:txBody>
      </p:sp>
      <p:sp>
        <p:nvSpPr>
          <p:cNvPr id="6" name="Rectangle 5"/>
          <p:cNvSpPr/>
          <p:nvPr/>
        </p:nvSpPr>
        <p:spPr>
          <a:xfrm>
            <a:off x="5704114" y="4019654"/>
            <a:ext cx="3280229" cy="220697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22" name="Picture 2" descr="D:\Images\Images\Objective\shutterstock_7110587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951" y="4079952"/>
            <a:ext cx="3136287" cy="209099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prstGeom prst="rect">
            <a:avLst/>
          </a:prstGeom>
        </p:spPr>
        <p:txBody>
          <a:bodyPr wrap="square">
            <a:spAutoFit/>
          </a:bodyPr>
          <a:lstStyle/>
          <a:p>
            <a:r>
              <a:rPr lang="en-US" sz="1400" b="1" noProof="0" dirty="0">
                <a:latin typeface="Arial" pitchFamily="34" charset="0"/>
                <a:cs typeface="Arial" pitchFamily="34" charset="0"/>
              </a:rPr>
              <a:t>Key points covered in the session are</a:t>
            </a:r>
            <a:r>
              <a:rPr lang="en-US" sz="1400" noProof="0" dirty="0">
                <a:latin typeface="Arial" pitchFamily="34" charset="0"/>
                <a:cs typeface="Arial" pitchFamily="34" charset="0"/>
              </a:rPr>
              <a:t>:</a:t>
            </a:r>
          </a:p>
        </p:txBody>
      </p:sp>
      <p:sp>
        <p:nvSpPr>
          <p:cNvPr id="9" name="Rectangle 8"/>
          <p:cNvSpPr/>
          <p:nvPr/>
        </p:nvSpPr>
        <p:spPr>
          <a:xfrm>
            <a:off x="304799" y="1721885"/>
            <a:ext cx="8534401" cy="1554272"/>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US" sz="1400" b="1" dirty="0">
                <a:latin typeface="Arial" pitchFamily="34" charset="0"/>
                <a:cs typeface="Arial" pitchFamily="34" charset="0"/>
              </a:rPr>
              <a:t>Spring Application Framework</a:t>
            </a:r>
          </a:p>
          <a:p>
            <a:pPr marL="465138" indent="-174625">
              <a:spcBef>
                <a:spcPts val="600"/>
              </a:spcBef>
              <a:buFont typeface="Arial" pitchFamily="34" charset="0"/>
              <a:buChar char="•"/>
            </a:pPr>
            <a:r>
              <a:rPr lang="en-US" sz="1400" dirty="0">
                <a:latin typeface="Arial" pitchFamily="34" charset="0"/>
                <a:cs typeface="Arial" pitchFamily="34" charset="0"/>
              </a:rPr>
              <a:t>Spring Framework is an open-source application framework.</a:t>
            </a:r>
          </a:p>
          <a:p>
            <a:pPr marL="465138" indent="-174625">
              <a:spcBef>
                <a:spcPts val="600"/>
              </a:spcBef>
              <a:buFont typeface="Arial" pitchFamily="34" charset="0"/>
              <a:buChar char="•"/>
            </a:pPr>
            <a:r>
              <a:rPr lang="en-IN" altLang="en-US" sz="1400" dirty="0">
                <a:solidFill>
                  <a:prstClr val="black"/>
                </a:solidFill>
                <a:latin typeface="Arial" pitchFamily="34" charset="0"/>
                <a:ea typeface="Arial Unicode MS" pitchFamily="34" charset="-128"/>
                <a:cs typeface="Arial" pitchFamily="34" charset="0"/>
              </a:rPr>
              <a:t>Spring aims at making JavaEE development easier.</a:t>
            </a:r>
          </a:p>
          <a:p>
            <a:pPr marL="465138" indent="-174625">
              <a:spcBef>
                <a:spcPts val="600"/>
              </a:spcBef>
              <a:buFont typeface="Arial" pitchFamily="34" charset="0"/>
              <a:buChar char="•"/>
            </a:pPr>
            <a:r>
              <a:rPr lang="en-IN" altLang="en-US" sz="1400" dirty="0">
                <a:solidFill>
                  <a:prstClr val="black"/>
                </a:solidFill>
                <a:latin typeface="Arial" pitchFamily="34" charset="0"/>
                <a:ea typeface="Arial Unicode MS" pitchFamily="34" charset="-128"/>
                <a:cs typeface="Arial" pitchFamily="34" charset="0"/>
              </a:rPr>
              <a:t>Spring provides enterprise service to POJO.</a:t>
            </a:r>
          </a:p>
          <a:p>
            <a:pPr marL="465138" indent="-174625">
              <a:spcBef>
                <a:spcPts val="600"/>
              </a:spcBef>
              <a:buFont typeface="Arial" pitchFamily="34" charset="0"/>
              <a:buChar char="•"/>
            </a:pPr>
            <a:r>
              <a:rPr lang="en-IN" altLang="en-US" sz="1400" dirty="0">
                <a:solidFill>
                  <a:prstClr val="black"/>
                </a:solidFill>
                <a:latin typeface="Arial" pitchFamily="34" charset="0"/>
                <a:ea typeface="Arial Unicode MS" pitchFamily="34" charset="-128"/>
                <a:cs typeface="Arial" pitchFamily="34" charset="0"/>
              </a:rPr>
              <a:t>Spring has a good balance between constraint and freedom.</a:t>
            </a:r>
          </a:p>
        </p:txBody>
      </p:sp>
      <p:sp>
        <p:nvSpPr>
          <p:cNvPr id="10" name="Rectangle 9"/>
          <p:cNvSpPr/>
          <p:nvPr/>
        </p:nvSpPr>
        <p:spPr>
          <a:xfrm>
            <a:off x="210873" y="3557524"/>
            <a:ext cx="8534401" cy="1554272"/>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US" sz="1400" b="1" dirty="0">
                <a:latin typeface="Arial" pitchFamily="34" charset="0"/>
                <a:cs typeface="Arial" pitchFamily="34" charset="0"/>
              </a:rPr>
              <a:t>Spring Application Framework</a:t>
            </a:r>
          </a:p>
          <a:p>
            <a:pPr marL="465138" indent="-174625">
              <a:spcBef>
                <a:spcPts val="600"/>
              </a:spcBef>
              <a:buFont typeface="Arial" pitchFamily="34" charset="0"/>
              <a:buChar char="•"/>
            </a:pPr>
            <a:r>
              <a:rPr lang="en-US" sz="1400" dirty="0">
                <a:latin typeface="Arial" pitchFamily="34" charset="0"/>
                <a:cs typeface="Arial" pitchFamily="34" charset="0"/>
              </a:rPr>
              <a:t>Spring Framework is an open-source application framework.</a:t>
            </a:r>
          </a:p>
          <a:p>
            <a:pPr marL="465138" indent="-174625">
              <a:spcBef>
                <a:spcPts val="600"/>
              </a:spcBef>
              <a:buFont typeface="Arial" pitchFamily="34" charset="0"/>
              <a:buChar char="•"/>
            </a:pPr>
            <a:r>
              <a:rPr lang="en-IN" altLang="en-US" sz="1400" dirty="0">
                <a:solidFill>
                  <a:prstClr val="black"/>
                </a:solidFill>
                <a:latin typeface="Arial" pitchFamily="34" charset="0"/>
                <a:ea typeface="Arial Unicode MS" pitchFamily="34" charset="-128"/>
                <a:cs typeface="Arial" pitchFamily="34" charset="0"/>
              </a:rPr>
              <a:t>Spring aims at making JavaEE development easier.</a:t>
            </a:r>
          </a:p>
          <a:p>
            <a:pPr marL="465138" indent="-174625">
              <a:spcBef>
                <a:spcPts val="600"/>
              </a:spcBef>
              <a:buFont typeface="Arial" pitchFamily="34" charset="0"/>
              <a:buChar char="•"/>
            </a:pPr>
            <a:r>
              <a:rPr lang="en-IN" altLang="en-US" sz="1400" dirty="0">
                <a:solidFill>
                  <a:prstClr val="black"/>
                </a:solidFill>
                <a:latin typeface="Arial" pitchFamily="34" charset="0"/>
                <a:ea typeface="Arial Unicode MS" pitchFamily="34" charset="-128"/>
                <a:cs typeface="Arial" pitchFamily="34" charset="0"/>
              </a:rPr>
              <a:t>Spring provides enterprise service to POJO.</a:t>
            </a:r>
          </a:p>
          <a:p>
            <a:pPr marL="465138" indent="-174625">
              <a:spcBef>
                <a:spcPts val="600"/>
              </a:spcBef>
              <a:buFont typeface="Arial" pitchFamily="34" charset="0"/>
              <a:buChar char="•"/>
            </a:pPr>
            <a:r>
              <a:rPr lang="en-IN" altLang="en-US" sz="1400" dirty="0">
                <a:solidFill>
                  <a:prstClr val="black"/>
                </a:solidFill>
                <a:latin typeface="Arial" pitchFamily="34" charset="0"/>
                <a:ea typeface="Arial Unicode MS" pitchFamily="34" charset="-128"/>
                <a:cs typeface="Arial" pitchFamily="34" charset="0"/>
              </a:rPr>
              <a:t>Spring has a good balance between constraint and freedom.</a:t>
            </a:r>
          </a:p>
        </p:txBody>
      </p:sp>
    </p:spTree>
    <p:extLst>
      <p:ext uri="{BB962C8B-B14F-4D97-AF65-F5344CB8AC3E}">
        <p14:creationId xmlns:p14="http://schemas.microsoft.com/office/powerpoint/2010/main" val="3294596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6858000" cy="533400"/>
          </a:xfrm>
        </p:spPr>
        <p:txBody>
          <a:bodyPr/>
          <a:lstStyle/>
          <a:p>
            <a:r>
              <a:rPr lang="en-US" noProof="0" dirty="0"/>
              <a:t>Summary</a:t>
            </a:r>
          </a:p>
        </p:txBody>
      </p:sp>
      <p:sp>
        <p:nvSpPr>
          <p:cNvPr id="2" name="Content Placeholder 1"/>
          <p:cNvSpPr>
            <a:spLocks noGrp="1"/>
          </p:cNvSpPr>
          <p:nvPr>
            <p:ph idx="1"/>
          </p:nvPr>
        </p:nvSpPr>
        <p:spPr/>
        <p:txBody>
          <a:bodyPr/>
          <a:lstStyle/>
          <a:p>
            <a:pPr>
              <a:defRPr/>
            </a:pPr>
            <a:r>
              <a:rPr lang="en-US" noProof="0" dirty="0"/>
              <a:t>.</a:t>
            </a:r>
          </a:p>
          <a:p>
            <a:endParaRPr lang="en-US" noProof="0"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a:t>© Cognizant 2018</a:t>
            </a:r>
          </a:p>
        </p:txBody>
      </p:sp>
      <p:sp>
        <p:nvSpPr>
          <p:cNvPr id="6" name="Rectangle 5"/>
          <p:cNvSpPr/>
          <p:nvPr/>
        </p:nvSpPr>
        <p:spPr>
          <a:xfrm>
            <a:off x="5704114" y="4019654"/>
            <a:ext cx="3280229" cy="220697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22" name="Picture 2" descr="D:\Images\Images\Objective\shutterstock_7110587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951" y="4079952"/>
            <a:ext cx="3136287" cy="209099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p:cNvSpPr txBox="1">
            <a:spLocks/>
          </p:cNvSpPr>
          <p:nvPr/>
        </p:nvSpPr>
        <p:spPr bwMode="auto">
          <a:xfrm>
            <a:off x="304800" y="1066800"/>
            <a:ext cx="8534400" cy="54573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lvl="2" indent="-274320">
              <a:spcBef>
                <a:spcPts val="600"/>
              </a:spcBef>
              <a:spcAft>
                <a:spcPts val="0"/>
              </a:spcAft>
              <a:buFont typeface="Wingdings" pitchFamily="2" charset="2"/>
              <a:buChar char="q"/>
            </a:pPr>
            <a:r>
              <a:rPr lang="en-IN" sz="1400" b="1" dirty="0">
                <a:latin typeface="Arial" pitchFamily="34" charset="0"/>
                <a:cs typeface="Arial" pitchFamily="34" charset="0"/>
              </a:rPr>
              <a:t>Benefits of using Spring Framework in Java Projects</a:t>
            </a:r>
          </a:p>
          <a:p>
            <a:pPr marL="273050" lvl="2" indent="0">
              <a:spcBef>
                <a:spcPts val="600"/>
              </a:spcBef>
              <a:spcAft>
                <a:spcPts val="0"/>
              </a:spcAft>
              <a:buNone/>
            </a:pPr>
            <a:r>
              <a:rPr lang="en-US" sz="1400" dirty="0">
                <a:latin typeface="Arial" pitchFamily="34" charset="0"/>
                <a:cs typeface="Arial" pitchFamily="34" charset="0"/>
              </a:rPr>
              <a:t>The benefits of Spring Framework are as follows:</a:t>
            </a:r>
          </a:p>
          <a:p>
            <a:pPr marL="465138" lvl="2" indent="-174625">
              <a:spcBef>
                <a:spcPts val="600"/>
              </a:spcBef>
              <a:spcAft>
                <a:spcPts val="0"/>
              </a:spcAft>
            </a:pPr>
            <a:r>
              <a:rPr lang="en-IN" altLang="en-US" sz="1400" dirty="0">
                <a:latin typeface="Arial" pitchFamily="34" charset="0"/>
                <a:cs typeface="Arial" pitchFamily="34" charset="0"/>
              </a:rPr>
              <a:t>Non-invasive framework</a:t>
            </a:r>
          </a:p>
          <a:p>
            <a:pPr marL="465138" lvl="2" indent="-174625">
              <a:spcBef>
                <a:spcPts val="600"/>
              </a:spcBef>
              <a:spcAft>
                <a:spcPts val="0"/>
              </a:spcAft>
            </a:pPr>
            <a:r>
              <a:rPr lang="en-IN" altLang="en-US" sz="1400" dirty="0">
                <a:latin typeface="Arial" pitchFamily="34" charset="0"/>
                <a:cs typeface="Arial" pitchFamily="34" charset="0"/>
              </a:rPr>
              <a:t>Consistent model in any environment</a:t>
            </a:r>
          </a:p>
          <a:p>
            <a:pPr marL="465138" lvl="2" indent="-174625">
              <a:spcBef>
                <a:spcPts val="600"/>
              </a:spcBef>
              <a:spcAft>
                <a:spcPts val="0"/>
              </a:spcAft>
            </a:pPr>
            <a:r>
              <a:rPr lang="en-IN" altLang="en-US" sz="1400" dirty="0">
                <a:latin typeface="Arial" pitchFamily="34" charset="0"/>
                <a:cs typeface="Arial" pitchFamily="34" charset="0"/>
              </a:rPr>
              <a:t>Promotes code reuse and deferment of architectural decisions</a:t>
            </a:r>
          </a:p>
          <a:p>
            <a:pPr marL="465138" lvl="2" indent="-174625">
              <a:spcBef>
                <a:spcPts val="600"/>
              </a:spcBef>
              <a:spcAft>
                <a:spcPts val="0"/>
              </a:spcAft>
            </a:pPr>
            <a:r>
              <a:rPr lang="en-IN" altLang="en-US" sz="1400" dirty="0">
                <a:latin typeface="Arial" pitchFamily="34" charset="0"/>
                <a:cs typeface="Arial" pitchFamily="34" charset="0"/>
              </a:rPr>
              <a:t>Facilitates OO code and good practices such as programming to interfaces</a:t>
            </a:r>
          </a:p>
          <a:p>
            <a:pPr marL="465138" lvl="2" indent="-174625">
              <a:spcBef>
                <a:spcPts val="600"/>
              </a:spcBef>
              <a:spcAft>
                <a:spcPts val="0"/>
              </a:spcAft>
            </a:pPr>
            <a:r>
              <a:rPr lang="en-IN" altLang="en-US" sz="1400" dirty="0">
                <a:latin typeface="Arial" pitchFamily="34" charset="0"/>
                <a:cs typeface="Arial" pitchFamily="34" charset="0"/>
              </a:rPr>
              <a:t>Extraction of configuration to consistent xml model</a:t>
            </a:r>
          </a:p>
          <a:p>
            <a:pPr marL="465138" lvl="2" indent="-174625">
              <a:spcBef>
                <a:spcPts val="600"/>
              </a:spcBef>
              <a:spcAft>
                <a:spcPts val="0"/>
              </a:spcAft>
            </a:pPr>
            <a:r>
              <a:rPr lang="en-IN" altLang="en-US" sz="1400" dirty="0">
                <a:latin typeface="Arial" pitchFamily="34" charset="0"/>
                <a:cs typeface="Arial" pitchFamily="34" charset="0"/>
              </a:rPr>
              <a:t>Promotes Architectural choice- choose best of breed frameworks</a:t>
            </a:r>
          </a:p>
          <a:p>
            <a:pPr marL="465138" lvl="2" indent="-174625">
              <a:spcBef>
                <a:spcPts val="600"/>
              </a:spcBef>
              <a:spcAft>
                <a:spcPts val="0"/>
              </a:spcAft>
            </a:pPr>
            <a:r>
              <a:rPr lang="en-IN" altLang="en-US" sz="1400" dirty="0">
                <a:latin typeface="Arial" pitchFamily="34" charset="0"/>
                <a:cs typeface="Arial" pitchFamily="34" charset="0"/>
              </a:rPr>
              <a:t>Does not reinvent the wheel – O/R, logging, etc.</a:t>
            </a:r>
          </a:p>
          <a:p>
            <a:pPr marL="465138" lvl="2" indent="-174625">
              <a:spcBef>
                <a:spcPts val="600"/>
              </a:spcBef>
              <a:spcAft>
                <a:spcPts val="0"/>
              </a:spcAft>
            </a:pPr>
            <a:r>
              <a:rPr lang="en-IN" altLang="en-US" sz="1400" dirty="0">
                <a:latin typeface="Arial" pitchFamily="34" charset="0"/>
                <a:cs typeface="Arial" pitchFamily="34" charset="0"/>
              </a:rPr>
              <a:t>Addresses each tier in a web application</a:t>
            </a:r>
          </a:p>
          <a:p>
            <a:pPr marL="274320" lvl="2" indent="-274320">
              <a:spcAft>
                <a:spcPts val="600"/>
              </a:spcAft>
            </a:pPr>
            <a:endParaRPr lang="en-US" sz="1400" dirty="0">
              <a:latin typeface="Arial" pitchFamily="34" charset="0"/>
              <a:cs typeface="Arial" pitchFamily="34" charset="0"/>
            </a:endParaRPr>
          </a:p>
          <a:p>
            <a:pPr marL="274320" lvl="2" indent="-274320">
              <a:spcAft>
                <a:spcPts val="600"/>
              </a:spcAft>
            </a:pPr>
            <a:endParaRPr lang="en-US" sz="1400" dirty="0">
              <a:latin typeface="Arial" pitchFamily="34" charset="0"/>
              <a:cs typeface="Arial" pitchFamily="34" charset="0"/>
            </a:endParaRPr>
          </a:p>
          <a:p>
            <a:pPr marL="465138" lvl="2" indent="-174625">
              <a:spcAft>
                <a:spcPts val="600"/>
              </a:spcAft>
            </a:pPr>
            <a:endParaRPr lang="en-US" sz="1400" dirty="0">
              <a:latin typeface="Arial" pitchFamily="34" charset="0"/>
              <a:cs typeface="Arial" pitchFamily="34" charset="0"/>
            </a:endParaRPr>
          </a:p>
        </p:txBody>
      </p:sp>
    </p:spTree>
    <p:extLst>
      <p:ext uri="{BB962C8B-B14F-4D97-AF65-F5344CB8AC3E}">
        <p14:creationId xmlns:p14="http://schemas.microsoft.com/office/powerpoint/2010/main" val="2687884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6858000" cy="533400"/>
          </a:xfrm>
        </p:spPr>
        <p:txBody>
          <a:bodyPr/>
          <a:lstStyle/>
          <a:p>
            <a:r>
              <a:rPr lang="en-US" noProof="0" dirty="0"/>
              <a:t>Source</a:t>
            </a:r>
          </a:p>
        </p:txBody>
      </p:sp>
      <p:sp>
        <p:nvSpPr>
          <p:cNvPr id="2" name="Content Placeholder 1"/>
          <p:cNvSpPr>
            <a:spLocks noGrp="1"/>
          </p:cNvSpPr>
          <p:nvPr>
            <p:ph idx="1"/>
          </p:nvPr>
        </p:nvSpPr>
        <p:spPr>
          <a:xfrm>
            <a:off x="457200" y="1219201"/>
            <a:ext cx="5562599" cy="3581400"/>
          </a:xfrm>
        </p:spPr>
        <p:txBody>
          <a:bodyPr/>
          <a:lstStyle/>
          <a:p>
            <a:r>
              <a:rPr lang="en-US" altLang="en-US" sz="1400" noProof="0" dirty="0">
                <a:hlinkClick r:id="rId2"/>
              </a:rPr>
              <a:t>http://www.martinfowler.com/</a:t>
            </a:r>
            <a:r>
              <a:rPr lang="en-US" altLang="en-US" sz="1400" noProof="0" dirty="0"/>
              <a:t>, Martin Fowler</a:t>
            </a:r>
          </a:p>
          <a:p>
            <a:r>
              <a:rPr lang="en-US" altLang="en-US" sz="1400" noProof="0" dirty="0">
                <a:hlinkClick r:id="rId3"/>
              </a:rPr>
              <a:t>http://www.springframework.org</a:t>
            </a:r>
            <a:endParaRPr lang="en-US" altLang="en-US" sz="1400" noProof="0" dirty="0"/>
          </a:p>
          <a:p>
            <a:endParaRPr lang="en-US" sz="1400" noProof="0"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22</a:t>
            </a:fld>
            <a:endParaRPr lang="en-US" dirty="0"/>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5" name="Footer Placeholder 4"/>
          <p:cNvSpPr>
            <a:spLocks noGrp="1"/>
          </p:cNvSpPr>
          <p:nvPr>
            <p:ph type="ftr" sz="quarter" idx="11"/>
          </p:nvPr>
        </p:nvSpPr>
        <p:spPr/>
        <p:txBody>
          <a:bodyPr/>
          <a:lstStyle/>
          <a:p>
            <a:r>
              <a:rPr lang="en-US" dirty="0"/>
              <a:t>© Cognizant 2018</a:t>
            </a:r>
          </a:p>
        </p:txBody>
      </p:sp>
      <p:pic>
        <p:nvPicPr>
          <p:cNvPr id="4100" name="Picture 4" descr="D:\Images\Images\source\shutterstock_4246789.jp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677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199" y="4455886"/>
            <a:ext cx="5257801" cy="1335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5088" lvl="1"/>
            <a:r>
              <a:rPr lang="en-US" sz="2400" dirty="0">
                <a:solidFill>
                  <a:schemeClr val="bg1"/>
                </a:solidFill>
                <a:latin typeface="Arial Rounded MT Bold" pitchFamily="34" charset="0"/>
              </a:rPr>
              <a:t>You have successfully completed</a:t>
            </a:r>
          </a:p>
          <a:p>
            <a:pPr marL="65088" lvl="1"/>
            <a:r>
              <a:rPr lang="en-US" sz="2400" b="1">
                <a:solidFill>
                  <a:schemeClr val="bg1"/>
                </a:solidFill>
                <a:latin typeface="Arial Rounded MT Bold" pitchFamily="34" charset="0"/>
              </a:rPr>
              <a:t>Spring Introduction</a:t>
            </a:r>
            <a:endParaRPr lang="en-US" sz="2400" b="1" dirty="0">
              <a:solidFill>
                <a:schemeClr val="bg1"/>
              </a:solidFill>
              <a:latin typeface="Arial Rounded MT Bold"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559" y="918369"/>
            <a:ext cx="8229600" cy="4906963"/>
          </a:xfrm>
        </p:spPr>
        <p:txBody>
          <a:bodyPr/>
          <a:lstStyle/>
          <a:p>
            <a:pPr marL="0" indent="0" algn="just">
              <a:lnSpc>
                <a:spcPct val="150000"/>
              </a:lnSpc>
              <a:buNone/>
            </a:pPr>
            <a:r>
              <a:rPr lang="en-US" sz="1400" b="1" noProof="0" dirty="0">
                <a:solidFill>
                  <a:schemeClr val="tx1"/>
                </a:solidFill>
              </a:rPr>
              <a:t>This session provides an overview on:</a:t>
            </a:r>
          </a:p>
          <a:p>
            <a:pPr marL="342900" lvl="1" indent="-342900">
              <a:lnSpc>
                <a:spcPct val="100000"/>
              </a:lnSpc>
              <a:spcBef>
                <a:spcPts val="600"/>
              </a:spcBef>
              <a:spcAft>
                <a:spcPts val="600"/>
              </a:spcAft>
              <a:tabLst>
                <a:tab pos="1371600" algn="l"/>
              </a:tabLst>
            </a:pPr>
            <a:r>
              <a:rPr lang="en-US" altLang="en-US" sz="1400" noProof="0" dirty="0"/>
              <a:t>Spring Framework which is a Java open source framework that provides comprehensive infrastructure support for developing Java applications.</a:t>
            </a:r>
          </a:p>
          <a:p>
            <a:pPr marL="342900" lvl="1" indent="-342900">
              <a:lnSpc>
                <a:spcPct val="100000"/>
              </a:lnSpc>
              <a:spcBef>
                <a:spcPts val="600"/>
              </a:spcBef>
              <a:spcAft>
                <a:spcPts val="600"/>
              </a:spcAft>
              <a:tabLst>
                <a:tab pos="1371600" algn="l"/>
              </a:tabLst>
            </a:pPr>
            <a:r>
              <a:rPr lang="en-US" altLang="en-US" sz="1400" noProof="0" dirty="0"/>
              <a:t>Spring Framework that handles the infrastructure so that you can focus on your application.</a:t>
            </a:r>
          </a:p>
          <a:p>
            <a:pPr marL="342900" lvl="1" indent="-342900">
              <a:lnSpc>
                <a:spcPct val="100000"/>
              </a:lnSpc>
              <a:spcBef>
                <a:spcPts val="600"/>
              </a:spcBef>
              <a:spcAft>
                <a:spcPts val="600"/>
              </a:spcAft>
              <a:tabLst>
                <a:tab pos="1371600" algn="l"/>
              </a:tabLst>
            </a:pPr>
            <a:r>
              <a:rPr lang="en-US" altLang="en-US" sz="1400" noProof="0" dirty="0"/>
              <a:t>Spring that enables you to build applications from “Plain Old Java Objects” (POJOs) and also apply enterprise services non-invasively to POJOs. </a:t>
            </a:r>
          </a:p>
        </p:txBody>
      </p:sp>
      <p:sp>
        <p:nvSpPr>
          <p:cNvPr id="5" name="Footer Placeholder 4"/>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p:txBody>
          <a:bodyPr/>
          <a:lstStyle/>
          <a:p>
            <a:r>
              <a:rPr lang="en-US" noProof="0" dirty="0"/>
              <a:t>Context Setting: Overview</a:t>
            </a:r>
          </a:p>
        </p:txBody>
      </p:sp>
      <p:sp>
        <p:nvSpPr>
          <p:cNvPr id="6" name="Rectangle 5"/>
          <p:cNvSpPr/>
          <p:nvPr/>
        </p:nvSpPr>
        <p:spPr>
          <a:xfrm>
            <a:off x="4876800" y="3463742"/>
            <a:ext cx="3622359" cy="2467429"/>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858" y="3563427"/>
            <a:ext cx="3486241" cy="2315489"/>
          </a:xfrm>
          <a:prstGeom prst="rect">
            <a:avLst/>
          </a:prstGeom>
          <a:ln w="28575">
            <a:noFill/>
          </a:ln>
        </p:spPr>
      </p:pic>
    </p:spTree>
    <p:extLst>
      <p:ext uri="{BB962C8B-B14F-4D97-AF65-F5344CB8AC3E}">
        <p14:creationId xmlns:p14="http://schemas.microsoft.com/office/powerpoint/2010/main" val="20784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497075" y="3831790"/>
            <a:ext cx="3512456" cy="245291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Content Placeholder 1"/>
          <p:cNvSpPr>
            <a:spLocks noGrp="1"/>
          </p:cNvSpPr>
          <p:nvPr>
            <p:ph idx="1"/>
          </p:nvPr>
        </p:nvSpPr>
        <p:spPr>
          <a:xfrm>
            <a:off x="228600" y="918369"/>
            <a:ext cx="8229600" cy="4906963"/>
          </a:xfrm>
        </p:spPr>
        <p:txBody>
          <a:bodyPr/>
          <a:lstStyle/>
          <a:p>
            <a:pPr marL="0" indent="0">
              <a:lnSpc>
                <a:spcPct val="150000"/>
              </a:lnSpc>
              <a:buNone/>
              <a:defRPr/>
            </a:pPr>
            <a:r>
              <a:rPr lang="en-US" sz="1400" b="1" noProof="0" dirty="0">
                <a:solidFill>
                  <a:schemeClr val="tx1"/>
                </a:solidFill>
              </a:rPr>
              <a:t>After completing this session, you will be able to:</a:t>
            </a:r>
          </a:p>
          <a:p>
            <a:pPr>
              <a:spcBef>
                <a:spcPts val="600"/>
              </a:spcBef>
              <a:spcAft>
                <a:spcPts val="600"/>
              </a:spcAft>
              <a:buFont typeface="Wingdings" panose="05000000000000000000" pitchFamily="2" charset="2"/>
              <a:buChar char="q"/>
              <a:defRPr/>
            </a:pPr>
            <a:r>
              <a:rPr lang="en-US" sz="1400" noProof="0" dirty="0">
                <a:solidFill>
                  <a:schemeClr val="tx1"/>
                </a:solidFill>
              </a:rPr>
              <a:t>Define Spring Framework.</a:t>
            </a:r>
          </a:p>
          <a:p>
            <a:pPr>
              <a:spcBef>
                <a:spcPts val="600"/>
              </a:spcBef>
              <a:spcAft>
                <a:spcPts val="600"/>
              </a:spcAft>
              <a:buFont typeface="Wingdings" panose="05000000000000000000" pitchFamily="2" charset="2"/>
              <a:buChar char="q"/>
              <a:defRPr/>
            </a:pPr>
            <a:r>
              <a:rPr lang="en-US" sz="1400" noProof="0" dirty="0">
                <a:solidFill>
                  <a:schemeClr val="tx1"/>
                </a:solidFill>
              </a:rPr>
              <a:t>Identify various modules in Spring Framework.</a:t>
            </a:r>
          </a:p>
          <a:p>
            <a:pPr>
              <a:spcBef>
                <a:spcPts val="600"/>
              </a:spcBef>
              <a:spcAft>
                <a:spcPts val="600"/>
              </a:spcAft>
              <a:buFont typeface="Wingdings" panose="05000000000000000000" pitchFamily="2" charset="2"/>
              <a:buChar char="q"/>
              <a:defRPr/>
            </a:pPr>
            <a:r>
              <a:rPr lang="en-US" sz="1400" noProof="0" dirty="0">
                <a:solidFill>
                  <a:schemeClr val="tx1"/>
                </a:solidFill>
              </a:rPr>
              <a:t>Analyze the benefits of using Spring Framework in Java Projects.</a:t>
            </a:r>
          </a:p>
          <a:p>
            <a:endParaRPr lang="en-US" sz="1800" noProof="0" dirty="0"/>
          </a:p>
          <a:p>
            <a:endParaRPr lang="en-US" noProof="0" dirty="0"/>
          </a:p>
        </p:txBody>
      </p:sp>
      <p:sp>
        <p:nvSpPr>
          <p:cNvPr id="7" name="Footer Placeholder 6"/>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4</a:t>
            </a:fld>
            <a:endParaRPr lang="en-US" dirty="0"/>
          </a:p>
        </p:txBody>
      </p:sp>
      <p:sp>
        <p:nvSpPr>
          <p:cNvPr id="3" name="Title 2"/>
          <p:cNvSpPr>
            <a:spLocks noGrp="1"/>
          </p:cNvSpPr>
          <p:nvPr>
            <p:ph type="title"/>
          </p:nvPr>
        </p:nvSpPr>
        <p:spPr/>
        <p:txBody>
          <a:bodyPr/>
          <a:lstStyle/>
          <a:p>
            <a:r>
              <a:rPr lang="en-US" noProof="0" dirty="0"/>
              <a:t>Objectives</a:t>
            </a:r>
          </a:p>
        </p:txBody>
      </p:sp>
      <p:pic>
        <p:nvPicPr>
          <p:cNvPr id="1027" name="Picture 3" descr="D:\Images\Images\Objective\shutterstock_5612989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805" y="3886200"/>
            <a:ext cx="3389509" cy="2338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14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5</a:t>
            </a:fld>
            <a:endParaRPr lang="en-US" dirty="0"/>
          </a:p>
        </p:txBody>
      </p:sp>
      <p:sp>
        <p:nvSpPr>
          <p:cNvPr id="26" name="Title 2"/>
          <p:cNvSpPr>
            <a:spLocks noGrp="1"/>
          </p:cNvSpPr>
          <p:nvPr>
            <p:ph type="title"/>
          </p:nvPr>
        </p:nvSpPr>
        <p:spPr>
          <a:xfrm>
            <a:off x="2286004" y="28575"/>
            <a:ext cx="6857996" cy="555171"/>
          </a:xfrm>
        </p:spPr>
        <p:txBody>
          <a:bodyPr/>
          <a:lstStyle/>
          <a:p>
            <a:r>
              <a:rPr lang="en-US" sz="2800" noProof="0" dirty="0">
                <a:latin typeface="Arial Rounded MT Bold"/>
                <a:cs typeface="Arial" pitchFamily="34" charset="0"/>
              </a:rPr>
              <a:t>Agenda</a:t>
            </a:r>
          </a:p>
        </p:txBody>
      </p:sp>
      <p:sp>
        <p:nvSpPr>
          <p:cNvPr id="7"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US" sz="1400" dirty="0">
                <a:solidFill>
                  <a:schemeClr val="tx1"/>
                </a:solidFill>
              </a:rPr>
              <a:t>Definition of Spring Framework</a:t>
            </a:r>
          </a:p>
          <a:p>
            <a:pPr marL="457200" lvl="2" indent="0">
              <a:spcBef>
                <a:spcPts val="600"/>
              </a:spcBef>
              <a:spcAft>
                <a:spcPts val="600"/>
              </a:spcAft>
              <a:buNone/>
            </a:pPr>
            <a:r>
              <a:rPr lang="en-US" sz="1400" dirty="0">
                <a:solidFill>
                  <a:schemeClr val="tx1"/>
                </a:solidFill>
              </a:rPr>
              <a:t>Modules in Spring Framework</a:t>
            </a:r>
          </a:p>
          <a:p>
            <a:pPr marL="457200" lvl="2" indent="0">
              <a:spcBef>
                <a:spcPts val="600"/>
              </a:spcBef>
              <a:spcAft>
                <a:spcPts val="600"/>
              </a:spcAft>
              <a:buNone/>
            </a:pPr>
            <a:r>
              <a:rPr lang="en-IN" sz="1400" dirty="0">
                <a:solidFill>
                  <a:schemeClr val="tx1"/>
                </a:solidFill>
              </a:rPr>
              <a:t>Benefits of using Spring Framework in Java Projects</a:t>
            </a:r>
            <a:endParaRPr lang="en-US" sz="1400" dirty="0">
              <a:solidFill>
                <a:schemeClr val="tx1"/>
              </a:solidFill>
            </a:endParaRPr>
          </a:p>
          <a:p>
            <a:pPr lvl="2">
              <a:lnSpc>
                <a:spcPct val="150000"/>
              </a:lnSpc>
            </a:pPr>
            <a:endParaRPr lang="en-US" dirty="0"/>
          </a:p>
          <a:p>
            <a:pPr lvl="2">
              <a:lnSpc>
                <a:spcPct val="150000"/>
              </a:lnSpc>
              <a:buFont typeface="Wingdings" panose="05000000000000000000" pitchFamily="2" charset="2"/>
              <a:buChar char="q"/>
            </a:pPr>
            <a:endParaRPr lang="en-US" sz="1400" dirty="0">
              <a:solidFill>
                <a:schemeClr val="tx1"/>
              </a:solidFill>
            </a:endParaRPr>
          </a:p>
        </p:txBody>
      </p:sp>
      <p:sp>
        <p:nvSpPr>
          <p:cNvPr id="19" name="Oval 18"/>
          <p:cNvSpPr/>
          <p:nvPr>
            <p:custDataLst>
              <p:tags r:id="rId1"/>
            </p:custDataLst>
          </p:nvPr>
        </p:nvSpPr>
        <p:spPr>
          <a:xfrm>
            <a:off x="533400" y="110737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4" name="Oval 33"/>
          <p:cNvSpPr/>
          <p:nvPr>
            <p:custDataLst>
              <p:tags r:id="rId2"/>
            </p:custDataLst>
          </p:nvPr>
        </p:nvSpPr>
        <p:spPr>
          <a:xfrm>
            <a:off x="533400" y="14765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5" name="Oval 34"/>
          <p:cNvSpPr/>
          <p:nvPr>
            <p:custDataLst>
              <p:tags r:id="rId3"/>
            </p:custDataLst>
          </p:nvPr>
        </p:nvSpPr>
        <p:spPr>
          <a:xfrm>
            <a:off x="533400" y="18337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4"/>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5"/>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18" name="Rectangle 17"/>
          <p:cNvSpPr/>
          <p:nvPr>
            <p:custDataLst>
              <p:tags r:id="rId6"/>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21" name="Rectangle 20"/>
          <p:cNvSpPr/>
          <p:nvPr>
            <p:custDataLst>
              <p:tags r:id="rId7"/>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22" name="Rectangle 21"/>
          <p:cNvSpPr/>
          <p:nvPr>
            <p:custDataLst>
              <p:tags r:id="rId8"/>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23" name="Oval 22"/>
          <p:cNvSpPr/>
          <p:nvPr>
            <p:custDataLst>
              <p:tags r:id="rId9"/>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3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6</a:t>
            </a:fld>
            <a:endParaRPr lang="en-US" dirty="0"/>
          </a:p>
        </p:txBody>
      </p:sp>
      <p:sp>
        <p:nvSpPr>
          <p:cNvPr id="26" name="Title 2"/>
          <p:cNvSpPr>
            <a:spLocks noGrp="1"/>
          </p:cNvSpPr>
          <p:nvPr>
            <p:ph type="title"/>
          </p:nvPr>
        </p:nvSpPr>
        <p:spPr>
          <a:xfrm>
            <a:off x="2286000" y="54429"/>
            <a:ext cx="6857996" cy="555171"/>
          </a:xfrm>
        </p:spPr>
        <p:txBody>
          <a:bodyPr/>
          <a:lstStyle/>
          <a:p>
            <a:r>
              <a:rPr lang="en-US" sz="2800" noProof="0" dirty="0">
                <a:latin typeface="Arial Rounded MT Bold"/>
                <a:cs typeface="Arial" pitchFamily="34" charset="0"/>
              </a:rPr>
              <a:t>Agenda (1 of 3)</a:t>
            </a:r>
          </a:p>
        </p:txBody>
      </p:sp>
      <p:sp>
        <p:nvSpPr>
          <p:cNvPr id="7"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US" sz="1400" dirty="0">
                <a:solidFill>
                  <a:schemeClr val="tx1"/>
                </a:solidFill>
              </a:rPr>
              <a:t>Definition of Spring Framework</a:t>
            </a:r>
          </a:p>
          <a:p>
            <a:pPr marL="457200" lvl="2" indent="0">
              <a:spcBef>
                <a:spcPts val="600"/>
              </a:spcBef>
              <a:spcAft>
                <a:spcPts val="600"/>
              </a:spcAft>
              <a:buNone/>
            </a:pPr>
            <a:r>
              <a:rPr lang="en-US" sz="1400" dirty="0">
                <a:solidFill>
                  <a:schemeClr val="tx1"/>
                </a:solidFill>
              </a:rPr>
              <a:t>Modules in Spring Framework</a:t>
            </a:r>
          </a:p>
          <a:p>
            <a:pPr marL="457200" lvl="2" indent="0">
              <a:spcBef>
                <a:spcPts val="600"/>
              </a:spcBef>
              <a:spcAft>
                <a:spcPts val="600"/>
              </a:spcAft>
              <a:buNone/>
            </a:pPr>
            <a:r>
              <a:rPr lang="en-IN" sz="1400" dirty="0">
                <a:solidFill>
                  <a:schemeClr val="tx1"/>
                </a:solidFill>
              </a:rPr>
              <a:t>Benefits of using Spring Framework in Java Projects</a:t>
            </a:r>
            <a:endParaRPr lang="en-US" sz="1400" dirty="0">
              <a:solidFill>
                <a:schemeClr val="tx1"/>
              </a:solidFill>
            </a:endParaRPr>
          </a:p>
          <a:p>
            <a:pPr lvl="2">
              <a:lnSpc>
                <a:spcPct val="150000"/>
              </a:lnSpc>
            </a:pPr>
            <a:endParaRPr lang="en-US" dirty="0"/>
          </a:p>
          <a:p>
            <a:pPr lvl="2">
              <a:lnSpc>
                <a:spcPct val="150000"/>
              </a:lnSpc>
              <a:buFont typeface="Wingdings" panose="05000000000000000000" pitchFamily="2" charset="2"/>
              <a:buChar char="q"/>
            </a:pPr>
            <a:endParaRPr lang="en-US" sz="1400" dirty="0">
              <a:solidFill>
                <a:schemeClr val="tx1"/>
              </a:solidFill>
            </a:endParaRPr>
          </a:p>
        </p:txBody>
      </p:sp>
      <p:sp>
        <p:nvSpPr>
          <p:cNvPr id="28" name="Oval 27"/>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9" name="Oval 28"/>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30" name="Rectangle 29"/>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31" name="Rectangle 3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32" name="Rectangle 3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33" name="Oval 3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7"/>
            </p:custDataLst>
          </p:nvPr>
        </p:nvSpPr>
        <p:spPr>
          <a:xfrm>
            <a:off x="533400" y="1107375"/>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8"/>
            </p:custDataLst>
          </p:nvPr>
        </p:nvSpPr>
        <p:spPr>
          <a:xfrm>
            <a:off x="533400" y="14765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8" name="Oval 17"/>
          <p:cNvSpPr/>
          <p:nvPr>
            <p:custDataLst>
              <p:tags r:id="rId9"/>
            </p:custDataLst>
          </p:nvPr>
        </p:nvSpPr>
        <p:spPr>
          <a:xfrm>
            <a:off x="533400" y="18337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39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514600" y="1752600"/>
            <a:ext cx="1905000" cy="2590800"/>
          </a:xfrm>
          <a:prstGeom prst="rect">
            <a:avLst/>
          </a:prstGeom>
          <a:solidFill>
            <a:srgbClr val="78C844"/>
          </a:solidFill>
          <a:ln>
            <a:solidFill>
              <a:srgbClr val="78C8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p:cNvSpPr/>
          <p:nvPr/>
        </p:nvSpPr>
        <p:spPr>
          <a:xfrm>
            <a:off x="609600" y="1752600"/>
            <a:ext cx="1752600" cy="2590800"/>
          </a:xfrm>
          <a:prstGeom prst="rect">
            <a:avLst/>
          </a:prstGeom>
          <a:solidFill>
            <a:srgbClr val="78C844"/>
          </a:solidFill>
          <a:ln>
            <a:solidFill>
              <a:srgbClr val="78C8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Content Placeholder 1"/>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spcBef>
                <a:spcPts val="600"/>
              </a:spcBef>
              <a:spcAft>
                <a:spcPts val="600"/>
              </a:spcAft>
              <a:buFont typeface="Wingdings" panose="05000000000000000000" pitchFamily="2" charset="2"/>
              <a:buChar char="q"/>
            </a:pPr>
            <a:endParaRPr lang="en-US" altLang="en-US" noProof="0" dirty="0"/>
          </a:p>
          <a:p>
            <a:pPr>
              <a:spcBef>
                <a:spcPts val="600"/>
              </a:spcBef>
              <a:spcAft>
                <a:spcPts val="600"/>
              </a:spcAft>
              <a:buFont typeface="Wingdings" panose="05000000000000000000" pitchFamily="2" charset="2"/>
              <a:buChar char="q"/>
            </a:pPr>
            <a:endParaRPr lang="en-US" altLang="en-US" noProof="0" dirty="0"/>
          </a:p>
          <a:p>
            <a:pPr>
              <a:spcBef>
                <a:spcPts val="600"/>
              </a:spcBef>
              <a:spcAft>
                <a:spcPts val="600"/>
              </a:spcAft>
              <a:buFont typeface="Wingdings" panose="05000000000000000000" pitchFamily="2" charset="2"/>
              <a:buChar char="q"/>
            </a:pPr>
            <a:endParaRPr lang="en-US" altLang="en-US" noProof="0" dirty="0"/>
          </a:p>
          <a:p>
            <a:pPr>
              <a:spcBef>
                <a:spcPts val="600"/>
              </a:spcBef>
              <a:spcAft>
                <a:spcPts val="600"/>
              </a:spcAft>
              <a:buFont typeface="Wingdings" panose="05000000000000000000" pitchFamily="2" charset="2"/>
              <a:buChar char="q"/>
            </a:pPr>
            <a:endParaRPr lang="en-US" altLang="en-US" noProof="0" dirty="0"/>
          </a:p>
          <a:p>
            <a:pPr>
              <a:spcBef>
                <a:spcPts val="600"/>
              </a:spcBef>
              <a:spcAft>
                <a:spcPts val="600"/>
              </a:spcAft>
              <a:buFont typeface="Wingdings" panose="05000000000000000000" pitchFamily="2" charset="2"/>
              <a:buChar char="q"/>
            </a:pPr>
            <a:endParaRPr lang="en-US" altLang="en-US" noProof="0" dirty="0"/>
          </a:p>
          <a:p>
            <a:pPr>
              <a:spcBef>
                <a:spcPts val="600"/>
              </a:spcBef>
              <a:spcAft>
                <a:spcPts val="600"/>
              </a:spcAft>
              <a:buFont typeface="Wingdings" panose="05000000000000000000" pitchFamily="2" charset="2"/>
              <a:buChar char="q"/>
            </a:pPr>
            <a:endParaRPr lang="en-US" altLang="en-US"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7</a:t>
            </a:fld>
            <a:endParaRPr lang="en-US" dirty="0"/>
          </a:p>
        </p:txBody>
      </p:sp>
      <p:sp>
        <p:nvSpPr>
          <p:cNvPr id="3" name="Title 2"/>
          <p:cNvSpPr>
            <a:spLocks noGrp="1"/>
          </p:cNvSpPr>
          <p:nvPr>
            <p:ph type="title"/>
          </p:nvPr>
        </p:nvSpPr>
        <p:spPr/>
        <p:txBody>
          <a:bodyPr/>
          <a:lstStyle/>
          <a:p>
            <a:r>
              <a:rPr lang="en-US" noProof="0" dirty="0"/>
              <a:t>What is Spring?</a:t>
            </a:r>
          </a:p>
        </p:txBody>
      </p:sp>
      <p:pic>
        <p:nvPicPr>
          <p:cNvPr id="6" name="Picture 4" descr="spring.jpg"/>
          <p:cNvPicPr>
            <a:picLocks noChangeAspect="1"/>
          </p:cNvPicPr>
          <p:nvPr/>
        </p:nvPicPr>
        <p:blipFill>
          <a:blip r:embed="rId3" cstate="print"/>
          <a:srcRect/>
          <a:stretch>
            <a:fillRect/>
          </a:stretch>
        </p:blipFill>
        <p:spPr bwMode="auto">
          <a:xfrm>
            <a:off x="2690750" y="2971800"/>
            <a:ext cx="1563642" cy="1066800"/>
          </a:xfrm>
          <a:prstGeom prst="rect">
            <a:avLst/>
          </a:prstGeom>
          <a:noFill/>
          <a:ln w="9525">
            <a:noFill/>
            <a:miter lim="800000"/>
            <a:headEnd/>
            <a:tailEnd/>
          </a:ln>
        </p:spPr>
      </p:pic>
      <p:pic>
        <p:nvPicPr>
          <p:cNvPr id="7" name="Picture 5" descr="spring2.jpg"/>
          <p:cNvPicPr>
            <a:picLocks noChangeAspect="1"/>
          </p:cNvPicPr>
          <p:nvPr/>
        </p:nvPicPr>
        <p:blipFill>
          <a:blip r:embed="rId4" cstate="print">
            <a:clrChange>
              <a:clrFrom>
                <a:srgbClr val="FEFEFE"/>
              </a:clrFrom>
              <a:clrTo>
                <a:srgbClr val="FEFEFE">
                  <a:alpha val="0"/>
                </a:srgbClr>
              </a:clrTo>
            </a:clrChange>
          </a:blip>
          <a:srcRect/>
          <a:stretch>
            <a:fillRect/>
          </a:stretch>
        </p:blipFill>
        <p:spPr bwMode="auto">
          <a:xfrm>
            <a:off x="1143000" y="2743200"/>
            <a:ext cx="812167" cy="1447800"/>
          </a:xfrm>
          <a:prstGeom prst="rect">
            <a:avLst/>
          </a:prstGeom>
          <a:noFill/>
          <a:ln w="9525">
            <a:noFill/>
            <a:miter lim="800000"/>
            <a:headEnd/>
            <a:tailEnd/>
          </a:ln>
        </p:spPr>
      </p:pic>
      <p:cxnSp>
        <p:nvCxnSpPr>
          <p:cNvPr id="9" name="Straight Connector 8"/>
          <p:cNvCxnSpPr/>
          <p:nvPr/>
        </p:nvCxnSpPr>
        <p:spPr>
          <a:xfrm>
            <a:off x="4643250" y="1295400"/>
            <a:ext cx="0" cy="3048000"/>
          </a:xfrm>
          <a:prstGeom prst="line">
            <a:avLst/>
          </a:prstGeom>
          <a:ln w="28575">
            <a:solidFill>
              <a:srgbClr val="78C844"/>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400" y="1295400"/>
            <a:ext cx="861133" cy="307777"/>
          </a:xfrm>
          <a:prstGeom prst="rect">
            <a:avLst/>
          </a:prstGeom>
          <a:noFill/>
        </p:spPr>
        <p:txBody>
          <a:bodyPr wrap="none" rtlCol="0">
            <a:spAutoFit/>
          </a:bodyPr>
          <a:lstStyle/>
          <a:p>
            <a:r>
              <a:rPr lang="en-IN" sz="1400" b="1" dirty="0">
                <a:latin typeface="Arial" pitchFamily="34" charset="0"/>
                <a:cs typeface="Arial" pitchFamily="34" charset="0"/>
              </a:rPr>
              <a:t>Science</a:t>
            </a:r>
          </a:p>
        </p:txBody>
      </p:sp>
      <p:sp>
        <p:nvSpPr>
          <p:cNvPr id="12" name="TextBox 11"/>
          <p:cNvSpPr txBox="1"/>
          <p:nvPr/>
        </p:nvSpPr>
        <p:spPr>
          <a:xfrm>
            <a:off x="4724400" y="1295400"/>
            <a:ext cx="1757212" cy="307777"/>
          </a:xfrm>
          <a:prstGeom prst="rect">
            <a:avLst/>
          </a:prstGeom>
          <a:noFill/>
        </p:spPr>
        <p:txBody>
          <a:bodyPr wrap="none" rtlCol="0">
            <a:spAutoFit/>
          </a:bodyPr>
          <a:lstStyle/>
          <a:p>
            <a:r>
              <a:rPr lang="en-IN" sz="1400" b="1" dirty="0">
                <a:latin typeface="Arial" pitchFamily="34" charset="0"/>
                <a:cs typeface="Arial" pitchFamily="34" charset="0"/>
              </a:rPr>
              <a:t>Computer Science</a:t>
            </a:r>
          </a:p>
        </p:txBody>
      </p:sp>
      <p:sp>
        <p:nvSpPr>
          <p:cNvPr id="13" name="Rectangle 12"/>
          <p:cNvSpPr/>
          <p:nvPr/>
        </p:nvSpPr>
        <p:spPr>
          <a:xfrm>
            <a:off x="609600" y="1825822"/>
            <a:ext cx="1752600" cy="861774"/>
          </a:xfrm>
          <a:prstGeom prst="rect">
            <a:avLst/>
          </a:prstGeom>
        </p:spPr>
        <p:txBody>
          <a:bodyPr wrap="square">
            <a:spAutoFit/>
          </a:bodyPr>
          <a:lstStyle/>
          <a:p>
            <a:pPr marL="342900" lvl="0" indent="-342900">
              <a:spcBef>
                <a:spcPts val="600"/>
              </a:spcBef>
              <a:spcAft>
                <a:spcPts val="600"/>
              </a:spcAft>
            </a:pPr>
            <a:r>
              <a:rPr lang="en-IN" altLang="en-US" sz="1400" b="1" dirty="0">
                <a:solidFill>
                  <a:prstClr val="black"/>
                </a:solidFill>
                <a:latin typeface="Arial" pitchFamily="34" charset="0"/>
                <a:ea typeface="Arial Unicode MS" pitchFamily="34" charset="-128"/>
                <a:cs typeface="Arial" pitchFamily="34" charset="0"/>
              </a:rPr>
              <a:t>Physics</a:t>
            </a:r>
          </a:p>
          <a:p>
            <a:pPr marL="800100" lvl="1" indent="-342900">
              <a:spcBef>
                <a:spcPts val="600"/>
              </a:spcBef>
              <a:spcAft>
                <a:spcPts val="600"/>
              </a:spcAft>
            </a:pPr>
            <a:endParaRPr lang="en-IN" altLang="en-US" sz="200" dirty="0">
              <a:solidFill>
                <a:prstClr val="black"/>
              </a:solidFill>
              <a:latin typeface="Arial" pitchFamily="34" charset="0"/>
              <a:ea typeface="Arial Unicode MS" pitchFamily="34" charset="-128"/>
              <a:cs typeface="Arial" pitchFamily="34" charset="0"/>
            </a:endParaRPr>
          </a:p>
          <a:p>
            <a:pPr marL="800100" lvl="1" indent="-342900">
              <a:spcBef>
                <a:spcPts val="600"/>
              </a:spcBef>
              <a:spcAft>
                <a:spcPts val="600"/>
              </a:spcAft>
            </a:pPr>
            <a:r>
              <a:rPr lang="en-IN" altLang="en-US" sz="1400" dirty="0">
                <a:solidFill>
                  <a:prstClr val="black"/>
                </a:solidFill>
                <a:latin typeface="Arial" pitchFamily="34" charset="0"/>
                <a:ea typeface="Arial Unicode MS" pitchFamily="34" charset="-128"/>
                <a:cs typeface="Arial" pitchFamily="34" charset="0"/>
              </a:rPr>
              <a:t>F = -kx </a:t>
            </a:r>
          </a:p>
        </p:txBody>
      </p:sp>
      <p:sp>
        <p:nvSpPr>
          <p:cNvPr id="14" name="Rectangle 13"/>
          <p:cNvSpPr/>
          <p:nvPr/>
        </p:nvSpPr>
        <p:spPr>
          <a:xfrm>
            <a:off x="2497775" y="1828800"/>
            <a:ext cx="2057400" cy="892552"/>
          </a:xfrm>
          <a:prstGeom prst="rect">
            <a:avLst/>
          </a:prstGeom>
        </p:spPr>
        <p:txBody>
          <a:bodyPr wrap="square">
            <a:spAutoFit/>
          </a:bodyPr>
          <a:lstStyle/>
          <a:p>
            <a:pPr lvl="0">
              <a:spcBef>
                <a:spcPts val="600"/>
              </a:spcBef>
              <a:spcAft>
                <a:spcPts val="600"/>
              </a:spcAft>
            </a:pPr>
            <a:r>
              <a:rPr lang="en-IN" altLang="en-US" sz="1400" b="1" dirty="0">
                <a:solidFill>
                  <a:prstClr val="black"/>
                </a:solidFill>
                <a:latin typeface="Arial" pitchFamily="34" charset="0"/>
                <a:ea typeface="Arial Unicode MS" pitchFamily="34" charset="-128"/>
                <a:cs typeface="Arial" pitchFamily="34" charset="0"/>
              </a:rPr>
              <a:t>Environmental Science</a:t>
            </a:r>
          </a:p>
          <a:p>
            <a:pPr marL="800100" lvl="1" indent="-622300">
              <a:spcBef>
                <a:spcPts val="600"/>
              </a:spcBef>
              <a:spcAft>
                <a:spcPts val="600"/>
              </a:spcAft>
            </a:pPr>
            <a:r>
              <a:rPr lang="en-IN" altLang="en-US" sz="1400" dirty="0">
                <a:solidFill>
                  <a:prstClr val="black"/>
                </a:solidFill>
                <a:latin typeface="Arial" pitchFamily="34" charset="0"/>
                <a:ea typeface="Arial Unicode MS" pitchFamily="34" charset="-128"/>
                <a:cs typeface="Arial" pitchFamily="34" charset="0"/>
              </a:rPr>
              <a:t>One of four seasons</a:t>
            </a:r>
          </a:p>
        </p:txBody>
      </p:sp>
      <p:sp>
        <p:nvSpPr>
          <p:cNvPr id="15" name="Rectangle 14"/>
          <p:cNvSpPr/>
          <p:nvPr/>
        </p:nvSpPr>
        <p:spPr>
          <a:xfrm>
            <a:off x="4829300" y="1764475"/>
            <a:ext cx="3276600" cy="2523768"/>
          </a:xfrm>
          <a:prstGeom prst="rect">
            <a:avLst/>
          </a:prstGeom>
          <a:solidFill>
            <a:srgbClr val="78C844"/>
          </a:solidFill>
          <a:ln>
            <a:solidFill>
              <a:srgbClr val="78C844"/>
            </a:solidFill>
          </a:ln>
        </p:spPr>
        <p:txBody>
          <a:bodyPr wrap="square">
            <a:spAutoFit/>
          </a:bodyPr>
          <a:lstStyle/>
          <a:p>
            <a:pPr lvl="0">
              <a:spcBef>
                <a:spcPts val="600"/>
              </a:spcBef>
              <a:spcAft>
                <a:spcPts val="600"/>
              </a:spcAft>
            </a:pPr>
            <a:r>
              <a:rPr lang="en-IN" altLang="en-US" sz="1400" dirty="0">
                <a:solidFill>
                  <a:prstClr val="black"/>
                </a:solidFill>
                <a:latin typeface="Arial" pitchFamily="34" charset="0"/>
                <a:ea typeface="Arial Unicode MS" pitchFamily="34" charset="-128"/>
                <a:cs typeface="Arial" pitchFamily="34" charset="0"/>
              </a:rPr>
              <a:t> </a:t>
            </a:r>
          </a:p>
          <a:p>
            <a:pPr lvl="0">
              <a:spcBef>
                <a:spcPts val="600"/>
              </a:spcBef>
              <a:spcAft>
                <a:spcPts val="600"/>
              </a:spcAft>
            </a:pPr>
            <a:endParaRPr lang="en-IN" altLang="en-US" sz="1400" dirty="0">
              <a:solidFill>
                <a:prstClr val="black"/>
              </a:solidFill>
              <a:latin typeface="Arial" pitchFamily="34" charset="0"/>
              <a:ea typeface="Arial Unicode MS" pitchFamily="34" charset="-128"/>
              <a:cs typeface="Arial" pitchFamily="34" charset="0"/>
            </a:endParaRPr>
          </a:p>
          <a:p>
            <a:pPr lvl="0">
              <a:spcBef>
                <a:spcPts val="600"/>
              </a:spcBef>
              <a:spcAft>
                <a:spcPts val="600"/>
              </a:spcAft>
            </a:pPr>
            <a:endParaRPr lang="en-IN" altLang="en-US" sz="1400" dirty="0">
              <a:solidFill>
                <a:prstClr val="black"/>
              </a:solidFill>
              <a:latin typeface="Arial" pitchFamily="34" charset="0"/>
              <a:ea typeface="Arial Unicode MS" pitchFamily="34" charset="-128"/>
              <a:cs typeface="Arial" pitchFamily="34" charset="0"/>
            </a:endParaRPr>
          </a:p>
          <a:p>
            <a:pPr lvl="0" algn="ctr">
              <a:spcBef>
                <a:spcPts val="600"/>
              </a:spcBef>
              <a:spcAft>
                <a:spcPts val="600"/>
              </a:spcAft>
            </a:pPr>
            <a:r>
              <a:rPr lang="en-IN" altLang="en-US" sz="1400" dirty="0">
                <a:solidFill>
                  <a:prstClr val="black"/>
                </a:solidFill>
                <a:latin typeface="Arial" pitchFamily="34" charset="0"/>
                <a:ea typeface="Arial Unicode MS" pitchFamily="34" charset="-128"/>
                <a:cs typeface="Arial" pitchFamily="34" charset="0"/>
              </a:rPr>
              <a:t>An open-source application framework</a:t>
            </a:r>
          </a:p>
          <a:p>
            <a:pPr lvl="0">
              <a:spcBef>
                <a:spcPts val="600"/>
              </a:spcBef>
              <a:spcAft>
                <a:spcPts val="600"/>
              </a:spcAft>
            </a:pPr>
            <a:endParaRPr lang="en-IN" altLang="en-US" sz="1400" dirty="0">
              <a:solidFill>
                <a:prstClr val="black"/>
              </a:solidFill>
              <a:latin typeface="Arial" pitchFamily="34" charset="0"/>
              <a:ea typeface="Arial Unicode MS" pitchFamily="34" charset="-128"/>
              <a:cs typeface="Arial" pitchFamily="34" charset="0"/>
            </a:endParaRPr>
          </a:p>
          <a:p>
            <a:pPr lvl="0">
              <a:spcBef>
                <a:spcPts val="600"/>
              </a:spcBef>
              <a:spcAft>
                <a:spcPts val="600"/>
              </a:spcAft>
            </a:pPr>
            <a:endParaRPr lang="en-IN" altLang="en-US" sz="1400" dirty="0">
              <a:solidFill>
                <a:prstClr val="black"/>
              </a:solidFill>
              <a:latin typeface="Arial" pitchFamily="34" charset="0"/>
              <a:ea typeface="Arial Unicode MS" pitchFamily="34" charset="-128"/>
              <a:cs typeface="Arial" pitchFamily="34" charset="0"/>
            </a:endParaRPr>
          </a:p>
          <a:p>
            <a:pPr lvl="0">
              <a:spcBef>
                <a:spcPts val="600"/>
              </a:spcBef>
              <a:spcAft>
                <a:spcPts val="600"/>
              </a:spcAft>
            </a:pPr>
            <a:endParaRPr lang="en-IN" altLang="en-US" sz="1400" dirty="0">
              <a:solidFill>
                <a:prstClr val="black"/>
              </a:solidFill>
              <a:latin typeface="Arial" pitchFamily="34" charset="0"/>
              <a:ea typeface="Arial Unicode MS" pitchFamily="34" charset="-128"/>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0" indent="0">
              <a:spcBef>
                <a:spcPts val="600"/>
              </a:spcBef>
              <a:spcAft>
                <a:spcPts val="600"/>
              </a:spcAft>
              <a:buNone/>
            </a:pPr>
            <a:r>
              <a:rPr lang="en-US" altLang="en-US" sz="1400" noProof="0" dirty="0">
                <a:solidFill>
                  <a:schemeClr val="tx1"/>
                </a:solidFill>
              </a:rPr>
              <a:t>Spring is an open source, lightweight, application framework. It is intended to help structure an entire application in a consistent manner, pulling together the best of breed single-tier frameworks in a coherent architecture.</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8</a:t>
            </a:fld>
            <a:endParaRPr lang="en-US" dirty="0"/>
          </a:p>
        </p:txBody>
      </p:sp>
      <p:sp>
        <p:nvSpPr>
          <p:cNvPr id="3" name="Title 2"/>
          <p:cNvSpPr>
            <a:spLocks noGrp="1"/>
          </p:cNvSpPr>
          <p:nvPr>
            <p:ph type="title"/>
          </p:nvPr>
        </p:nvSpPr>
        <p:spPr/>
        <p:txBody>
          <a:bodyPr/>
          <a:lstStyle/>
          <a:p>
            <a:r>
              <a:rPr lang="en-US" noProof="0" dirty="0"/>
              <a:t>Spring Application Framework</a:t>
            </a:r>
          </a:p>
        </p:txBody>
      </p:sp>
      <p:pic>
        <p:nvPicPr>
          <p:cNvPr id="8" name="Picture 4" descr="framework.jpg"/>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1806450" y="2362200"/>
            <a:ext cx="5531101" cy="3733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0" indent="0">
              <a:spcBef>
                <a:spcPts val="600"/>
              </a:spcBef>
              <a:spcAft>
                <a:spcPts val="600"/>
              </a:spcAft>
              <a:buNone/>
            </a:pPr>
            <a:r>
              <a:rPr lang="en-US" altLang="en-US" sz="1400" noProof="0" dirty="0">
                <a:solidFill>
                  <a:schemeClr val="tx1"/>
                </a:solidFill>
              </a:rPr>
              <a:t>Consider the following factors while choosing a framework:</a:t>
            </a:r>
          </a:p>
          <a:p>
            <a:pPr>
              <a:spcBef>
                <a:spcPts val="600"/>
              </a:spcBef>
              <a:spcAft>
                <a:spcPts val="600"/>
              </a:spcAft>
              <a:buFont typeface="Wingdings" panose="05000000000000000000" pitchFamily="2" charset="2"/>
              <a:buChar char="q"/>
            </a:pPr>
            <a:r>
              <a:rPr lang="en-US" altLang="en-US" sz="1400" noProof="0" dirty="0">
                <a:solidFill>
                  <a:schemeClr val="tx1"/>
                </a:solidFill>
              </a:rPr>
              <a:t>Complexity of solution</a:t>
            </a:r>
          </a:p>
          <a:p>
            <a:pPr>
              <a:spcBef>
                <a:spcPts val="600"/>
              </a:spcBef>
              <a:spcAft>
                <a:spcPts val="600"/>
              </a:spcAft>
              <a:buFont typeface="Wingdings" panose="05000000000000000000" pitchFamily="2" charset="2"/>
              <a:buChar char="q"/>
            </a:pPr>
            <a:r>
              <a:rPr lang="en-US" altLang="en-US" sz="1400" noProof="0" dirty="0">
                <a:solidFill>
                  <a:schemeClr val="tx1"/>
                </a:solidFill>
              </a:rPr>
              <a:t>Timeline</a:t>
            </a:r>
          </a:p>
          <a:p>
            <a:pPr>
              <a:spcBef>
                <a:spcPts val="600"/>
              </a:spcBef>
              <a:spcAft>
                <a:spcPts val="600"/>
              </a:spcAft>
              <a:buFont typeface="Wingdings" panose="05000000000000000000" pitchFamily="2" charset="2"/>
              <a:buChar char="q"/>
            </a:pPr>
            <a:r>
              <a:rPr lang="en-US" altLang="en-US" sz="1400" noProof="0" dirty="0">
                <a:solidFill>
                  <a:schemeClr val="tx1"/>
                </a:solidFill>
              </a:rPr>
              <a:t>Maintainability</a:t>
            </a:r>
          </a:p>
          <a:p>
            <a:pPr>
              <a:spcBef>
                <a:spcPts val="600"/>
              </a:spcBef>
              <a:spcAft>
                <a:spcPts val="600"/>
              </a:spcAft>
              <a:buFont typeface="Wingdings" panose="05000000000000000000" pitchFamily="2" charset="2"/>
              <a:buChar char="q"/>
            </a:pPr>
            <a:r>
              <a:rPr lang="en-US" altLang="en-US" sz="1400" noProof="0" dirty="0">
                <a:solidFill>
                  <a:schemeClr val="tx1"/>
                </a:solidFill>
              </a:rPr>
              <a:t>Familiarity with framework</a:t>
            </a:r>
          </a:p>
          <a:p>
            <a:pPr>
              <a:spcBef>
                <a:spcPts val="600"/>
              </a:spcBef>
              <a:spcAft>
                <a:spcPts val="600"/>
              </a:spcAft>
              <a:buFont typeface="Wingdings" panose="05000000000000000000" pitchFamily="2" charset="2"/>
              <a:buChar char="q"/>
            </a:pPr>
            <a:r>
              <a:rPr lang="en-US" altLang="en-US" sz="1400" noProof="0" dirty="0">
                <a:solidFill>
                  <a:schemeClr val="tx1"/>
                </a:solidFill>
              </a:rPr>
              <a:t>Community and documentation</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Spring Framework Overview</a:t>
            </a:r>
            <a:endParaRPr lang="en-US" noProof="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47EE6A7A26004EBA6E9E0FE54B44F5" ma:contentTypeVersion="9" ma:contentTypeDescription="Create a new document." ma:contentTypeScope="" ma:versionID="c935310ee0dc337c0ab5a8fa1c8aea61">
  <xsd:schema xmlns:xsd="http://www.w3.org/2001/XMLSchema" xmlns:xs="http://www.w3.org/2001/XMLSchema" xmlns:p="http://schemas.microsoft.com/office/2006/metadata/properties" xmlns:ns2="0cef8211-66d2-4f16-b2c6-1941848bc362" xmlns:ns3="951c5514-b77c-4532-82d5-a05f2f7d58e2" targetNamespace="http://schemas.microsoft.com/office/2006/metadata/properties" ma:root="true" ma:fieldsID="72ec1d31baf84ab9e779a6ff3e9c0cd4" ns2:_="" ns3:_="">
    <xsd:import namespace="0cef8211-66d2-4f16-b2c6-1941848bc362"/>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ef8211-66d2-4f16-b2c6-1941848bc3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2.xml><?xml version="1.0" encoding="utf-8"?>
<ds:datastoreItem xmlns:ds="http://schemas.openxmlformats.org/officeDocument/2006/customXml" ds:itemID="{C6113134-EA52-4673-ABB2-BB83AD9037D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333EFD4-58C3-483C-8C42-385E8F4958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ef8211-66d2-4f16-b2c6-1941848bc362"/>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Theme_3</Template>
  <TotalTime>1881</TotalTime>
  <Words>1655</Words>
  <Application>Microsoft Macintosh PowerPoint</Application>
  <PresentationFormat>On-screen Show (4:3)</PresentationFormat>
  <Paragraphs>267</Paragraphs>
  <Slides>23</Slides>
  <Notes>14</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 Unicode MS</vt:lpstr>
      <vt:lpstr>Arial</vt:lpstr>
      <vt:lpstr>Arial Narrow</vt:lpstr>
      <vt:lpstr>Arial Rounded MT Bold</vt:lpstr>
      <vt:lpstr>Calibri</vt:lpstr>
      <vt:lpstr>Wingdings</vt:lpstr>
      <vt:lpstr>1_Custom Design</vt:lpstr>
      <vt:lpstr>Custom Design</vt:lpstr>
      <vt:lpstr>PowerPoint Presentation</vt:lpstr>
      <vt:lpstr>Session Rules</vt:lpstr>
      <vt:lpstr>Context Setting: Overview</vt:lpstr>
      <vt:lpstr>Objectives</vt:lpstr>
      <vt:lpstr>Agenda</vt:lpstr>
      <vt:lpstr>Agenda (1 of 3)</vt:lpstr>
      <vt:lpstr>What is Spring?</vt:lpstr>
      <vt:lpstr>Spring Application Framework</vt:lpstr>
      <vt:lpstr>Spring Framework Overview</vt:lpstr>
      <vt:lpstr>Spring Framework Overview (Contd.)</vt:lpstr>
      <vt:lpstr>Agenda (2 of 3)</vt:lpstr>
      <vt:lpstr>Module Components</vt:lpstr>
      <vt:lpstr>Spring Framework Modules</vt:lpstr>
      <vt:lpstr>Agenda (3 of 3)</vt:lpstr>
      <vt:lpstr>Spring Benefits</vt:lpstr>
      <vt:lpstr>Roadmap – Past Releases</vt:lpstr>
      <vt:lpstr>Questions</vt:lpstr>
      <vt:lpstr>PowerPoint Presentation</vt:lpstr>
      <vt:lpstr>PowerPoint Presentation</vt:lpstr>
      <vt:lpstr>Summary</vt:lpstr>
      <vt:lpstr>Summary</vt:lpstr>
      <vt:lpstr>Source</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Ernd, Taryn (Cognizant)</cp:lastModifiedBy>
  <cp:revision>239</cp:revision>
  <dcterms:created xsi:type="dcterms:W3CDTF">2011-06-15T11:24:59Z</dcterms:created>
  <dcterms:modified xsi:type="dcterms:W3CDTF">2024-03-07T15:49:56Z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0x0101003947EE6A7A26004EBA6E9E0FE54B44F5</vt:lpwstr>
  </property>
  <property fmtid="{D5CDD505-2E9C-101B-9397-08002B2CF9AE}" pid="3" name="_dlc_DocIdItemGuid">
    <vt:lpwstr>1c19f327-3998-48ba-bd4d-be7aee79e354</vt:lpwstr>
  </property>
</Properties>
</file>